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drawings/drawing8.xml" ContentType="application/vnd.openxmlformats-officedocument.drawingml.chartshape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>
  <p:sldMasterIdLst>
    <p:sldMasterId id="2147483876" r:id="rId1"/>
  </p:sldMasterIdLst>
  <p:notesMasterIdLst>
    <p:notesMasterId r:id="rId34"/>
  </p:notesMasterIdLst>
  <p:handoutMasterIdLst>
    <p:handoutMasterId r:id="rId35"/>
  </p:handoutMasterIdLst>
  <p:sldIdLst>
    <p:sldId id="298" r:id="rId2"/>
    <p:sldId id="299" r:id="rId3"/>
    <p:sldId id="275" r:id="rId4"/>
    <p:sldId id="257" r:id="rId5"/>
    <p:sldId id="260" r:id="rId6"/>
    <p:sldId id="278" r:id="rId7"/>
    <p:sldId id="277" r:id="rId8"/>
    <p:sldId id="318" r:id="rId9"/>
    <p:sldId id="323" r:id="rId10"/>
    <p:sldId id="276" r:id="rId11"/>
    <p:sldId id="317" r:id="rId12"/>
    <p:sldId id="259" r:id="rId13"/>
    <p:sldId id="306" r:id="rId14"/>
    <p:sldId id="307" r:id="rId15"/>
    <p:sldId id="305" r:id="rId16"/>
    <p:sldId id="272" r:id="rId17"/>
    <p:sldId id="320" r:id="rId18"/>
    <p:sldId id="321" r:id="rId19"/>
    <p:sldId id="308" r:id="rId20"/>
    <p:sldId id="309" r:id="rId21"/>
    <p:sldId id="311" r:id="rId22"/>
    <p:sldId id="312" r:id="rId23"/>
    <p:sldId id="280" r:id="rId24"/>
    <p:sldId id="310" r:id="rId25"/>
    <p:sldId id="282" r:id="rId26"/>
    <p:sldId id="262" r:id="rId27"/>
    <p:sldId id="264" r:id="rId28"/>
    <p:sldId id="263" r:id="rId29"/>
    <p:sldId id="315" r:id="rId30"/>
    <p:sldId id="313" r:id="rId31"/>
    <p:sldId id="302" r:id="rId32"/>
    <p:sldId id="273" r:id="rId3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6400"/>
    <a:srgbClr val="FF6600"/>
    <a:srgbClr val="FF5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53" autoAdjust="0"/>
    <p:restoredTop sz="94689" autoAdjust="0"/>
  </p:normalViewPr>
  <p:slideViewPr>
    <p:cSldViewPr>
      <p:cViewPr varScale="1">
        <p:scale>
          <a:sx n="72" d="100"/>
          <a:sy n="72" d="100"/>
        </p:scale>
        <p:origin x="-91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7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la\BUD&#379;ET%20CZASU\2015\Konferencja%20prasowa\wykresy%20-%20zami&#322;owania%20osobiste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Bud&#380;et%20czasu%20ludno&#347;ci\TUS%20-publikacja%20-dane%202013\Wykresy-por&#243;wnawcze%20%20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Bud&#380;et%20czasu%20ludno&#347;ci\TUS%20-publikacja%20-dane%202013\Wykresy-por&#243;wnawcze%20%20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la\BUD&#379;ET%20CZASU\2015\Konferencja%20prasowa\wykresy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la\BUD&#379;ET%20CZASU\2015\Konferencja%20prasowa\wykresy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D:\Ula\BUD&#379;ET%20CZASU\2015\Konferencja%20prasowa\wykresy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D:\Ula\BUD&#379;ET%20CZASU\2015\Konferencja%20prasowa\wykresy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la\BUD&#379;ET%20CZASU\2015\Konferencja%20prasowa\wykresy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la\BUD&#379;ET%20CZASU\2015\Konferencja%20prasowa\wykresy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la\BUD&#379;ET%20CZASU\2015\Konferencja%20prasowa\wykresy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la\BUD&#379;ET%20CZASU\2015\Konferencja%20prasowa\wykresy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la\BUD&#379;ET%20CZASU\2015\Konferencja%20prasowa\wykresy%20-%20zami&#322;owania%20osobiste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D:\Ula\BUD&#379;ET%20CZASU\2014\Publikacja\OSTATECZNE\Wykresy\Wykresy%20por&#243;wnawcze%20do%20struktury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Ula\BUD&#379;ET%20CZASU\2014\Notatka%202014\BC%20wykresy%20do%20notatki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Ula\BUD&#379;ET%20CZASU\2014\Publikacja\OSTATECZNE\od%20Asi\WykresyAsi%20-%20do%20korek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Zeszyt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Zeszyt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Zeszyt1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D:\Ula\BUD&#379;ET%20CZASU\2014\Notatka%202014\Kopia%20BC%20wykresy%20do%20notatki%20II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la\BUD&#379;ET%20CZASU\2014\Notatka%202014\BC%20wykresy%20do%20notatki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2467315406328917"/>
          <c:y val="8.6481934009886019E-2"/>
          <c:w val="0.70492596444312461"/>
          <c:h val="0.88265157698409635"/>
        </c:manualLayout>
      </c:layout>
      <c:barChart>
        <c:barDir val="bar"/>
        <c:grouping val="clustered"/>
        <c:ser>
          <c:idx val="0"/>
          <c:order val="0"/>
          <c:tx>
            <c:strRef>
              <c:f>Arkusz1!$A$3</c:f>
              <c:strCache>
                <c:ptCount val="1"/>
                <c:pt idx="0">
                  <c:v>ZAMIŁOWANIA OSOBISTE</c:v>
                </c:pt>
              </c:strCache>
            </c:strRef>
          </c:tx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Pt>
            <c:idx val="0"/>
            <c:spPr>
              <a:solidFill>
                <a:srgbClr val="C0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1"/>
            <c:spPr>
              <a:solidFill>
                <a:srgbClr val="78B832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2"/>
            <c:spPr>
              <a:solidFill>
                <a:srgbClr val="13792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3"/>
            <c:spPr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4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5"/>
            <c:spPr>
              <a:solidFill>
                <a:schemeClr val="accent1">
                  <a:lumMod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6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7"/>
            <c:spPr>
              <a:solidFill>
                <a:srgbClr val="7030A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Val val="1"/>
          </c:dLbls>
          <c:cat>
            <c:strRef>
              <c:f>Arkusz1!$B$2:$J$2</c:f>
              <c:strCache>
                <c:ptCount val="9"/>
                <c:pt idx="0">
                  <c:v>Ogółem (10+)</c:v>
                </c:pt>
                <c:pt idx="1">
                  <c:v>10-14</c:v>
                </c:pt>
                <c:pt idx="2">
                  <c:v>15-19 </c:v>
                </c:pt>
                <c:pt idx="3">
                  <c:v>20-24</c:v>
                </c:pt>
                <c:pt idx="4">
                  <c:v>25-34</c:v>
                </c:pt>
                <c:pt idx="5">
                  <c:v>35-44</c:v>
                </c:pt>
                <c:pt idx="6">
                  <c:v>45-54</c:v>
                </c:pt>
                <c:pt idx="7">
                  <c:v>55-64</c:v>
                </c:pt>
                <c:pt idx="8">
                  <c:v>65 lat i więcej</c:v>
                </c:pt>
              </c:strCache>
            </c:strRef>
          </c:cat>
          <c:val>
            <c:numRef>
              <c:f>Arkusz1!$B$3:$J$3</c:f>
              <c:numCache>
                <c:formatCode>0.0</c:formatCode>
                <c:ptCount val="9"/>
                <c:pt idx="0">
                  <c:v>39</c:v>
                </c:pt>
                <c:pt idx="1">
                  <c:v>84.52</c:v>
                </c:pt>
                <c:pt idx="2">
                  <c:v>74.459999999999994</c:v>
                </c:pt>
                <c:pt idx="3">
                  <c:v>60.809999999999995</c:v>
                </c:pt>
                <c:pt idx="4">
                  <c:v>44.52</c:v>
                </c:pt>
                <c:pt idx="5">
                  <c:v>33.800000000000004</c:v>
                </c:pt>
                <c:pt idx="6">
                  <c:v>27.84</c:v>
                </c:pt>
                <c:pt idx="7">
                  <c:v>26.69</c:v>
                </c:pt>
                <c:pt idx="8">
                  <c:v>21.22</c:v>
                </c:pt>
              </c:numCache>
            </c:numRef>
          </c:val>
        </c:ser>
        <c:gapWidth val="64"/>
        <c:overlap val="-3"/>
        <c:axId val="131320064"/>
        <c:axId val="135648384"/>
      </c:barChart>
      <c:catAx>
        <c:axId val="131320064"/>
        <c:scaling>
          <c:orientation val="maxMin"/>
        </c:scaling>
        <c:axPos val="l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135648384"/>
        <c:crosses val="autoZero"/>
        <c:auto val="1"/>
        <c:lblAlgn val="ctr"/>
        <c:lblOffset val="100"/>
      </c:catAx>
      <c:valAx>
        <c:axId val="135648384"/>
        <c:scaling>
          <c:orientation val="minMax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l-PL" i="1" dirty="0" smtClean="0"/>
                  <a:t>%</a:t>
                </a:r>
                <a:endParaRPr lang="pl-PL" i="1" dirty="0"/>
              </a:p>
            </c:rich>
          </c:tx>
          <c:layout>
            <c:manualLayout>
              <c:xMode val="edge"/>
              <c:yMode val="edge"/>
              <c:x val="0.94303223889466636"/>
              <c:y val="6.1275714903827241E-4"/>
            </c:manualLayout>
          </c:layout>
        </c:title>
        <c:numFmt formatCode="0.0" sourceLinked="1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31320064"/>
        <c:crosses val="autoZero"/>
        <c:crossBetween val="between"/>
        <c:majorUnit val="20"/>
      </c:valAx>
    </c:plotArea>
    <c:plotVisOnly val="1"/>
    <c:dispBlanksAs val="gap"/>
  </c:chart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2669456284888267"/>
          <c:y val="6.752389003961512E-2"/>
          <c:w val="0.47635034595317288"/>
          <c:h val="0.91772679747912378"/>
        </c:manualLayout>
      </c:layout>
      <c:barChart>
        <c:barDir val="bar"/>
        <c:grouping val="clustered"/>
        <c:ser>
          <c:idx val="0"/>
          <c:order val="0"/>
          <c:tx>
            <c:strRef>
              <c:f>'Płeć-ods.'!$J$5</c:f>
              <c:strCache>
                <c:ptCount val="1"/>
                <c:pt idx="0">
                  <c:v>PRACA ZAWODOWA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Text" lastClr="000000">
                  <a:lumMod val="50000"/>
                  <a:lumOff val="50000"/>
                </a:sysClr>
              </a:solidFill>
            </a:ln>
          </c:spPr>
          <c:dLbls>
            <c:spPr>
              <a:ln>
                <a:solidFill>
                  <a:srgbClr val="FF0000"/>
                </a:solidFill>
              </a:ln>
            </c:spPr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'Płeć-ods.'!$K$4:$M$4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'Płeć-ods.'!$K$5:$M$5</c:f>
              <c:numCache>
                <c:formatCode>0.0</c:formatCode>
                <c:ptCount val="3"/>
                <c:pt idx="0">
                  <c:v>0.10000000000000142</c:v>
                </c:pt>
                <c:pt idx="1">
                  <c:v>-0.60999999999999965</c:v>
                </c:pt>
                <c:pt idx="2">
                  <c:v>0.85999999999999965</c:v>
                </c:pt>
              </c:numCache>
            </c:numRef>
          </c:val>
        </c:ser>
        <c:ser>
          <c:idx val="1"/>
          <c:order val="1"/>
          <c:tx>
            <c:strRef>
              <c:f>'Płeć-ods.'!$J$6</c:f>
              <c:strCache>
                <c:ptCount val="1"/>
                <c:pt idx="0">
                  <c:v>NAUKA </c:v>
                </c:pt>
              </c:strCache>
            </c:strRef>
          </c:tx>
          <c:spPr>
            <a:solidFill>
              <a:srgbClr val="FF00FF"/>
            </a:solidFill>
            <a:ln>
              <a:solidFill>
                <a:sysClr val="windowText" lastClr="000000">
                  <a:lumMod val="50000"/>
                  <a:lumOff val="50000"/>
                </a:sys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'Płeć-ods.'!$K$4:$M$4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'Płeć-ods.'!$K$6:$M$6</c:f>
              <c:numCache>
                <c:formatCode>0.0</c:formatCode>
                <c:ptCount val="3"/>
                <c:pt idx="0">
                  <c:v>-3.67</c:v>
                </c:pt>
                <c:pt idx="1">
                  <c:v>-3.53</c:v>
                </c:pt>
                <c:pt idx="2">
                  <c:v>-3.71</c:v>
                </c:pt>
              </c:numCache>
            </c:numRef>
          </c:val>
        </c:ser>
        <c:ser>
          <c:idx val="2"/>
          <c:order val="2"/>
          <c:tx>
            <c:strRef>
              <c:f>'Płeć-ods.'!$J$7</c:f>
              <c:strCache>
                <c:ptCount val="1"/>
                <c:pt idx="0">
                  <c:v>ZAJĘCIA I PRACE DOMOWE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ysClr val="windowText" lastClr="000000">
                  <a:lumMod val="50000"/>
                  <a:lumOff val="50000"/>
                </a:sys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'Płeć-ods.'!$K$4:$M$4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'Płeć-ods.'!$K$7:$M$7</c:f>
              <c:numCache>
                <c:formatCode>0.0</c:formatCode>
                <c:ptCount val="3"/>
                <c:pt idx="0">
                  <c:v>-0.39000000000000351</c:v>
                </c:pt>
                <c:pt idx="1">
                  <c:v>-0.39000000000000351</c:v>
                </c:pt>
                <c:pt idx="2">
                  <c:v>-0.36999999999999555</c:v>
                </c:pt>
              </c:numCache>
            </c:numRef>
          </c:val>
        </c:ser>
        <c:ser>
          <c:idx val="3"/>
          <c:order val="3"/>
          <c:tx>
            <c:strRef>
              <c:f>'Płeć-ods.'!$J$8</c:f>
              <c:strCache>
                <c:ptCount val="1"/>
                <c:pt idx="0">
                  <c:v>DOBROWOLNA PRACA W ORGANIZACJACH, POMOC INNYM, PRAKTYKI RELIGIJNE itp.                                                                                                 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ysClr val="windowText" lastClr="000000">
                  <a:lumMod val="50000"/>
                  <a:lumOff val="50000"/>
                </a:sys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'Płeć-ods.'!$K$4:$M$4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'Płeć-ods.'!$K$8:$M$8</c:f>
              <c:numCache>
                <c:formatCode>0.0</c:formatCode>
                <c:ptCount val="3"/>
                <c:pt idx="0">
                  <c:v>-6.57</c:v>
                </c:pt>
                <c:pt idx="1">
                  <c:v>-6.4300000000000033</c:v>
                </c:pt>
                <c:pt idx="2">
                  <c:v>-6.59</c:v>
                </c:pt>
              </c:numCache>
            </c:numRef>
          </c:val>
        </c:ser>
        <c:ser>
          <c:idx val="4"/>
          <c:order val="4"/>
          <c:tx>
            <c:strRef>
              <c:f>'Płeć-ods.'!$J$9</c:f>
              <c:strCache>
                <c:ptCount val="1"/>
                <c:pt idx="0">
                  <c:v>ŻYCIE TOWARZYSKIE I ROZRYWKI</c:v>
                </c:pt>
              </c:strCache>
            </c:strRef>
          </c:tx>
          <c:spPr>
            <a:solidFill>
              <a:srgbClr val="9751CB"/>
            </a:solidFill>
            <a:ln>
              <a:solidFill>
                <a:sysClr val="windowText" lastClr="000000">
                  <a:lumMod val="50000"/>
                  <a:lumOff val="50000"/>
                </a:sys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'Płeć-ods.'!$K$4:$M$4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'Płeć-ods.'!$K$9:$M$9</c:f>
              <c:numCache>
                <c:formatCode>0.0</c:formatCode>
                <c:ptCount val="3"/>
                <c:pt idx="0">
                  <c:v>-6.0900000000000025</c:v>
                </c:pt>
                <c:pt idx="1">
                  <c:v>-5.5600000000000005</c:v>
                </c:pt>
                <c:pt idx="2">
                  <c:v>-6.5999999999999943</c:v>
                </c:pt>
              </c:numCache>
            </c:numRef>
          </c:val>
        </c:ser>
        <c:ser>
          <c:idx val="5"/>
          <c:order val="5"/>
          <c:tx>
            <c:strRef>
              <c:f>'Płeć-ods.'!$J$10</c:f>
              <c:strCache>
                <c:ptCount val="1"/>
                <c:pt idx="0">
                  <c:v>UCZESTNICTWO W SPORCIE I REKREACJI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solidFill>
                <a:sysClr val="windowText" lastClr="000000">
                  <a:lumMod val="50000"/>
                  <a:lumOff val="50000"/>
                </a:sysClr>
              </a:solidFill>
            </a:ln>
          </c:spPr>
          <c:dLbls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Val val="1"/>
          </c:dLbls>
          <c:cat>
            <c:strRef>
              <c:f>'Płeć-ods.'!$K$4:$M$4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'Płeć-ods.'!$K$10:$M$10</c:f>
              <c:numCache>
                <c:formatCode>0.0</c:formatCode>
                <c:ptCount val="3"/>
                <c:pt idx="0">
                  <c:v>0.37000000000000138</c:v>
                </c:pt>
                <c:pt idx="1">
                  <c:v>1.9600000000000113</c:v>
                </c:pt>
                <c:pt idx="2">
                  <c:v>-1.4800000000000004</c:v>
                </c:pt>
              </c:numCache>
            </c:numRef>
          </c:val>
        </c:ser>
        <c:ser>
          <c:idx val="6"/>
          <c:order val="6"/>
          <c:tx>
            <c:strRef>
              <c:f>'Płeć-ods.'!$J$11</c:f>
              <c:strCache>
                <c:ptCount val="1"/>
                <c:pt idx="0">
                  <c:v>ZAMIŁOWANIA OSOBISTE </c:v>
                </c:pt>
              </c:strCache>
            </c:strRef>
          </c:tx>
          <c:spPr>
            <a:solidFill>
              <a:srgbClr val="9FDFFF"/>
            </a:solidFill>
            <a:ln>
              <a:solidFill>
                <a:sysClr val="windowText" lastClr="000000">
                  <a:lumMod val="50000"/>
                  <a:lumOff val="50000"/>
                </a:sysClr>
              </a:solidFill>
            </a:ln>
          </c:spPr>
          <c:dLbls>
            <c:dLbl>
              <c:idx val="0"/>
              <c:layout>
                <c:manualLayout>
                  <c:x val="0"/>
                  <c:y val="9.6640708110057854E-3"/>
                </c:manualLayout>
              </c:layout>
              <c:showVal val="1"/>
            </c:dLbl>
            <c:spPr>
              <a:ln>
                <a:solidFill>
                  <a:srgbClr val="00B0F0"/>
                </a:solidFill>
              </a:ln>
            </c:spPr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Val val="1"/>
          </c:dLbls>
          <c:cat>
            <c:strRef>
              <c:f>'Płeć-ods.'!$K$4:$M$4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'Płeć-ods.'!$K$11:$M$11</c:f>
              <c:numCache>
                <c:formatCode>0.0</c:formatCode>
                <c:ptCount val="3"/>
                <c:pt idx="0">
                  <c:v>17.779999999999987</c:v>
                </c:pt>
                <c:pt idx="1">
                  <c:v>16.779999999999987</c:v>
                </c:pt>
                <c:pt idx="2">
                  <c:v>18.939999999999987</c:v>
                </c:pt>
              </c:numCache>
            </c:numRef>
          </c:val>
        </c:ser>
        <c:ser>
          <c:idx val="7"/>
          <c:order val="7"/>
          <c:tx>
            <c:strRef>
              <c:f>'Płeć-ods.'!$J$12</c:f>
              <c:strCache>
                <c:ptCount val="1"/>
                <c:pt idx="0">
                  <c:v>KORZYSTANIE ZE ŚRODKÓW MASOWEGO PRZEKAZU</c:v>
                </c:pt>
              </c:strCache>
            </c:strRef>
          </c:tx>
          <c:spPr>
            <a:solidFill>
              <a:srgbClr val="D2EBB7"/>
            </a:solidFill>
            <a:ln>
              <a:solidFill>
                <a:sysClr val="windowText" lastClr="000000">
                  <a:lumMod val="50000"/>
                  <a:lumOff val="50000"/>
                </a:sys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'Płeć-ods.'!$K$4:$M$4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'Płeć-ods.'!$K$12:$M$12</c:f>
              <c:numCache>
                <c:formatCode>0.0</c:formatCode>
                <c:ptCount val="3"/>
                <c:pt idx="0">
                  <c:v>-3.1400000000000006</c:v>
                </c:pt>
                <c:pt idx="1">
                  <c:v>-2.5700000000000074</c:v>
                </c:pt>
                <c:pt idx="2">
                  <c:v>-3.6599999999999966</c:v>
                </c:pt>
              </c:numCache>
            </c:numRef>
          </c:val>
        </c:ser>
        <c:ser>
          <c:idx val="8"/>
          <c:order val="8"/>
          <c:tx>
            <c:strRef>
              <c:f>'Płeć-ods.'!$J$13</c:f>
              <c:strCache>
                <c:ptCount val="1"/>
                <c:pt idx="0">
                  <c:v>DOJAZDY I DOJŚCIA</c:v>
                </c:pt>
              </c:strCache>
            </c:strRef>
          </c:tx>
          <c:spPr>
            <a:solidFill>
              <a:srgbClr val="FF9900"/>
            </a:solidFill>
            <a:ln>
              <a:solidFill>
                <a:sysClr val="windowText" lastClr="000000">
                  <a:lumMod val="50000"/>
                  <a:lumOff val="50000"/>
                </a:sys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'Płeć-ods.'!$K$4:$M$4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'Płeć-ods.'!$K$13:$M$13</c:f>
              <c:numCache>
                <c:formatCode>0.0</c:formatCode>
                <c:ptCount val="3"/>
                <c:pt idx="0">
                  <c:v>-4.4599999999999937</c:v>
                </c:pt>
                <c:pt idx="1">
                  <c:v>-4.6700000000000017</c:v>
                </c:pt>
                <c:pt idx="2">
                  <c:v>-4.1800000000000068</c:v>
                </c:pt>
              </c:numCache>
            </c:numRef>
          </c:val>
        </c:ser>
        <c:axId val="146112512"/>
        <c:axId val="146379520"/>
      </c:barChart>
      <c:catAx>
        <c:axId val="146112512"/>
        <c:scaling>
          <c:orientation val="maxMin"/>
        </c:scaling>
        <c:axPos val="l"/>
        <c:majorGridlines/>
        <c:tickLblPos val="low"/>
        <c:txPr>
          <a:bodyPr/>
          <a:lstStyle/>
          <a:p>
            <a:pPr>
              <a:defRPr sz="1400"/>
            </a:pPr>
            <a:endParaRPr lang="pl-PL"/>
          </a:p>
        </c:txPr>
        <c:crossAx val="146379520"/>
        <c:crosses val="autoZero"/>
        <c:auto val="1"/>
        <c:lblAlgn val="ctr"/>
        <c:lblOffset val="100"/>
      </c:catAx>
      <c:valAx>
        <c:axId val="146379520"/>
        <c:scaling>
          <c:orientation val="minMax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l-PL" b="0" i="1"/>
                  <a:t>p. proc.</a:t>
                </a:r>
              </a:p>
            </c:rich>
          </c:tx>
          <c:layout>
            <c:manualLayout>
              <c:xMode val="edge"/>
              <c:yMode val="edge"/>
              <c:x val="0.6310644882050146"/>
              <c:y val="1.3907130562357614E-2"/>
            </c:manualLayout>
          </c:layout>
        </c:title>
        <c:numFmt formatCode="0.0" sourceLinked="1"/>
        <c:tickLblPos val="nextTo"/>
        <c:txPr>
          <a:bodyPr/>
          <a:lstStyle/>
          <a:p>
            <a:pPr>
              <a:defRPr sz="1100"/>
            </a:pPr>
            <a:endParaRPr lang="pl-PL"/>
          </a:p>
        </c:txPr>
        <c:crossAx val="14611251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  <c:x val="0.64681279325934071"/>
          <c:y val="6.8863353082534232E-2"/>
          <c:w val="0.33995129113577904"/>
          <c:h val="0.90762746300639363"/>
        </c:manualLayout>
      </c:layout>
      <c:txPr>
        <a:bodyPr/>
        <a:lstStyle/>
        <a:p>
          <a:pPr>
            <a:defRPr sz="1100"/>
          </a:pPr>
          <a:endParaRPr lang="pl-PL"/>
        </a:p>
      </c:txPr>
    </c:legend>
    <c:plotVisOnly val="1"/>
    <c:dispBlanksAs val="gap"/>
  </c:chart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475699367920677"/>
          <c:y val="8.0916121932397944E-2"/>
          <c:w val="0.47218495991886905"/>
          <c:h val="0.90501299405171165"/>
        </c:manualLayout>
      </c:layout>
      <c:barChart>
        <c:barDir val="bar"/>
        <c:grouping val="clustered"/>
        <c:ser>
          <c:idx val="0"/>
          <c:order val="0"/>
          <c:tx>
            <c:strRef>
              <c:f>'Płeć-czas'!$I$5</c:f>
              <c:strCache>
                <c:ptCount val="1"/>
                <c:pt idx="0">
                  <c:v>POTRZEBY FIZJOLOGICZNE                                                                                             </c:v>
                </c:pt>
              </c:strCache>
            </c:strRef>
          </c:tx>
          <c:spPr>
            <a:solidFill>
              <a:srgbClr val="FFFF99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'Płeć-czas'!$J$4:$L$4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'Płeć-czas'!$J$5:$L$5</c:f>
              <c:numCache>
                <c:formatCode>General</c:formatCode>
                <c:ptCount val="3"/>
                <c:pt idx="0">
                  <c:v>7</c:v>
                </c:pt>
                <c:pt idx="1">
                  <c:v>9</c:v>
                </c:pt>
                <c:pt idx="2">
                  <c:v>5</c:v>
                </c:pt>
              </c:numCache>
            </c:numRef>
          </c:val>
        </c:ser>
        <c:ser>
          <c:idx val="1"/>
          <c:order val="1"/>
          <c:tx>
            <c:strRef>
              <c:f>'Płeć-czas'!$I$6</c:f>
              <c:strCache>
                <c:ptCount val="1"/>
                <c:pt idx="0">
                  <c:v>PRACA ZAWODOWA                                                                                                                  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dLbl>
              <c:idx val="1"/>
              <c:layout>
                <c:manualLayout>
                  <c:x val="-2.9641897865690017E-3"/>
                  <c:y val="-2.1450319333887823E-2"/>
                </c:manualLayout>
              </c:layout>
              <c:showVal val="1"/>
            </c:dLbl>
            <c:spPr>
              <a:ln>
                <a:solidFill>
                  <a:srgbClr val="FF0000"/>
                </a:solidFill>
              </a:ln>
            </c:spPr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'Płeć-czas'!$J$4:$L$4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'Płeć-czas'!$J$6:$L$6</c:f>
              <c:numCache>
                <c:formatCode>General</c:formatCode>
                <c:ptCount val="3"/>
                <c:pt idx="0">
                  <c:v>31</c:v>
                </c:pt>
                <c:pt idx="1">
                  <c:v>39</c:v>
                </c:pt>
                <c:pt idx="2">
                  <c:v>24</c:v>
                </c:pt>
              </c:numCache>
            </c:numRef>
          </c:val>
        </c:ser>
        <c:ser>
          <c:idx val="2"/>
          <c:order val="2"/>
          <c:tx>
            <c:strRef>
              <c:f>'Płeć-czas'!$I$7</c:f>
              <c:strCache>
                <c:ptCount val="1"/>
                <c:pt idx="0">
                  <c:v>NAUKA</c:v>
                </c:pt>
              </c:strCache>
            </c:strRef>
          </c:tx>
          <c:spPr>
            <a:solidFill>
              <a:srgbClr val="FF00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'Płeć-czas'!$J$4:$L$4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'Płeć-czas'!$J$7:$L$7</c:f>
              <c:numCache>
                <c:formatCode>General</c:formatCode>
                <c:ptCount val="3"/>
                <c:pt idx="0">
                  <c:v>12</c:v>
                </c:pt>
                <c:pt idx="1">
                  <c:v>9</c:v>
                </c:pt>
                <c:pt idx="2">
                  <c:v>15</c:v>
                </c:pt>
              </c:numCache>
            </c:numRef>
          </c:val>
        </c:ser>
        <c:ser>
          <c:idx val="3"/>
          <c:order val="3"/>
          <c:tx>
            <c:strRef>
              <c:f>'Płeć-czas'!$I$8</c:f>
              <c:strCache>
                <c:ptCount val="1"/>
                <c:pt idx="0">
                  <c:v>ZAJĘCIA I PRACE DOMOWE 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dLbl>
              <c:idx val="0"/>
              <c:spPr>
                <a:ln>
                  <a:solidFill>
                    <a:srgbClr val="00B050"/>
                  </a:solidFill>
                </a:ln>
              </c:spPr>
              <c:txPr>
                <a:bodyPr/>
                <a:lstStyle/>
                <a:p>
                  <a:pPr>
                    <a:defRPr sz="1400" b="1"/>
                  </a:pPr>
                  <a:endParaRPr lang="pl-PL"/>
                </a:p>
              </c:txPr>
            </c:dLbl>
            <c:dLbl>
              <c:idx val="1"/>
              <c:spPr>
                <a:ln>
                  <a:solidFill>
                    <a:srgbClr val="00B050"/>
                  </a:solidFill>
                </a:ln>
              </c:spPr>
              <c:txPr>
                <a:bodyPr/>
                <a:lstStyle/>
                <a:p>
                  <a:pPr>
                    <a:defRPr sz="1400" b="1"/>
                  </a:pPr>
                  <a:endParaRPr lang="pl-PL"/>
                </a:p>
              </c:txPr>
            </c:dLbl>
            <c:dLbl>
              <c:idx val="2"/>
              <c:spPr>
                <a:ln>
                  <a:solidFill>
                    <a:srgbClr val="00B050"/>
                  </a:solidFill>
                </a:ln>
              </c:spPr>
              <c:txPr>
                <a:bodyPr/>
                <a:lstStyle/>
                <a:p>
                  <a:pPr>
                    <a:defRPr sz="1400" b="1"/>
                  </a:pPr>
                  <a:endParaRPr lang="pl-PL"/>
                </a:p>
              </c:txPr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'Płeć-czas'!$J$4:$L$4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'Płeć-czas'!$J$8:$L$8</c:f>
              <c:numCache>
                <c:formatCode>General</c:formatCode>
                <c:ptCount val="3"/>
                <c:pt idx="0">
                  <c:v>7</c:v>
                </c:pt>
                <c:pt idx="1">
                  <c:v>3</c:v>
                </c:pt>
                <c:pt idx="2">
                  <c:v>12</c:v>
                </c:pt>
              </c:numCache>
            </c:numRef>
          </c:val>
        </c:ser>
        <c:ser>
          <c:idx val="4"/>
          <c:order val="4"/>
          <c:tx>
            <c:strRef>
              <c:f>'Płeć-czas'!$I$9</c:f>
              <c:strCache>
                <c:ptCount val="1"/>
                <c:pt idx="0">
                  <c:v>DOBROWOLNA PRACA W ORGANIZACJACH, POMOC INNYM, PRAKTYKI RELIGIJNE itp..                                                                                               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'Płeć-czas'!$J$4:$L$4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'Płeć-czas'!$J$9:$L$9</c:f>
              <c:numCache>
                <c:formatCode>General</c:formatCode>
                <c:ptCount val="3"/>
                <c:pt idx="0">
                  <c:v>0</c:v>
                </c:pt>
                <c:pt idx="1">
                  <c:v>5</c:v>
                </c:pt>
                <c:pt idx="2">
                  <c:v>-8</c:v>
                </c:pt>
              </c:numCache>
            </c:numRef>
          </c:val>
        </c:ser>
        <c:ser>
          <c:idx val="5"/>
          <c:order val="5"/>
          <c:tx>
            <c:strRef>
              <c:f>'Płeć-czas'!$I$10</c:f>
              <c:strCache>
                <c:ptCount val="1"/>
                <c:pt idx="0">
                  <c:v>ŻYCIE TOWARZYSKIE I ROZRYWKI</c:v>
                </c:pt>
              </c:strCache>
            </c:strRef>
          </c:tx>
          <c:spPr>
            <a:solidFill>
              <a:srgbClr val="9751CB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'Płeć-czas'!$J$4:$L$4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'Płeć-czas'!$J$10:$L$10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</c:ser>
        <c:ser>
          <c:idx val="6"/>
          <c:order val="6"/>
          <c:tx>
            <c:strRef>
              <c:f>'Płeć-czas'!$I$11</c:f>
              <c:strCache>
                <c:ptCount val="1"/>
                <c:pt idx="0">
                  <c:v>UCZESTNICTWO W SPORCIE I REKREACJI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'Płeć-czas'!$J$4:$L$4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'Płeć-czas'!$J$11:$L$11</c:f>
              <c:numCache>
                <c:formatCode>General</c:formatCode>
                <c:ptCount val="3"/>
                <c:pt idx="0">
                  <c:v>3</c:v>
                </c:pt>
                <c:pt idx="1">
                  <c:v>7</c:v>
                </c:pt>
                <c:pt idx="2">
                  <c:v>-1</c:v>
                </c:pt>
              </c:numCache>
            </c:numRef>
          </c:val>
        </c:ser>
        <c:ser>
          <c:idx val="7"/>
          <c:order val="7"/>
          <c:tx>
            <c:strRef>
              <c:f>'Płeć-czas'!$I$12</c:f>
              <c:strCache>
                <c:ptCount val="1"/>
                <c:pt idx="0">
                  <c:v>ZAMIŁOWANIA OSOBISTE </c:v>
                </c:pt>
              </c:strCache>
            </c:strRef>
          </c:tx>
          <c:spPr>
            <a:solidFill>
              <a:srgbClr val="9FDFF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'Płeć-czas'!$J$4:$L$4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'Płeć-czas'!$J$12:$L$12</c:f>
              <c:numCache>
                <c:formatCode>General</c:formatCode>
                <c:ptCount val="3"/>
                <c:pt idx="0">
                  <c:v>7</c:v>
                </c:pt>
                <c:pt idx="1">
                  <c:v>10</c:v>
                </c:pt>
                <c:pt idx="2">
                  <c:v>7</c:v>
                </c:pt>
              </c:numCache>
            </c:numRef>
          </c:val>
        </c:ser>
        <c:ser>
          <c:idx val="8"/>
          <c:order val="8"/>
          <c:tx>
            <c:strRef>
              <c:f>'Płeć-czas'!$I$13</c:f>
              <c:strCache>
                <c:ptCount val="1"/>
                <c:pt idx="0">
                  <c:v>KORZYSTANIE ZE ŚRODKÓW MASOWEGO PRZEKAZU</c:v>
                </c:pt>
              </c:strCache>
            </c:strRef>
          </c:tx>
          <c:spPr>
            <a:solidFill>
              <a:srgbClr val="D2EBB7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'Płeć-czas'!$J$4:$L$4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'Płeć-czas'!$J$13:$L$13</c:f>
              <c:numCache>
                <c:formatCode>General</c:formatCode>
                <c:ptCount val="3"/>
                <c:pt idx="0">
                  <c:v>-9</c:v>
                </c:pt>
                <c:pt idx="1">
                  <c:v>-6</c:v>
                </c:pt>
                <c:pt idx="2">
                  <c:v>-12</c:v>
                </c:pt>
              </c:numCache>
            </c:numRef>
          </c:val>
        </c:ser>
        <c:ser>
          <c:idx val="9"/>
          <c:order val="9"/>
          <c:tx>
            <c:strRef>
              <c:f>'Płeć-czas'!$I$14</c:f>
              <c:strCache>
                <c:ptCount val="1"/>
                <c:pt idx="0">
                  <c:v>DOJAZDY I DOJŚCIA </c:v>
                </c:pt>
              </c:strCache>
            </c:strRef>
          </c:tx>
          <c:spPr>
            <a:solidFill>
              <a:srgbClr val="FF990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'Płeć-czas'!$J$4:$L$4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'Płeć-czas'!$J$14:$L$14</c:f>
              <c:numCache>
                <c:formatCode>General</c:formatCode>
                <c:ptCount val="3"/>
                <c:pt idx="0">
                  <c:v>-4</c:v>
                </c:pt>
                <c:pt idx="1">
                  <c:v>-3</c:v>
                </c:pt>
                <c:pt idx="2">
                  <c:v>-5</c:v>
                </c:pt>
              </c:numCache>
            </c:numRef>
          </c:val>
        </c:ser>
        <c:axId val="152020864"/>
        <c:axId val="152022400"/>
      </c:barChart>
      <c:catAx>
        <c:axId val="152020864"/>
        <c:scaling>
          <c:orientation val="maxMin"/>
        </c:scaling>
        <c:axPos val="l"/>
        <c:majorGridlines/>
        <c:tickLblPos val="low"/>
        <c:txPr>
          <a:bodyPr/>
          <a:lstStyle/>
          <a:p>
            <a:pPr>
              <a:defRPr sz="1400"/>
            </a:pPr>
            <a:endParaRPr lang="pl-PL"/>
          </a:p>
        </c:txPr>
        <c:crossAx val="152022400"/>
        <c:crosses val="autoZero"/>
        <c:auto val="1"/>
        <c:lblAlgn val="ctr"/>
        <c:lblOffset val="100"/>
      </c:catAx>
      <c:valAx>
        <c:axId val="152022400"/>
        <c:scaling>
          <c:orientation val="minMax"/>
          <c:max val="40"/>
          <c:min val="-20"/>
        </c:scaling>
        <c:axPos val="t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050"/>
            </a:pPr>
            <a:endParaRPr lang="pl-PL"/>
          </a:p>
        </c:txPr>
        <c:crossAx val="152020864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65024030644904296"/>
          <c:y val="9.5310918906908182E-2"/>
          <c:w val="0.33829297444891432"/>
          <c:h val="0.89074937619543804"/>
        </c:manualLayout>
      </c:layout>
    </c:legend>
    <c:plotVisOnly val="1"/>
    <c:dispBlanksAs val="gap"/>
  </c:chart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9.9531507672996067E-2"/>
          <c:y val="9.1394565648201601E-2"/>
          <c:w val="0.71565223315858051"/>
          <c:h val="0.88232662806798456"/>
        </c:manualLayout>
      </c:layout>
      <c:barChart>
        <c:barDir val="bar"/>
        <c:grouping val="clustered"/>
        <c:ser>
          <c:idx val="1"/>
          <c:order val="0"/>
          <c:tx>
            <c:strRef>
              <c:f>'prace domwe'!$I$5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3F22E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'prace domwe'!$J$3:$R$3</c:f>
              <c:strCache>
                <c:ptCount val="9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  <c:pt idx="6">
                  <c:v>Ogółem</c:v>
                </c:pt>
                <c:pt idx="7">
                  <c:v>Kobiety</c:v>
                </c:pt>
                <c:pt idx="8">
                  <c:v>Mężczyźni</c:v>
                </c:pt>
              </c:strCache>
            </c:strRef>
          </c:cat>
          <c:val>
            <c:numRef>
              <c:f>'prace domwe'!$J$5:$R$5</c:f>
              <c:numCache>
                <c:formatCode>h:mm;@</c:formatCode>
                <c:ptCount val="9"/>
                <c:pt idx="0">
                  <c:v>6.5277777777777782E-2</c:v>
                </c:pt>
                <c:pt idx="1">
                  <c:v>7.8472222222222318E-2</c:v>
                </c:pt>
                <c:pt idx="2">
                  <c:v>4.2361111111111203E-2</c:v>
                </c:pt>
                <c:pt idx="3">
                  <c:v>4.8611111111111112E-2</c:v>
                </c:pt>
                <c:pt idx="4">
                  <c:v>4.7916666666666746E-2</c:v>
                </c:pt>
                <c:pt idx="5">
                  <c:v>0.05</c:v>
                </c:pt>
                <c:pt idx="6">
                  <c:v>0.10069444444444456</c:v>
                </c:pt>
                <c:pt idx="7">
                  <c:v>0.11597222222222232</c:v>
                </c:pt>
                <c:pt idx="8">
                  <c:v>7.5694444444444439E-2</c:v>
                </c:pt>
              </c:numCache>
            </c:numRef>
          </c:val>
        </c:ser>
        <c:ser>
          <c:idx val="0"/>
          <c:order val="1"/>
          <c:tx>
            <c:strRef>
              <c:f>'prace domwe'!$I$4</c:f>
              <c:strCache>
                <c:ptCount val="1"/>
                <c:pt idx="0">
                  <c:v>2003/2004</c:v>
                </c:pt>
              </c:strCache>
            </c:strRef>
          </c:tx>
          <c:spPr>
            <a:solidFill>
              <a:srgbClr val="D1CAF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'prace domwe'!$J$3:$R$3</c:f>
              <c:strCache>
                <c:ptCount val="9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  <c:pt idx="6">
                  <c:v>Ogółem</c:v>
                </c:pt>
                <c:pt idx="7">
                  <c:v>Kobiety</c:v>
                </c:pt>
                <c:pt idx="8">
                  <c:v>Mężczyźni</c:v>
                </c:pt>
              </c:strCache>
            </c:strRef>
          </c:cat>
          <c:val>
            <c:numRef>
              <c:f>'prace domwe'!$J$4:$R$4</c:f>
              <c:numCache>
                <c:formatCode>h:mm;@</c:formatCode>
                <c:ptCount val="9"/>
                <c:pt idx="0">
                  <c:v>6.666666666666668E-2</c:v>
                </c:pt>
                <c:pt idx="1">
                  <c:v>8.3333333333333343E-2</c:v>
                </c:pt>
                <c:pt idx="2">
                  <c:v>3.6111111111111163E-2</c:v>
                </c:pt>
                <c:pt idx="3">
                  <c:v>4.3055555555555472E-2</c:v>
                </c:pt>
                <c:pt idx="4">
                  <c:v>4.3750000000000004E-2</c:v>
                </c:pt>
                <c:pt idx="5">
                  <c:v>4.1666666666666664E-2</c:v>
                </c:pt>
                <c:pt idx="6">
                  <c:v>8.2638888888889012E-2</c:v>
                </c:pt>
                <c:pt idx="7">
                  <c:v>9.5138888888888898E-2</c:v>
                </c:pt>
                <c:pt idx="8">
                  <c:v>6.1111111111111123E-2</c:v>
                </c:pt>
              </c:numCache>
            </c:numRef>
          </c:val>
        </c:ser>
        <c:axId val="108429312"/>
        <c:axId val="108430848"/>
      </c:barChart>
      <c:catAx>
        <c:axId val="108429312"/>
        <c:scaling>
          <c:orientation val="maxMin"/>
        </c:scaling>
        <c:axPos val="r"/>
        <c:tickLblPos val="nextTo"/>
        <c:crossAx val="108430848"/>
        <c:crosses val="autoZero"/>
        <c:auto val="1"/>
        <c:lblAlgn val="ctr"/>
        <c:lblOffset val="100"/>
      </c:catAx>
      <c:valAx>
        <c:axId val="108430848"/>
        <c:scaling>
          <c:orientation val="maxMin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pl-PL" sz="1100" b="0" i="1"/>
                  <a:t>godz. min.</a:t>
                </a:r>
              </a:p>
            </c:rich>
          </c:tx>
          <c:layout>
            <c:manualLayout>
              <c:xMode val="edge"/>
              <c:yMode val="edge"/>
              <c:x val="1.5438692648821728E-2"/>
              <c:y val="3.3045081602559546E-3"/>
            </c:manualLayout>
          </c:layout>
        </c:title>
        <c:numFmt formatCode="h:mm;@" sourceLinked="1"/>
        <c:tickLblPos val="nextTo"/>
        <c:crossAx val="108429312"/>
        <c:crosses val="autoZero"/>
        <c:crossBetween val="between"/>
        <c:majorUnit val="2.0850000000000011E-2"/>
      </c:valAx>
    </c:plotArea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0.20390831311591584"/>
          <c:y val="8.8329553728856369E-2"/>
          <c:w val="0.67618620778495819"/>
          <c:h val="0.8801901984822631"/>
        </c:manualLayout>
      </c:layout>
      <c:barChart>
        <c:barDir val="bar"/>
        <c:grouping val="clustered"/>
        <c:ser>
          <c:idx val="1"/>
          <c:order val="0"/>
          <c:tx>
            <c:strRef>
              <c:f>'prace domwe'!$I$14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3F22E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'prace domwe'!$J$12:$R$12</c:f>
              <c:strCache>
                <c:ptCount val="9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  <c:pt idx="6">
                  <c:v>Ogółem</c:v>
                </c:pt>
                <c:pt idx="7">
                  <c:v>Kobiety</c:v>
                </c:pt>
                <c:pt idx="8">
                  <c:v>Mężczyźni</c:v>
                </c:pt>
              </c:strCache>
            </c:strRef>
          </c:cat>
          <c:val>
            <c:numRef>
              <c:f>'prace domwe'!$J$14:$R$14</c:f>
              <c:numCache>
                <c:formatCode>0.0</c:formatCode>
                <c:ptCount val="9"/>
                <c:pt idx="0">
                  <c:v>74</c:v>
                </c:pt>
                <c:pt idx="1">
                  <c:v>90.4</c:v>
                </c:pt>
                <c:pt idx="2">
                  <c:v>56.1</c:v>
                </c:pt>
                <c:pt idx="3">
                  <c:v>56.3</c:v>
                </c:pt>
                <c:pt idx="4">
                  <c:v>66.2</c:v>
                </c:pt>
                <c:pt idx="5">
                  <c:v>45.6</c:v>
                </c:pt>
                <c:pt idx="6">
                  <c:v>22.8</c:v>
                </c:pt>
                <c:pt idx="7">
                  <c:v>27</c:v>
                </c:pt>
                <c:pt idx="8">
                  <c:v>18.2</c:v>
                </c:pt>
              </c:numCache>
            </c:numRef>
          </c:val>
        </c:ser>
        <c:ser>
          <c:idx val="0"/>
          <c:order val="1"/>
          <c:tx>
            <c:strRef>
              <c:f>'prace domwe'!$I$13</c:f>
              <c:strCache>
                <c:ptCount val="1"/>
                <c:pt idx="0">
                  <c:v>2003/2004</c:v>
                </c:pt>
              </c:strCache>
            </c:strRef>
          </c:tx>
          <c:spPr>
            <a:solidFill>
              <a:srgbClr val="D1CAF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'prace domwe'!$J$12:$R$12</c:f>
              <c:strCache>
                <c:ptCount val="9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  <c:pt idx="6">
                  <c:v>Ogółem</c:v>
                </c:pt>
                <c:pt idx="7">
                  <c:v>Kobiety</c:v>
                </c:pt>
                <c:pt idx="8">
                  <c:v>Mężczyźni</c:v>
                </c:pt>
              </c:strCache>
            </c:strRef>
          </c:cat>
          <c:val>
            <c:numRef>
              <c:f>'prace domwe'!$J$13:$R$13</c:f>
              <c:numCache>
                <c:formatCode>0.0</c:formatCode>
                <c:ptCount val="9"/>
                <c:pt idx="0">
                  <c:v>74.900000000000006</c:v>
                </c:pt>
                <c:pt idx="1">
                  <c:v>91.9</c:v>
                </c:pt>
                <c:pt idx="2">
                  <c:v>56.4</c:v>
                </c:pt>
                <c:pt idx="3">
                  <c:v>60.1</c:v>
                </c:pt>
                <c:pt idx="4">
                  <c:v>73.2</c:v>
                </c:pt>
                <c:pt idx="5">
                  <c:v>46.9</c:v>
                </c:pt>
                <c:pt idx="6">
                  <c:v>19.899999999999999</c:v>
                </c:pt>
                <c:pt idx="7">
                  <c:v>24</c:v>
                </c:pt>
                <c:pt idx="8">
                  <c:v>15.4</c:v>
                </c:pt>
              </c:numCache>
            </c:numRef>
          </c:val>
        </c:ser>
        <c:axId val="108726528"/>
        <c:axId val="108736512"/>
      </c:barChart>
      <c:catAx>
        <c:axId val="108726528"/>
        <c:scaling>
          <c:orientation val="maxMin"/>
        </c:scaling>
        <c:axPos val="l"/>
        <c:tickLblPos val="nextTo"/>
        <c:crossAx val="108736512"/>
        <c:crosses val="autoZero"/>
        <c:auto val="1"/>
        <c:lblAlgn val="ctr"/>
        <c:lblOffset val="100"/>
      </c:catAx>
      <c:valAx>
        <c:axId val="108736512"/>
        <c:scaling>
          <c:orientation val="minMax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pl-PL" sz="1100" b="0" i="1"/>
                  <a:t>%</a:t>
                </a:r>
              </a:p>
            </c:rich>
          </c:tx>
          <c:layout>
            <c:manualLayout>
              <c:xMode val="edge"/>
              <c:yMode val="edge"/>
              <c:x val="0.93908339953195685"/>
              <c:y val="5.4010707534074233E-3"/>
            </c:manualLayout>
          </c:layout>
        </c:title>
        <c:numFmt formatCode="0.0" sourceLinked="1"/>
        <c:tickLblPos val="nextTo"/>
        <c:crossAx val="108726528"/>
        <c:crosses val="autoZero"/>
        <c:crossBetween val="between"/>
      </c:valAx>
    </c:plotArea>
    <c:plotVisOnly val="1"/>
    <c:dispBlanksAs val="gap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/>
      <c:barChart>
        <c:barDir val="bar"/>
        <c:grouping val="clustered"/>
        <c:ser>
          <c:idx val="0"/>
          <c:order val="0"/>
          <c:tx>
            <c:strRef>
              <c:f>'komputer i in.'!$I$5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3F22E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Val val="1"/>
          </c:dLbls>
          <c:cat>
            <c:strRef>
              <c:f>'komputer i in.'!$J$3:$O$3</c:f>
              <c:strCache>
                <c:ptCount val="6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</c:strCache>
            </c:strRef>
          </c:cat>
          <c:val>
            <c:numRef>
              <c:f>'komputer i in.'!$J$5:$O$5</c:f>
              <c:numCache>
                <c:formatCode>h:mm;@</c:formatCode>
                <c:ptCount val="6"/>
                <c:pt idx="0">
                  <c:v>0.10416666666666677</c:v>
                </c:pt>
                <c:pt idx="1">
                  <c:v>9.5138888888888898E-2</c:v>
                </c:pt>
                <c:pt idx="2">
                  <c:v>0.11388888888888885</c:v>
                </c:pt>
                <c:pt idx="3">
                  <c:v>5.2777777777777792E-2</c:v>
                </c:pt>
                <c:pt idx="4">
                  <c:v>5.1388888888888887E-2</c:v>
                </c:pt>
                <c:pt idx="5">
                  <c:v>5.4861111111111201E-2</c:v>
                </c:pt>
              </c:numCache>
            </c:numRef>
          </c:val>
        </c:ser>
        <c:ser>
          <c:idx val="1"/>
          <c:order val="1"/>
          <c:tx>
            <c:strRef>
              <c:f>'komputer i in.'!$I$4</c:f>
              <c:strCache>
                <c:ptCount val="1"/>
                <c:pt idx="0">
                  <c:v>2003/2004</c:v>
                </c:pt>
              </c:strCache>
            </c:strRef>
          </c:tx>
          <c:spPr>
            <a:solidFill>
              <a:srgbClr val="D1CAF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'komputer i in.'!$J$3:$O$3</c:f>
              <c:strCache>
                <c:ptCount val="6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</c:strCache>
            </c:strRef>
          </c:cat>
          <c:val>
            <c:numRef>
              <c:f>'komputer i in.'!$J$4:$O$4</c:f>
              <c:numCache>
                <c:formatCode>h:mm;@</c:formatCode>
                <c:ptCount val="6"/>
                <c:pt idx="0">
                  <c:v>0.10555555555555562</c:v>
                </c:pt>
                <c:pt idx="1">
                  <c:v>9.5833333333333326E-2</c:v>
                </c:pt>
                <c:pt idx="2">
                  <c:v>0.11597222222222232</c:v>
                </c:pt>
                <c:pt idx="3">
                  <c:v>0.05</c:v>
                </c:pt>
                <c:pt idx="4">
                  <c:v>4.8611111111111112E-2</c:v>
                </c:pt>
                <c:pt idx="5">
                  <c:v>5.2083333333333461E-2</c:v>
                </c:pt>
              </c:numCache>
            </c:numRef>
          </c:val>
        </c:ser>
        <c:axId val="108795392"/>
        <c:axId val="108796928"/>
      </c:barChart>
      <c:catAx>
        <c:axId val="108795392"/>
        <c:scaling>
          <c:orientation val="maxMin"/>
        </c:scaling>
        <c:axPos val="r"/>
        <c:tickLblPos val="nextTo"/>
        <c:crossAx val="108796928"/>
        <c:crosses val="autoZero"/>
        <c:auto val="1"/>
        <c:lblAlgn val="ctr"/>
        <c:lblOffset val="100"/>
      </c:catAx>
      <c:valAx>
        <c:axId val="108796928"/>
        <c:scaling>
          <c:orientation val="maxMin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l-PL" b="0" i="1"/>
                  <a:t>godz. min.</a:t>
                </a:r>
              </a:p>
            </c:rich>
          </c:tx>
          <c:layout>
            <c:manualLayout>
              <c:xMode val="edge"/>
              <c:yMode val="edge"/>
              <c:x val="2.5721784776902407E-3"/>
              <c:y val="2.0027384886319242E-2"/>
            </c:manualLayout>
          </c:layout>
        </c:title>
        <c:numFmt formatCode="h:mm;@" sourceLinked="1"/>
        <c:tickLblPos val="nextTo"/>
        <c:crossAx val="108795392"/>
        <c:crosses val="autoZero"/>
        <c:crossBetween val="between"/>
        <c:majorUnit val="2.0850000000000011E-2"/>
      </c:valAx>
    </c:plotArea>
    <c:plotVisOnly val="1"/>
    <c:dispBlanksAs val="gap"/>
  </c:chart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8622170911827421"/>
          <c:y val="8.8329553728856369E-2"/>
          <c:w val="0.69746495672388664"/>
          <c:h val="0.8801901984822631"/>
        </c:manualLayout>
      </c:layout>
      <c:barChart>
        <c:barDir val="bar"/>
        <c:grouping val="clustered"/>
        <c:ser>
          <c:idx val="0"/>
          <c:order val="0"/>
          <c:tx>
            <c:strRef>
              <c:f>'komputer i in.'!$I$14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3F22E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Val val="1"/>
          </c:dLbls>
          <c:cat>
            <c:strRef>
              <c:f>'komputer i in.'!$J$12:$O$12</c:f>
              <c:strCache>
                <c:ptCount val="6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</c:strCache>
            </c:strRef>
          </c:cat>
          <c:val>
            <c:numRef>
              <c:f>'komputer i in.'!$J$14:$O$14</c:f>
              <c:numCache>
                <c:formatCode>0.0</c:formatCode>
                <c:ptCount val="6"/>
                <c:pt idx="0">
                  <c:v>86.2</c:v>
                </c:pt>
                <c:pt idx="1">
                  <c:v>86.2</c:v>
                </c:pt>
                <c:pt idx="2">
                  <c:v>86.3</c:v>
                </c:pt>
                <c:pt idx="3">
                  <c:v>16.399999999999999</c:v>
                </c:pt>
                <c:pt idx="4">
                  <c:v>22</c:v>
                </c:pt>
                <c:pt idx="5">
                  <c:v>10.3</c:v>
                </c:pt>
              </c:numCache>
            </c:numRef>
          </c:val>
        </c:ser>
        <c:ser>
          <c:idx val="1"/>
          <c:order val="1"/>
          <c:tx>
            <c:strRef>
              <c:f>'komputer i in.'!$I$13</c:f>
              <c:strCache>
                <c:ptCount val="1"/>
                <c:pt idx="0">
                  <c:v>2003/2004</c:v>
                </c:pt>
              </c:strCache>
            </c:strRef>
          </c:tx>
          <c:spPr>
            <a:solidFill>
              <a:srgbClr val="D1CAF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200" b="1"/>
                </a:pPr>
                <a:endParaRPr lang="pl-PL"/>
              </a:p>
            </c:txPr>
            <c:showVal val="1"/>
          </c:dLbls>
          <c:cat>
            <c:strRef>
              <c:f>'komputer i in.'!$J$12:$O$12</c:f>
              <c:strCache>
                <c:ptCount val="6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</c:strCache>
            </c:strRef>
          </c:cat>
          <c:val>
            <c:numRef>
              <c:f>'komputer i in.'!$J$13:$O$13</c:f>
              <c:numCache>
                <c:formatCode>0.0</c:formatCode>
                <c:ptCount val="6"/>
                <c:pt idx="0">
                  <c:v>90</c:v>
                </c:pt>
                <c:pt idx="1">
                  <c:v>89.6</c:v>
                </c:pt>
                <c:pt idx="2">
                  <c:v>90.4</c:v>
                </c:pt>
                <c:pt idx="3">
                  <c:v>14.6</c:v>
                </c:pt>
                <c:pt idx="4">
                  <c:v>19.5</c:v>
                </c:pt>
                <c:pt idx="5">
                  <c:v>9.3000000000000007</c:v>
                </c:pt>
              </c:numCache>
            </c:numRef>
          </c:val>
        </c:ser>
        <c:axId val="108847104"/>
        <c:axId val="108848640"/>
      </c:barChart>
      <c:catAx>
        <c:axId val="108847104"/>
        <c:scaling>
          <c:orientation val="maxMin"/>
        </c:scaling>
        <c:axPos val="l"/>
        <c:tickLblPos val="nextTo"/>
        <c:crossAx val="108848640"/>
        <c:crosses val="autoZero"/>
        <c:auto val="1"/>
        <c:lblAlgn val="ctr"/>
        <c:lblOffset val="100"/>
      </c:catAx>
      <c:valAx>
        <c:axId val="108848640"/>
        <c:scaling>
          <c:orientation val="minMax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l-PL" b="0" i="1"/>
                  <a:t>%</a:t>
                </a:r>
              </a:p>
            </c:rich>
          </c:tx>
          <c:layout>
            <c:manualLayout>
              <c:xMode val="edge"/>
              <c:yMode val="edge"/>
              <c:x val="0.92262861778460759"/>
              <c:y val="1.4936899282691702E-2"/>
            </c:manualLayout>
          </c:layout>
        </c:title>
        <c:numFmt formatCode="0.0" sourceLinked="1"/>
        <c:tickLblPos val="nextTo"/>
        <c:crossAx val="108847104"/>
        <c:crosses val="autoZero"/>
        <c:crossBetween val="between"/>
      </c:valAx>
    </c:plotArea>
    <c:plotVisOnly val="1"/>
    <c:dispBlanksAs val="gap"/>
  </c:chart>
  <c:externalData r:id="rId1"/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0.2302928226502719"/>
          <c:y val="8.8329553728856314E-2"/>
          <c:w val="0.67655329948792442"/>
          <c:h val="0.88019019848226332"/>
        </c:manualLayout>
      </c:layout>
      <c:barChart>
        <c:barDir val="bar"/>
        <c:grouping val="clustered"/>
        <c:ser>
          <c:idx val="1"/>
          <c:order val="0"/>
          <c:tx>
            <c:strRef>
              <c:f>'komputer i in.'!$I$14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3F22E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Val val="1"/>
          </c:dLbls>
          <c:cat>
            <c:strRef>
              <c:f>'komputer i in.'!$P$12:$R$12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'komputer i in.'!$P$14:$R$14</c:f>
              <c:numCache>
                <c:formatCode>0.0</c:formatCode>
                <c:ptCount val="3"/>
                <c:pt idx="0">
                  <c:v>27.4</c:v>
                </c:pt>
                <c:pt idx="1">
                  <c:v>23.6</c:v>
                </c:pt>
                <c:pt idx="2">
                  <c:v>31.6</c:v>
                </c:pt>
              </c:numCache>
            </c:numRef>
          </c:val>
        </c:ser>
        <c:ser>
          <c:idx val="0"/>
          <c:order val="1"/>
          <c:tx>
            <c:strRef>
              <c:f>'komputer i in.'!$I$13</c:f>
              <c:strCache>
                <c:ptCount val="1"/>
                <c:pt idx="0">
                  <c:v>2003/2004</c:v>
                </c:pt>
              </c:strCache>
            </c:strRef>
          </c:tx>
          <c:spPr>
            <a:solidFill>
              <a:srgbClr val="D1CAF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Val val="1"/>
          </c:dLbls>
          <c:cat>
            <c:strRef>
              <c:f>'komputer i in.'!$P$12:$R$12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'komputer i in.'!$P$13:$R$13</c:f>
              <c:numCache>
                <c:formatCode>0.0</c:formatCode>
                <c:ptCount val="3"/>
                <c:pt idx="0">
                  <c:v>5.6</c:v>
                </c:pt>
                <c:pt idx="1">
                  <c:v>4.5999999999999996</c:v>
                </c:pt>
                <c:pt idx="2">
                  <c:v>6.6</c:v>
                </c:pt>
              </c:numCache>
            </c:numRef>
          </c:val>
        </c:ser>
        <c:axId val="108833792"/>
        <c:axId val="108933888"/>
      </c:barChart>
      <c:catAx>
        <c:axId val="108833792"/>
        <c:scaling>
          <c:orientation val="maxMin"/>
        </c:scaling>
        <c:axPos val="l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08933888"/>
        <c:crosses val="autoZero"/>
        <c:auto val="1"/>
        <c:lblAlgn val="ctr"/>
        <c:lblOffset val="100"/>
      </c:catAx>
      <c:valAx>
        <c:axId val="108933888"/>
        <c:scaling>
          <c:orientation val="minMax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pl-PL" sz="1100" b="0" i="1"/>
                  <a:t>%</a:t>
                </a:r>
              </a:p>
            </c:rich>
          </c:tx>
          <c:layout>
            <c:manualLayout>
              <c:xMode val="edge"/>
              <c:yMode val="edge"/>
              <c:x val="0.94754381529301224"/>
              <c:y val="4.9586734978285304E-3"/>
            </c:manualLayout>
          </c:layout>
        </c:title>
        <c:numFmt formatCode="0.0" sourceLinked="1"/>
        <c:tickLblPos val="nextTo"/>
        <c:crossAx val="108833792"/>
        <c:crosses val="autoZero"/>
        <c:crossBetween val="between"/>
      </c:valAx>
    </c:plotArea>
    <c:plotVisOnly val="1"/>
    <c:dispBlanksAs val="gap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5.4595099530977582E-2"/>
          <c:y val="0.1466974088624243"/>
          <c:w val="0.75374782110114902"/>
          <c:h val="0.82603510094205357"/>
        </c:manualLayout>
      </c:layout>
      <c:barChart>
        <c:barDir val="bar"/>
        <c:grouping val="clustered"/>
        <c:ser>
          <c:idx val="1"/>
          <c:order val="0"/>
          <c:tx>
            <c:strRef>
              <c:f>'komputer i in.'!$I$5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3F22E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600" b="1">
                    <a:solidFill>
                      <a:sysClr val="windowText" lastClr="000000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'komputer i in.'!$P$3:$R$3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'komputer i in.'!$P$5:$R$5</c:f>
              <c:numCache>
                <c:formatCode>h:mm;@</c:formatCode>
                <c:ptCount val="3"/>
                <c:pt idx="0">
                  <c:v>5.6944444444444443E-2</c:v>
                </c:pt>
                <c:pt idx="1">
                  <c:v>4.9305555555555547E-2</c:v>
                </c:pt>
                <c:pt idx="2">
                  <c:v>6.25E-2</c:v>
                </c:pt>
              </c:numCache>
            </c:numRef>
          </c:val>
        </c:ser>
        <c:ser>
          <c:idx val="0"/>
          <c:order val="1"/>
          <c:tx>
            <c:strRef>
              <c:f>'komputer i in.'!$I$4</c:f>
              <c:strCache>
                <c:ptCount val="1"/>
                <c:pt idx="0">
                  <c:v>2003/2004</c:v>
                </c:pt>
              </c:strCache>
            </c:strRef>
          </c:tx>
          <c:spPr>
            <a:solidFill>
              <a:srgbClr val="D1CAF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Val val="1"/>
          </c:dLbls>
          <c:cat>
            <c:strRef>
              <c:f>'komputer i in.'!$P$3:$R$3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'komputer i in.'!$P$4:$R$4</c:f>
              <c:numCache>
                <c:formatCode>h:mm;@</c:formatCode>
                <c:ptCount val="3"/>
                <c:pt idx="0">
                  <c:v>5.6249999999999953E-2</c:v>
                </c:pt>
                <c:pt idx="1">
                  <c:v>4.5833333333333427E-2</c:v>
                </c:pt>
                <c:pt idx="2">
                  <c:v>6.4583333333333451E-2</c:v>
                </c:pt>
              </c:numCache>
            </c:numRef>
          </c:val>
        </c:ser>
        <c:axId val="108963328"/>
        <c:axId val="108964864"/>
      </c:barChart>
      <c:catAx>
        <c:axId val="108963328"/>
        <c:scaling>
          <c:orientation val="maxMin"/>
        </c:scaling>
        <c:axPos val="r"/>
        <c:tickLblPos val="nextTo"/>
        <c:txPr>
          <a:bodyPr/>
          <a:lstStyle/>
          <a:p>
            <a:pPr>
              <a:defRPr sz="1200"/>
            </a:pPr>
            <a:endParaRPr lang="pl-PL"/>
          </a:p>
        </c:txPr>
        <c:crossAx val="108964864"/>
        <c:crosses val="autoZero"/>
        <c:auto val="1"/>
        <c:lblAlgn val="ctr"/>
        <c:lblOffset val="100"/>
      </c:catAx>
      <c:valAx>
        <c:axId val="108964864"/>
        <c:scaling>
          <c:orientation val="maxMin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pl-PL" sz="1100" b="0" i="1"/>
                  <a:t>godz. min.</a:t>
                </a:r>
              </a:p>
            </c:rich>
          </c:tx>
          <c:layout>
            <c:manualLayout>
              <c:xMode val="edge"/>
              <c:yMode val="edge"/>
              <c:x val="2.5723103205686181E-3"/>
              <c:y val="0"/>
            </c:manualLayout>
          </c:layout>
        </c:title>
        <c:numFmt formatCode="h:mm;@" sourceLinked="1"/>
        <c:tickLblPos val="nextTo"/>
        <c:crossAx val="108963328"/>
        <c:crosses val="autoZero"/>
        <c:crossBetween val="between"/>
        <c:majorUnit val="2.0850000000000011E-2"/>
      </c:valAx>
    </c:plotArea>
    <c:plotVisOnly val="1"/>
    <c:dispBlanksAs val="gap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4.7295694165310924E-2"/>
          <c:y val="9.2625025790785284E-2"/>
          <c:w val="0.78667192035920563"/>
          <c:h val="0.87815857761836058"/>
        </c:manualLayout>
      </c:layout>
      <c:barChart>
        <c:barDir val="bar"/>
        <c:grouping val="clustered"/>
        <c:ser>
          <c:idx val="1"/>
          <c:order val="0"/>
          <c:tx>
            <c:strRef>
              <c:f>'odp bierny - cwiczenia'!$I$5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3F22E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'odp bierny - cwiczenia'!$J$3:$O$3</c:f>
              <c:strCache>
                <c:ptCount val="6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</c:strCache>
            </c:strRef>
          </c:cat>
          <c:val>
            <c:numRef>
              <c:f>'odp bierny - cwiczenia'!$J$5:$O$5</c:f>
              <c:numCache>
                <c:formatCode>h:mm;@</c:formatCode>
                <c:ptCount val="6"/>
                <c:pt idx="0">
                  <c:v>3.9583333333333331E-2</c:v>
                </c:pt>
                <c:pt idx="1">
                  <c:v>3.7500000000000006E-2</c:v>
                </c:pt>
                <c:pt idx="2">
                  <c:v>4.0972222222222271E-2</c:v>
                </c:pt>
                <c:pt idx="3">
                  <c:v>5.9722222222222336E-2</c:v>
                </c:pt>
                <c:pt idx="4">
                  <c:v>5.4861111111111166E-2</c:v>
                </c:pt>
                <c:pt idx="5">
                  <c:v>6.4583333333333451E-2</c:v>
                </c:pt>
              </c:numCache>
            </c:numRef>
          </c:val>
        </c:ser>
        <c:ser>
          <c:idx val="0"/>
          <c:order val="1"/>
          <c:tx>
            <c:strRef>
              <c:f>'odp bierny - cwiczenia'!$I$4</c:f>
              <c:strCache>
                <c:ptCount val="1"/>
                <c:pt idx="0">
                  <c:v>2003/2004</c:v>
                </c:pt>
              </c:strCache>
            </c:strRef>
          </c:tx>
          <c:spPr>
            <a:solidFill>
              <a:srgbClr val="D1CAF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'odp bierny - cwiczenia'!$J$3:$O$3</c:f>
              <c:strCache>
                <c:ptCount val="6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</c:strCache>
            </c:strRef>
          </c:cat>
          <c:val>
            <c:numRef>
              <c:f>'odp bierny - cwiczenia'!$J$4:$O$4</c:f>
              <c:numCache>
                <c:formatCode>h:mm;@</c:formatCode>
                <c:ptCount val="6"/>
                <c:pt idx="0">
                  <c:v>3.6805555555555605E-2</c:v>
                </c:pt>
                <c:pt idx="1">
                  <c:v>3.6111111111111149E-2</c:v>
                </c:pt>
                <c:pt idx="2">
                  <c:v>3.7500000000000006E-2</c:v>
                </c:pt>
                <c:pt idx="3">
                  <c:v>5.555555555555549E-2</c:v>
                </c:pt>
                <c:pt idx="4">
                  <c:v>0.05</c:v>
                </c:pt>
                <c:pt idx="5">
                  <c:v>6.1111111111111123E-2</c:v>
                </c:pt>
              </c:numCache>
            </c:numRef>
          </c:val>
        </c:ser>
        <c:axId val="110367488"/>
        <c:axId val="110369024"/>
      </c:barChart>
      <c:catAx>
        <c:axId val="110367488"/>
        <c:scaling>
          <c:orientation val="maxMin"/>
        </c:scaling>
        <c:axPos val="r"/>
        <c:tickLblPos val="nextTo"/>
        <c:crossAx val="110369024"/>
        <c:crosses val="autoZero"/>
        <c:auto val="1"/>
        <c:lblAlgn val="ctr"/>
        <c:lblOffset val="100"/>
      </c:catAx>
      <c:valAx>
        <c:axId val="110369024"/>
        <c:scaling>
          <c:orientation val="maxMin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l-PL" b="0" i="1"/>
                  <a:t>godz. min.</a:t>
                </a:r>
              </a:p>
            </c:rich>
          </c:tx>
          <c:layout>
            <c:manualLayout>
              <c:xMode val="edge"/>
              <c:yMode val="edge"/>
              <c:x val="0"/>
              <c:y val="2.3904090021743614E-3"/>
            </c:manualLayout>
          </c:layout>
        </c:title>
        <c:numFmt formatCode="h:mm;@" sourceLinked="1"/>
        <c:tickLblPos val="nextTo"/>
        <c:crossAx val="110367488"/>
        <c:crosses val="autoZero"/>
        <c:crossBetween val="between"/>
        <c:majorUnit val="2.0850000000000011E-2"/>
      </c:valAx>
    </c:plotArea>
    <c:plotVisOnly val="1"/>
    <c:dispBlanksAs val="gap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0.20787384301022194"/>
          <c:y val="7.2993097385314745E-2"/>
          <c:w val="0.74091275500881471"/>
          <c:h val="0.89552670476227203"/>
        </c:manualLayout>
      </c:layout>
      <c:barChart>
        <c:barDir val="bar"/>
        <c:grouping val="clustered"/>
        <c:ser>
          <c:idx val="1"/>
          <c:order val="0"/>
          <c:tx>
            <c:strRef>
              <c:f>'odp bierny - cwiczenia'!$I$14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3F22E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'odp bierny - cwiczenia'!$J$12:$O$12</c:f>
              <c:strCache>
                <c:ptCount val="6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</c:strCache>
            </c:strRef>
          </c:cat>
          <c:val>
            <c:numRef>
              <c:f>'odp bierny - cwiczenia'!$J$14:$O$14</c:f>
              <c:numCache>
                <c:formatCode>0.0</c:formatCode>
                <c:ptCount val="6"/>
                <c:pt idx="0">
                  <c:v>33.6</c:v>
                </c:pt>
                <c:pt idx="1">
                  <c:v>33.300000000000004</c:v>
                </c:pt>
                <c:pt idx="2">
                  <c:v>33.800000000000004</c:v>
                </c:pt>
                <c:pt idx="3">
                  <c:v>25.3</c:v>
                </c:pt>
                <c:pt idx="4">
                  <c:v>25.2</c:v>
                </c:pt>
                <c:pt idx="5">
                  <c:v>25.3</c:v>
                </c:pt>
              </c:numCache>
            </c:numRef>
          </c:val>
        </c:ser>
        <c:ser>
          <c:idx val="0"/>
          <c:order val="1"/>
          <c:tx>
            <c:strRef>
              <c:f>'odp bierny - cwiczenia'!$I$13</c:f>
              <c:strCache>
                <c:ptCount val="1"/>
                <c:pt idx="0">
                  <c:v>2003/2004</c:v>
                </c:pt>
              </c:strCache>
            </c:strRef>
          </c:tx>
          <c:spPr>
            <a:solidFill>
              <a:srgbClr val="D1CAFA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'odp bierny - cwiczenia'!$J$12:$O$12</c:f>
              <c:strCache>
                <c:ptCount val="6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  <c:pt idx="3">
                  <c:v>Ogółem</c:v>
                </c:pt>
                <c:pt idx="4">
                  <c:v>Kobiety</c:v>
                </c:pt>
                <c:pt idx="5">
                  <c:v>Mężczyźni</c:v>
                </c:pt>
              </c:strCache>
            </c:strRef>
          </c:cat>
          <c:val>
            <c:numRef>
              <c:f>'odp bierny - cwiczenia'!$J$13:$O$13</c:f>
              <c:numCache>
                <c:formatCode>0.0</c:formatCode>
                <c:ptCount val="6"/>
                <c:pt idx="0">
                  <c:v>27</c:v>
                </c:pt>
                <c:pt idx="1">
                  <c:v>26.4</c:v>
                </c:pt>
                <c:pt idx="2">
                  <c:v>27.8</c:v>
                </c:pt>
                <c:pt idx="3">
                  <c:v>24.5</c:v>
                </c:pt>
                <c:pt idx="4">
                  <c:v>23.3</c:v>
                </c:pt>
                <c:pt idx="5">
                  <c:v>25.8</c:v>
                </c:pt>
              </c:numCache>
            </c:numRef>
          </c:val>
        </c:ser>
        <c:axId val="110394368"/>
        <c:axId val="110400256"/>
      </c:barChart>
      <c:catAx>
        <c:axId val="110394368"/>
        <c:scaling>
          <c:orientation val="maxMin"/>
        </c:scaling>
        <c:axPos val="l"/>
        <c:tickLblPos val="nextTo"/>
        <c:crossAx val="110400256"/>
        <c:crosses val="autoZero"/>
        <c:auto val="1"/>
        <c:lblAlgn val="ctr"/>
        <c:lblOffset val="100"/>
      </c:catAx>
      <c:valAx>
        <c:axId val="110400256"/>
        <c:scaling>
          <c:orientation val="minMax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l-PL" b="0" i="1"/>
                  <a:t>%</a:t>
                </a:r>
              </a:p>
            </c:rich>
          </c:tx>
          <c:layout>
            <c:manualLayout>
              <c:xMode val="edge"/>
              <c:yMode val="edge"/>
              <c:x val="0.95197446942452646"/>
              <c:y val="0"/>
            </c:manualLayout>
          </c:layout>
        </c:title>
        <c:numFmt formatCode="0.0" sourceLinked="1"/>
        <c:tickLblPos val="nextTo"/>
        <c:crossAx val="110394368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plotArea>
      <c:layout/>
      <c:pieChart>
        <c:varyColors val="1"/>
        <c:ser>
          <c:idx val="0"/>
          <c:order val="0"/>
          <c:dPt>
            <c:idx val="0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1"/>
            <c:spPr>
              <a:solidFill>
                <a:srgbClr val="F567CC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2"/>
            <c:spPr>
              <a:solidFill>
                <a:srgbClr val="33CCCC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7.4049175456841528E-3"/>
                  <c:y val="1.218215880244714E-2"/>
                </c:manualLayout>
              </c:layout>
              <c:showVal val="1"/>
            </c:dLbl>
            <c:dLbl>
              <c:idx val="1"/>
              <c:layout>
                <c:manualLayout>
                  <c:x val="-7.5958252859902025E-3"/>
                  <c:y val="1.8934092037429382E-2"/>
                </c:manualLayout>
              </c:layout>
              <c:showVal val="1"/>
            </c:dLbl>
            <c:dLbl>
              <c:idx val="2"/>
              <c:layout>
                <c:manualLayout>
                  <c:x val="5.6587307482791074E-2"/>
                  <c:y val="-5.6270676538893491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1"/>
                </a:pPr>
                <a:endParaRPr lang="pl-PL"/>
              </a:p>
            </c:txPr>
            <c:showVal val="1"/>
            <c:showLeaderLines val="1"/>
          </c:dLbls>
          <c:cat>
            <c:strRef>
              <c:f>Arkusz2!$A$16:$A$18</c:f>
              <c:strCache>
                <c:ptCount val="3"/>
                <c:pt idx="0">
                  <c:v>Zamiłowania artystyczne hobby</c:v>
                </c:pt>
                <c:pt idx="1">
                  <c:v>Korzystanie z komputera, Internetu</c:v>
                </c:pt>
                <c:pt idx="2">
                  <c:v>Gry (np. towrzyskie i komputerowe, zabawy)</c:v>
                </c:pt>
              </c:strCache>
            </c:strRef>
          </c:cat>
          <c:val>
            <c:numRef>
              <c:f>Arkusz2!$B$16:$B$18</c:f>
              <c:numCache>
                <c:formatCode>0.0</c:formatCode>
                <c:ptCount val="3"/>
                <c:pt idx="0">
                  <c:v>5.1282051282051277</c:v>
                </c:pt>
                <c:pt idx="1">
                  <c:v>58.974358974359014</c:v>
                </c:pt>
                <c:pt idx="2">
                  <c:v>35.897435897435912</c:v>
                </c:pt>
              </c:numCache>
            </c:numRef>
          </c:val>
        </c:ser>
        <c:firstSliceAng val="0"/>
      </c:pieChart>
    </c:plotArea>
    <c:legend>
      <c:legendPos val="b"/>
      <c:layout>
        <c:manualLayout>
          <c:xMode val="edge"/>
          <c:yMode val="edge"/>
          <c:x val="0.12430955059189031"/>
          <c:y val="0.70565256068221449"/>
          <c:w val="0.75818361990465477"/>
          <c:h val="0.26785229981983305"/>
        </c:manualLayout>
      </c:layout>
      <c:txPr>
        <a:bodyPr/>
        <a:lstStyle/>
        <a:p>
          <a:pPr>
            <a:defRPr sz="1400" b="1"/>
          </a:pPr>
          <a:endParaRPr lang="pl-PL"/>
        </a:p>
      </c:txPr>
    </c:legend>
    <c:plotVisOnly val="1"/>
    <c:dispBlanksAs val="zero"/>
  </c:chart>
  <c:txPr>
    <a:bodyPr/>
    <a:lstStyle/>
    <a:p>
      <a:pPr>
        <a:defRPr sz="1200"/>
      </a:pPr>
      <a:endParaRPr lang="pl-PL"/>
    </a:p>
  </c:txPr>
  <c:externalData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0708579431126899"/>
          <c:y val="2.0423589885015209E-2"/>
          <c:w val="0.86235870516185453"/>
          <c:h val="0.6341390312473667"/>
        </c:manualLayout>
      </c:layout>
      <c:barChart>
        <c:barDir val="col"/>
        <c:grouping val="stacked"/>
        <c:ser>
          <c:idx val="0"/>
          <c:order val="0"/>
          <c:tx>
            <c:strRef>
              <c:f>'Płeć-por.'!$A$88</c:f>
              <c:strCache>
                <c:ptCount val="1"/>
                <c:pt idx="0">
                  <c:v>czas obowiązku</c:v>
                </c:pt>
              </c:strCache>
            </c:strRef>
          </c:tx>
          <c:spPr>
            <a:solidFill>
              <a:srgbClr val="FF5A33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dLbl>
              <c:idx val="2"/>
              <c:spPr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</c:dLbl>
            <c:dLbl>
              <c:idx val="3"/>
              <c:spPr>
                <a:solidFill>
                  <a:schemeClr val="accent4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</c:dLbl>
            <c:dLbl>
              <c:idx val="4"/>
              <c:spPr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</c:dLbl>
            <c:dLbl>
              <c:idx val="5"/>
              <c:spPr>
                <a:solidFill>
                  <a:schemeClr val="accent4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</c:dLbl>
            <c:showVal val="1"/>
          </c:dLbls>
          <c:cat>
            <c:multiLvlStrRef>
              <c:f>'Płeć-por.'!$B$86:$G$87</c:f>
              <c:multiLvlStrCache>
                <c:ptCount val="6"/>
                <c:lvl>
                  <c:pt idx="0">
                    <c:v>2003/2004 r.</c:v>
                  </c:pt>
                  <c:pt idx="1">
                    <c:v>2013 r.</c:v>
                  </c:pt>
                  <c:pt idx="2">
                    <c:v>2003/2004 r.</c:v>
                  </c:pt>
                  <c:pt idx="3">
                    <c:v>2013 r.</c:v>
                  </c:pt>
                  <c:pt idx="4">
                    <c:v>2003/2004 r.</c:v>
                  </c:pt>
                  <c:pt idx="5">
                    <c:v>2013 r.</c:v>
                  </c:pt>
                </c:lvl>
                <c:lvl>
                  <c:pt idx="0">
                    <c:v>Osoby ogółem</c:v>
                  </c:pt>
                  <c:pt idx="2">
                    <c:v>Kobiety</c:v>
                  </c:pt>
                  <c:pt idx="4">
                    <c:v>Mężczyźni</c:v>
                  </c:pt>
                </c:lvl>
              </c:multiLvlStrCache>
            </c:multiLvlStrRef>
          </c:cat>
          <c:val>
            <c:numRef>
              <c:f>'Płeć-por.'!$B$88:$G$88</c:f>
              <c:numCache>
                <c:formatCode>0.0</c:formatCode>
                <c:ptCount val="6"/>
                <c:pt idx="0">
                  <c:v>29.375</c:v>
                </c:pt>
                <c:pt idx="1">
                  <c:v>29.375</c:v>
                </c:pt>
                <c:pt idx="2">
                  <c:v>30.486111111111089</c:v>
                </c:pt>
                <c:pt idx="3">
                  <c:v>30.277777777777729</c:v>
                </c:pt>
                <c:pt idx="4">
                  <c:v>27.986111111111089</c:v>
                </c:pt>
                <c:pt idx="5">
                  <c:v>28.472222222221994</c:v>
                </c:pt>
              </c:numCache>
            </c:numRef>
          </c:val>
        </c:ser>
        <c:ser>
          <c:idx val="1"/>
          <c:order val="1"/>
          <c:tx>
            <c:strRef>
              <c:f>'Płeć-por.'!$A$89</c:f>
              <c:strCache>
                <c:ptCount val="1"/>
                <c:pt idx="0">
                  <c:v>dojazdy i dojścia</c:v>
                </c:pt>
              </c:strCache>
            </c:strRef>
          </c:tx>
          <c:spPr>
            <a:solidFill>
              <a:srgbClr val="8EB4DE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showVal val="1"/>
          </c:dLbls>
          <c:cat>
            <c:multiLvlStrRef>
              <c:f>'Płeć-por.'!$B$86:$G$87</c:f>
              <c:multiLvlStrCache>
                <c:ptCount val="6"/>
                <c:lvl>
                  <c:pt idx="0">
                    <c:v>2003/2004 r.</c:v>
                  </c:pt>
                  <c:pt idx="1">
                    <c:v>2013 r.</c:v>
                  </c:pt>
                  <c:pt idx="2">
                    <c:v>2003/2004 r.</c:v>
                  </c:pt>
                  <c:pt idx="3">
                    <c:v>2013 r.</c:v>
                  </c:pt>
                  <c:pt idx="4">
                    <c:v>2003/2004 r.</c:v>
                  </c:pt>
                  <c:pt idx="5">
                    <c:v>2013 r.</c:v>
                  </c:pt>
                </c:lvl>
                <c:lvl>
                  <c:pt idx="0">
                    <c:v>Osoby ogółem</c:v>
                  </c:pt>
                  <c:pt idx="2">
                    <c:v>Kobiety</c:v>
                  </c:pt>
                  <c:pt idx="4">
                    <c:v>Mężczyźni</c:v>
                  </c:pt>
                </c:lvl>
              </c:multiLvlStrCache>
            </c:multiLvlStrRef>
          </c:cat>
          <c:val>
            <c:numRef>
              <c:f>'Płeć-por.'!$B$89:$G$89</c:f>
              <c:numCache>
                <c:formatCode>0.0</c:formatCode>
                <c:ptCount val="6"/>
                <c:pt idx="0">
                  <c:v>4.8611111111111116</c:v>
                </c:pt>
                <c:pt idx="1">
                  <c:v>4.375</c:v>
                </c:pt>
                <c:pt idx="2">
                  <c:v>4.6527777777777342</c:v>
                </c:pt>
                <c:pt idx="3">
                  <c:v>4.1666666666666661</c:v>
                </c:pt>
                <c:pt idx="4">
                  <c:v>5.1388888888888875</c:v>
                </c:pt>
                <c:pt idx="5">
                  <c:v>4.5833333333333739</c:v>
                </c:pt>
              </c:numCache>
            </c:numRef>
          </c:val>
        </c:ser>
        <c:ser>
          <c:idx val="2"/>
          <c:order val="2"/>
          <c:tx>
            <c:strRef>
              <c:f>'Płeć-por.'!$A$90</c:f>
              <c:strCache>
                <c:ptCount val="1"/>
                <c:pt idx="0">
                  <c:v>potrzeby fizjologiczne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showVal val="1"/>
          </c:dLbls>
          <c:cat>
            <c:multiLvlStrRef>
              <c:f>'Płeć-por.'!$B$86:$G$87</c:f>
              <c:multiLvlStrCache>
                <c:ptCount val="6"/>
                <c:lvl>
                  <c:pt idx="0">
                    <c:v>2003/2004 r.</c:v>
                  </c:pt>
                  <c:pt idx="1">
                    <c:v>2013 r.</c:v>
                  </c:pt>
                  <c:pt idx="2">
                    <c:v>2003/2004 r.</c:v>
                  </c:pt>
                  <c:pt idx="3">
                    <c:v>2013 r.</c:v>
                  </c:pt>
                  <c:pt idx="4">
                    <c:v>2003/2004 r.</c:v>
                  </c:pt>
                  <c:pt idx="5">
                    <c:v>2013 r.</c:v>
                  </c:pt>
                </c:lvl>
                <c:lvl>
                  <c:pt idx="0">
                    <c:v>Osoby ogółem</c:v>
                  </c:pt>
                  <c:pt idx="2">
                    <c:v>Kobiety</c:v>
                  </c:pt>
                  <c:pt idx="4">
                    <c:v>Mężczyźni</c:v>
                  </c:pt>
                </c:lvl>
              </c:multiLvlStrCache>
            </c:multiLvlStrRef>
          </c:cat>
          <c:val>
            <c:numRef>
              <c:f>'Płeć-por.'!$B$90:$G$90</c:f>
              <c:numCache>
                <c:formatCode>0.0</c:formatCode>
                <c:ptCount val="6"/>
                <c:pt idx="0">
                  <c:v>46.041666666665968</c:v>
                </c:pt>
                <c:pt idx="1">
                  <c:v>46.527777777777779</c:v>
                </c:pt>
                <c:pt idx="2">
                  <c:v>46.666666666666174</c:v>
                </c:pt>
                <c:pt idx="3">
                  <c:v>47.291666666666174</c:v>
                </c:pt>
                <c:pt idx="4">
                  <c:v>45.347222222222094</c:v>
                </c:pt>
                <c:pt idx="5">
                  <c:v>45.694444444444294</c:v>
                </c:pt>
              </c:numCache>
            </c:numRef>
          </c:val>
        </c:ser>
        <c:ser>
          <c:idx val="3"/>
          <c:order val="3"/>
          <c:tx>
            <c:strRef>
              <c:f>'Płeć-por.'!$A$91</c:f>
              <c:strCache>
                <c:ptCount val="1"/>
                <c:pt idx="0">
                  <c:v>czas odpoczynku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showVal val="1"/>
          </c:dLbls>
          <c:cat>
            <c:multiLvlStrRef>
              <c:f>'Płeć-por.'!$B$86:$G$87</c:f>
              <c:multiLvlStrCache>
                <c:ptCount val="6"/>
                <c:lvl>
                  <c:pt idx="0">
                    <c:v>2003/2004 r.</c:v>
                  </c:pt>
                  <c:pt idx="1">
                    <c:v>2013 r.</c:v>
                  </c:pt>
                  <c:pt idx="2">
                    <c:v>2003/2004 r.</c:v>
                  </c:pt>
                  <c:pt idx="3">
                    <c:v>2013 r.</c:v>
                  </c:pt>
                  <c:pt idx="4">
                    <c:v>2003/2004 r.</c:v>
                  </c:pt>
                  <c:pt idx="5">
                    <c:v>2013 r.</c:v>
                  </c:pt>
                </c:lvl>
                <c:lvl>
                  <c:pt idx="0">
                    <c:v>Osoby ogółem</c:v>
                  </c:pt>
                  <c:pt idx="2">
                    <c:v>Kobiety</c:v>
                  </c:pt>
                  <c:pt idx="4">
                    <c:v>Mężczyźni</c:v>
                  </c:pt>
                </c:lvl>
              </c:multiLvlStrCache>
            </c:multiLvlStrRef>
          </c:cat>
          <c:val>
            <c:numRef>
              <c:f>'Płeć-por.'!$B$91:$G$91</c:f>
              <c:numCache>
                <c:formatCode>0.0</c:formatCode>
                <c:ptCount val="6"/>
                <c:pt idx="0">
                  <c:v>19.375</c:v>
                </c:pt>
                <c:pt idx="1">
                  <c:v>19.444444444444446</c:v>
                </c:pt>
                <c:pt idx="2">
                  <c:v>17.847222222222189</c:v>
                </c:pt>
                <c:pt idx="3">
                  <c:v>18.125</c:v>
                </c:pt>
                <c:pt idx="4">
                  <c:v>21.041666666666668</c:v>
                </c:pt>
                <c:pt idx="5">
                  <c:v>21.111111111111235</c:v>
                </c:pt>
              </c:numCache>
            </c:numRef>
          </c:val>
        </c:ser>
        <c:gapWidth val="85"/>
        <c:overlap val="100"/>
        <c:axId val="110480000"/>
        <c:axId val="110489984"/>
      </c:barChart>
      <c:catAx>
        <c:axId val="110480000"/>
        <c:scaling>
          <c:orientation val="minMax"/>
        </c:scaling>
        <c:axPos val="b"/>
        <c:tickLblPos val="nextTo"/>
        <c:crossAx val="110489984"/>
        <c:crosses val="autoZero"/>
        <c:auto val="1"/>
        <c:lblAlgn val="ctr"/>
        <c:lblOffset val="100"/>
      </c:catAx>
      <c:valAx>
        <c:axId val="110489984"/>
        <c:scaling>
          <c:orientation val="minMax"/>
          <c:max val="100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pl-PL" dirty="0"/>
                  <a:t>%</a:t>
                </a:r>
              </a:p>
            </c:rich>
          </c:tx>
          <c:layout>
            <c:manualLayout>
              <c:xMode val="edge"/>
              <c:yMode val="edge"/>
              <c:x val="1.0996428133255621E-2"/>
              <c:y val="0.12224377596004457"/>
            </c:manualLayout>
          </c:layout>
        </c:title>
        <c:numFmt formatCode="0.0" sourceLinked="1"/>
        <c:tickLblPos val="nextTo"/>
        <c:crossAx val="110480000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1.4896763097471528E-2"/>
          <c:y val="0.84931533871103659"/>
          <c:w val="0.97624868766404693"/>
          <c:h val="8.0757857804947208E-2"/>
        </c:manualLayout>
      </c:layout>
    </c:legend>
    <c:plotVisOnly val="1"/>
    <c:dispBlanksAs val="gap"/>
  </c:chart>
  <c:txPr>
    <a:bodyPr/>
    <a:lstStyle/>
    <a:p>
      <a:pPr>
        <a:defRPr sz="1400" baseline="0"/>
      </a:pPr>
      <a:endParaRPr lang="pl-PL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4135163112185889"/>
          <c:y val="9.6732880840896457E-2"/>
          <c:w val="0.73646227034120737"/>
          <c:h val="0.57398643610162592"/>
        </c:manualLayout>
      </c:layout>
      <c:barChart>
        <c:barDir val="col"/>
        <c:grouping val="stacked"/>
        <c:ser>
          <c:idx val="1"/>
          <c:order val="0"/>
          <c:tx>
            <c:strRef>
              <c:f>'cz. ob i wol Og K M'!$B$6</c:f>
              <c:strCache>
                <c:ptCount val="1"/>
                <c:pt idx="0">
                  <c:v>czas obowiązku</c:v>
                </c:pt>
              </c:strCache>
            </c:strRef>
          </c:tx>
          <c:spPr>
            <a:solidFill>
              <a:srgbClr val="FF5A33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'cz. ob i wol Og K M'!$C$4:$E$4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'cz. ob i wol Og K M'!$C$6:$E$6</c:f>
              <c:numCache>
                <c:formatCode>0.0</c:formatCode>
                <c:ptCount val="3"/>
                <c:pt idx="0">
                  <c:v>29.4</c:v>
                </c:pt>
                <c:pt idx="1">
                  <c:v>30.277777777777729</c:v>
                </c:pt>
                <c:pt idx="2">
                  <c:v>28.472222222221511</c:v>
                </c:pt>
              </c:numCache>
            </c:numRef>
          </c:val>
        </c:ser>
        <c:ser>
          <c:idx val="3"/>
          <c:order val="1"/>
          <c:tx>
            <c:strRef>
              <c:f>'cz. ob i wol Og K M'!$B$8</c:f>
              <c:strCache>
                <c:ptCount val="1"/>
                <c:pt idx="0">
                  <c:v>dojazdy/ dojścia</c:v>
                </c:pt>
              </c:strCache>
            </c:strRef>
          </c:tx>
          <c:spPr>
            <a:solidFill>
              <a:srgbClr val="8EB4DE"/>
            </a:solidFill>
            <a:ln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0"/>
                  <c:y val="-4.7114252061248524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'cz. ob i wol Og K M'!$C$4:$E$4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'cz. ob i wol Og K M'!$C$8:$E$8</c:f>
              <c:numCache>
                <c:formatCode>0.0</c:formatCode>
                <c:ptCount val="3"/>
                <c:pt idx="0">
                  <c:v>4.4000000000000004</c:v>
                </c:pt>
                <c:pt idx="1">
                  <c:v>4.1666666666666661</c:v>
                </c:pt>
                <c:pt idx="2">
                  <c:v>4.5833333333333934</c:v>
                </c:pt>
              </c:numCache>
            </c:numRef>
          </c:val>
        </c:ser>
        <c:ser>
          <c:idx val="0"/>
          <c:order val="2"/>
          <c:tx>
            <c:strRef>
              <c:f>'cz. ob i wol Og K M'!$B$5</c:f>
              <c:strCache>
                <c:ptCount val="1"/>
                <c:pt idx="0">
                  <c:v>potrzeby fizjologiczne</c:v>
                </c:pt>
              </c:strCache>
            </c:strRef>
          </c:tx>
          <c:spPr>
            <a:solidFill>
              <a:srgbClr val="FFFF99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'cz. ob i wol Og K M'!$C$4:$E$4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'cz. ob i wol Og K M'!$C$5:$E$5</c:f>
              <c:numCache>
                <c:formatCode>0.0</c:formatCode>
                <c:ptCount val="3"/>
                <c:pt idx="0">
                  <c:v>46.5</c:v>
                </c:pt>
                <c:pt idx="1">
                  <c:v>47.291666666665975</c:v>
                </c:pt>
                <c:pt idx="2">
                  <c:v>45.694444444444294</c:v>
                </c:pt>
              </c:numCache>
            </c:numRef>
          </c:val>
        </c:ser>
        <c:ser>
          <c:idx val="2"/>
          <c:order val="3"/>
          <c:tx>
            <c:strRef>
              <c:f>'cz. ob i wol Og K M'!$B$7</c:f>
              <c:strCache>
                <c:ptCount val="1"/>
                <c:pt idx="0">
                  <c:v>czas odpoczynku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'cz. ob i wol Og K M'!$C$4:$E$4</c:f>
              <c:strCache>
                <c:ptCount val="3"/>
                <c:pt idx="0">
                  <c:v>Ogółem</c:v>
                </c:pt>
                <c:pt idx="1">
                  <c:v>Kobiety</c:v>
                </c:pt>
                <c:pt idx="2">
                  <c:v>Mężczyźni</c:v>
                </c:pt>
              </c:strCache>
            </c:strRef>
          </c:cat>
          <c:val>
            <c:numRef>
              <c:f>'cz. ob i wol Og K M'!$C$7:$E$7</c:f>
              <c:numCache>
                <c:formatCode>0.0</c:formatCode>
                <c:ptCount val="3"/>
                <c:pt idx="0">
                  <c:v>19.5</c:v>
                </c:pt>
                <c:pt idx="1">
                  <c:v>18.124999999999996</c:v>
                </c:pt>
                <c:pt idx="2">
                  <c:v>21.111111111111235</c:v>
                </c:pt>
              </c:numCache>
            </c:numRef>
          </c:val>
        </c:ser>
        <c:overlap val="100"/>
        <c:axId val="51260416"/>
        <c:axId val="51299072"/>
      </c:barChart>
      <c:catAx>
        <c:axId val="5126041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51299072"/>
        <c:crosses val="autoZero"/>
        <c:auto val="1"/>
        <c:lblAlgn val="ctr"/>
        <c:lblOffset val="100"/>
      </c:catAx>
      <c:valAx>
        <c:axId val="51299072"/>
        <c:scaling>
          <c:orientation val="minMax"/>
          <c:max val="100"/>
        </c:scaling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 sz="1100"/>
                </a:pPr>
                <a:r>
                  <a:rPr lang="pl-PL" sz="1100"/>
                  <a:t>%</a:t>
                </a:r>
              </a:p>
            </c:rich>
          </c:tx>
          <c:layout>
            <c:manualLayout>
              <c:xMode val="edge"/>
              <c:yMode val="edge"/>
              <c:x val="5.1114603670662472E-2"/>
              <c:y val="9.7615870273763755E-2"/>
            </c:manualLayout>
          </c:layout>
        </c:title>
        <c:numFmt formatCode="#,##0.0" sourceLinked="0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/>
            </a:pPr>
            <a:endParaRPr lang="pl-PL"/>
          </a:p>
        </c:txPr>
        <c:crossAx val="51260416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6.1450112236561355E-2"/>
          <c:y val="0.74145964542158227"/>
          <c:w val="0.86963224811690176"/>
          <c:h val="0.12780315646875687"/>
        </c:manualLayout>
      </c:layout>
      <c:txPr>
        <a:bodyPr/>
        <a:lstStyle/>
        <a:p>
          <a:pPr>
            <a:defRPr sz="1300"/>
          </a:pPr>
          <a:endParaRPr lang="pl-PL"/>
        </a:p>
      </c:txPr>
    </c:legend>
    <c:plotVisOnly val="1"/>
    <c:dispBlanksAs val="gap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3603484021488652"/>
          <c:y val="8.5297070166806863E-2"/>
          <c:w val="0.75683116066458334"/>
          <c:h val="0.58629378481756"/>
        </c:manualLayout>
      </c:layout>
      <c:barChart>
        <c:barDir val="col"/>
        <c:grouping val="stacked"/>
        <c:ser>
          <c:idx val="0"/>
          <c:order val="0"/>
          <c:tx>
            <c:strRef>
              <c:f>'Wyk.4'!$P$11</c:f>
              <c:strCache>
                <c:ptCount val="1"/>
                <c:pt idx="0">
                  <c:v>czas obowiązku</c:v>
                </c:pt>
              </c:strCache>
            </c:strRef>
          </c:tx>
          <c:spPr>
            <a:solidFill>
              <a:srgbClr val="F567CC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'Wyk.4'!$O$12:$O$14</c:f>
              <c:strCache>
                <c:ptCount val="3"/>
                <c:pt idx="0">
                  <c:v>Ogółem</c:v>
                </c:pt>
                <c:pt idx="1">
                  <c:v>Dziewczęta</c:v>
                </c:pt>
                <c:pt idx="2">
                  <c:v>Chłopcy</c:v>
                </c:pt>
              </c:strCache>
            </c:strRef>
          </c:cat>
          <c:val>
            <c:numRef>
              <c:f>'Wyk.4'!$P$12:$P$14</c:f>
              <c:numCache>
                <c:formatCode>0.0</c:formatCode>
                <c:ptCount val="3"/>
                <c:pt idx="0">
                  <c:v>21.597222222222189</c:v>
                </c:pt>
                <c:pt idx="1">
                  <c:v>22.638888888888935</c:v>
                </c:pt>
                <c:pt idx="2">
                  <c:v>20.555555555555554</c:v>
                </c:pt>
              </c:numCache>
            </c:numRef>
          </c:val>
        </c:ser>
        <c:ser>
          <c:idx val="1"/>
          <c:order val="1"/>
          <c:tx>
            <c:strRef>
              <c:f>'Wyk.4'!$Q$11</c:f>
              <c:strCache>
                <c:ptCount val="1"/>
                <c:pt idx="0">
                  <c:v>dojazdy/dojścia</c:v>
                </c:pt>
              </c:strCache>
            </c:strRef>
          </c:tx>
          <c:spPr>
            <a:solidFill>
              <a:srgbClr val="B9D0E9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'Wyk.4'!$O$12:$O$14</c:f>
              <c:strCache>
                <c:ptCount val="3"/>
                <c:pt idx="0">
                  <c:v>Ogółem</c:v>
                </c:pt>
                <c:pt idx="1">
                  <c:v>Dziewczęta</c:v>
                </c:pt>
                <c:pt idx="2">
                  <c:v>Chłopcy</c:v>
                </c:pt>
              </c:strCache>
            </c:strRef>
          </c:cat>
          <c:val>
            <c:numRef>
              <c:f>'Wyk.4'!$Q$12:$Q$14</c:f>
              <c:numCache>
                <c:formatCode>0.0</c:formatCode>
                <c:ptCount val="3"/>
                <c:pt idx="0">
                  <c:v>4.0277777777777484</c:v>
                </c:pt>
                <c:pt idx="1">
                  <c:v>3.8194444444444327</c:v>
                </c:pt>
                <c:pt idx="2">
                  <c:v>4.2361111111111134</c:v>
                </c:pt>
              </c:numCache>
            </c:numRef>
          </c:val>
        </c:ser>
        <c:ser>
          <c:idx val="2"/>
          <c:order val="2"/>
          <c:tx>
            <c:strRef>
              <c:f>'Wyk.4'!$R$11</c:f>
              <c:strCache>
                <c:ptCount val="1"/>
                <c:pt idx="0">
                  <c:v>potrzeby fizjologiczne</c:v>
                </c:pt>
              </c:strCache>
            </c:strRef>
          </c:tx>
          <c:spPr>
            <a:solidFill>
              <a:srgbClr val="FFFFC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'Wyk.4'!$O$12:$O$14</c:f>
              <c:strCache>
                <c:ptCount val="3"/>
                <c:pt idx="0">
                  <c:v>Ogółem</c:v>
                </c:pt>
                <c:pt idx="1">
                  <c:v>Dziewczęta</c:v>
                </c:pt>
                <c:pt idx="2">
                  <c:v>Chłopcy</c:v>
                </c:pt>
              </c:strCache>
            </c:strRef>
          </c:cat>
          <c:val>
            <c:numRef>
              <c:f>'Wyk.4'!$R$12:$R$14</c:f>
              <c:numCache>
                <c:formatCode>0.0</c:formatCode>
                <c:ptCount val="3"/>
                <c:pt idx="0">
                  <c:v>50.555555555555557</c:v>
                </c:pt>
                <c:pt idx="1">
                  <c:v>50.625000000000163</c:v>
                </c:pt>
                <c:pt idx="2">
                  <c:v>50.555555555555557</c:v>
                </c:pt>
              </c:numCache>
            </c:numRef>
          </c:val>
        </c:ser>
        <c:ser>
          <c:idx val="3"/>
          <c:order val="3"/>
          <c:tx>
            <c:strRef>
              <c:f>'Wyk.4'!$S$11</c:f>
              <c:strCache>
                <c:ptCount val="1"/>
                <c:pt idx="0">
                  <c:v>czas odpoczynku</c:v>
                </c:pt>
              </c:strCache>
            </c:strRef>
          </c:tx>
          <c:spPr>
            <a:solidFill>
              <a:srgbClr val="BAE18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Lbls>
            <c:txPr>
              <a:bodyPr/>
              <a:lstStyle/>
              <a:p>
                <a:pPr>
                  <a:defRPr sz="1400" b="1"/>
                </a:pPr>
                <a:endParaRPr lang="pl-PL"/>
              </a:p>
            </c:txPr>
            <c:showVal val="1"/>
          </c:dLbls>
          <c:cat>
            <c:strRef>
              <c:f>'Wyk.4'!$O$12:$O$14</c:f>
              <c:strCache>
                <c:ptCount val="3"/>
                <c:pt idx="0">
                  <c:v>Ogółem</c:v>
                </c:pt>
                <c:pt idx="1">
                  <c:v>Dziewczęta</c:v>
                </c:pt>
                <c:pt idx="2">
                  <c:v>Chłopcy</c:v>
                </c:pt>
              </c:strCache>
            </c:strRef>
          </c:cat>
          <c:val>
            <c:numRef>
              <c:f>'Wyk.4'!$S$12:$S$14</c:f>
              <c:numCache>
                <c:formatCode>0.0</c:formatCode>
                <c:ptCount val="3"/>
                <c:pt idx="0">
                  <c:v>23.61111111111121</c:v>
                </c:pt>
                <c:pt idx="1">
                  <c:v>22.638888888888935</c:v>
                </c:pt>
                <c:pt idx="2">
                  <c:v>24.444444444444443</c:v>
                </c:pt>
              </c:numCache>
            </c:numRef>
          </c:val>
        </c:ser>
        <c:overlap val="100"/>
        <c:axId val="102470016"/>
        <c:axId val="102471552"/>
      </c:barChart>
      <c:catAx>
        <c:axId val="10247001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102471552"/>
        <c:crosses val="autoZero"/>
        <c:auto val="1"/>
        <c:lblAlgn val="ctr"/>
        <c:lblOffset val="100"/>
      </c:catAx>
      <c:valAx>
        <c:axId val="102471552"/>
        <c:scaling>
          <c:orientation val="minMax"/>
          <c:max val="100"/>
        </c:scaling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 sz="1100"/>
                </a:pPr>
                <a:r>
                  <a:rPr lang="pl-PL" sz="1100" b="0" i="1"/>
                  <a:t>%</a:t>
                </a:r>
              </a:p>
            </c:rich>
          </c:tx>
          <c:layout>
            <c:manualLayout>
              <c:xMode val="edge"/>
              <c:yMode val="edge"/>
              <c:x val="5.8868683049553762E-2"/>
              <c:y val="8.5779556239782867E-2"/>
            </c:manualLayout>
          </c:layout>
        </c:title>
        <c:numFmt formatCode="#,##0.0" sourceLinked="0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</c:spPr>
        <c:txPr>
          <a:bodyPr/>
          <a:lstStyle/>
          <a:p>
            <a:pPr>
              <a:defRPr sz="1200"/>
            </a:pPr>
            <a:endParaRPr lang="pl-PL"/>
          </a:p>
        </c:txPr>
        <c:crossAx val="102470016"/>
        <c:crosses val="autoZero"/>
        <c:crossBetween val="between"/>
        <c:majorUnit val="20"/>
      </c:valAx>
    </c:plotArea>
    <c:legend>
      <c:legendPos val="b"/>
      <c:layout>
        <c:manualLayout>
          <c:xMode val="edge"/>
          <c:yMode val="edge"/>
          <c:x val="6.553841687841136E-2"/>
          <c:y val="0.74429130890218542"/>
          <c:w val="0.86451041343675983"/>
          <c:h val="0.12854464583300271"/>
        </c:manualLayout>
      </c:layout>
      <c:txPr>
        <a:bodyPr/>
        <a:lstStyle/>
        <a:p>
          <a:pPr>
            <a:defRPr sz="1300"/>
          </a:pPr>
          <a:endParaRPr lang="pl-PL"/>
        </a:p>
      </c:txPr>
    </c:legend>
    <c:plotVisOnly val="1"/>
    <c:dispBlanksAs val="gap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>
              <a:defRPr/>
            </a:pPr>
            <a:r>
              <a:rPr lang="pl-PL" i="1" dirty="0" smtClean="0"/>
              <a:t>Osoby</a:t>
            </a:r>
            <a:r>
              <a:rPr lang="pl-PL" i="1" baseline="0" dirty="0" smtClean="0"/>
              <a:t> ogółem</a:t>
            </a:r>
            <a:endParaRPr lang="en-US" i="1" dirty="0"/>
          </a:p>
        </c:rich>
      </c:tx>
      <c:layout>
        <c:manualLayout>
          <c:xMode val="edge"/>
          <c:yMode val="edge"/>
          <c:x val="3.6894268982730592E-2"/>
          <c:y val="6.3620429958099023E-2"/>
        </c:manualLayout>
      </c:layout>
    </c:title>
    <c:plotArea>
      <c:layout>
        <c:manualLayout>
          <c:layoutTarget val="inner"/>
          <c:xMode val="edge"/>
          <c:yMode val="edge"/>
          <c:x val="0.15014536306042187"/>
          <c:y val="0.27631490855181745"/>
          <c:w val="0.61482249945306333"/>
          <c:h val="0.69834350556793856"/>
        </c:manualLayout>
      </c:layout>
      <c:pieChart>
        <c:varyColors val="1"/>
        <c:ser>
          <c:idx val="1"/>
          <c:order val="1"/>
          <c:tx>
            <c:strRef>
              <c:f>'tab.1 (2)'!$B$23</c:f>
              <c:strCache>
                <c:ptCount val="1"/>
                <c:pt idx="0">
                  <c:v>Ogółem</c:v>
                </c:pt>
              </c:strCache>
            </c:strRef>
          </c:tx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Pt>
            <c:idx val="0"/>
            <c:spPr>
              <a:solidFill>
                <a:srgbClr val="FF33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1"/>
            <c:spPr>
              <a:solidFill>
                <a:srgbClr val="92D05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2"/>
            <c:spPr>
              <a:solidFill>
                <a:srgbClr val="FF85C2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3"/>
            <c:spPr>
              <a:solidFill>
                <a:srgbClr val="0070C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1.2033741709245274E-2"/>
                  <c:y val="-4.1468796611251232E-2"/>
                </c:manualLayout>
              </c:layout>
              <c:showVal val="1"/>
            </c:dLbl>
            <c:dLbl>
              <c:idx val="1"/>
              <c:layout>
                <c:manualLayout>
                  <c:x val="-2.6728818424907098E-3"/>
                  <c:y val="3.4171439579999442E-2"/>
                </c:manualLayout>
              </c:layout>
              <c:showVal val="1"/>
            </c:dLbl>
            <c:dLbl>
              <c:idx val="2"/>
              <c:layout>
                <c:manualLayout>
                  <c:x val="-2.5260853140933265E-2"/>
                  <c:y val="1.8642136689304065E-2"/>
                </c:manualLayout>
              </c:layout>
              <c:showVal val="1"/>
            </c:dLbl>
            <c:dLbl>
              <c:idx val="3"/>
              <c:layout>
                <c:manualLayout>
                  <c:x val="2.440208881421748E-2"/>
                  <c:y val="-1.0364096660654722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1"/>
                </a:pPr>
                <a:endParaRPr lang="pl-PL"/>
              </a:p>
            </c:txPr>
            <c:showVal val="1"/>
          </c:dLbls>
          <c:cat>
            <c:strRef>
              <c:f>'tab.1 (2)'!$A$24:$A$27</c:f>
              <c:strCache>
                <c:ptCount val="4"/>
                <c:pt idx="0">
                  <c:v>Praca zawodowa (głowna i dodatkowa)</c:v>
                </c:pt>
                <c:pt idx="1">
                  <c:v>Zajęcia i prace domowe</c:v>
                </c:pt>
                <c:pt idx="2">
                  <c:v>Nauka</c:v>
                </c:pt>
                <c:pt idx="3">
                  <c:v>Dobrowolna praca w organizacjach, pomoc innym, praktyki religijne itp.</c:v>
                </c:pt>
              </c:strCache>
            </c:strRef>
          </c:cat>
          <c:val>
            <c:numRef>
              <c:f>'tab.1 (2)'!$B$24:$B$27</c:f>
              <c:numCache>
                <c:formatCode>0.0</c:formatCode>
                <c:ptCount val="4"/>
                <c:pt idx="0">
                  <c:v>40.898345153664295</c:v>
                </c:pt>
                <c:pt idx="1">
                  <c:v>48.699763593380595</c:v>
                </c:pt>
                <c:pt idx="2">
                  <c:v>5.4373522458628933</c:v>
                </c:pt>
                <c:pt idx="3">
                  <c:v>4.9645390070921955</c:v>
                </c:pt>
              </c:numCache>
            </c:numRef>
          </c:val>
        </c:ser>
        <c:ser>
          <c:idx val="0"/>
          <c:order val="0"/>
          <c:tx>
            <c:strRef>
              <c:f>'tab.1 (2)'!$B$23</c:f>
              <c:strCache>
                <c:ptCount val="1"/>
                <c:pt idx="0">
                  <c:v>Ogółem</c:v>
                </c:pt>
              </c:strCache>
            </c:strRef>
          </c:tx>
          <c:cat>
            <c:strRef>
              <c:f>'tab.1 (2)'!$A$24:$A$27</c:f>
              <c:strCache>
                <c:ptCount val="4"/>
                <c:pt idx="0">
                  <c:v>Praca zawodowa (głowna i dodatkowa)</c:v>
                </c:pt>
                <c:pt idx="1">
                  <c:v>Zajęcia i prace domowe</c:v>
                </c:pt>
                <c:pt idx="2">
                  <c:v>Nauka</c:v>
                </c:pt>
                <c:pt idx="3">
                  <c:v>Dobrowolna praca w organizacjach, pomoc innym, praktyki religijne itp.</c:v>
                </c:pt>
              </c:strCache>
            </c:strRef>
          </c:cat>
          <c:val>
            <c:numRef>
              <c:f>'tab.1 (2)'!$B$24:$B$27</c:f>
              <c:numCache>
                <c:formatCode>0.0</c:formatCode>
                <c:ptCount val="4"/>
                <c:pt idx="0">
                  <c:v>40.898345153664295</c:v>
                </c:pt>
                <c:pt idx="1">
                  <c:v>48.699763593380595</c:v>
                </c:pt>
                <c:pt idx="2">
                  <c:v>5.4373522458628933</c:v>
                </c:pt>
                <c:pt idx="3">
                  <c:v>4.9645390070921955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>
              <a:defRPr/>
            </a:pPr>
            <a:r>
              <a:rPr lang="pl-PL" i="1" dirty="0"/>
              <a:t>Kobiety</a:t>
            </a:r>
          </a:p>
        </c:rich>
      </c:tx>
      <c:layout>
        <c:manualLayout>
          <c:xMode val="edge"/>
          <c:yMode val="edge"/>
          <c:x val="0.67426871815239964"/>
          <c:y val="3.4865038670681192E-2"/>
        </c:manualLayout>
      </c:layout>
    </c:title>
    <c:plotArea>
      <c:layout>
        <c:manualLayout>
          <c:layoutTarget val="inner"/>
          <c:xMode val="edge"/>
          <c:yMode val="edge"/>
          <c:x val="5.6306959168542434E-2"/>
          <c:y val="0.14441325343262806"/>
          <c:w val="0.80350752815920656"/>
          <c:h val="0.84156024552013031"/>
        </c:manualLayout>
      </c:layout>
      <c:pieChart>
        <c:varyColors val="1"/>
        <c:ser>
          <c:idx val="0"/>
          <c:order val="0"/>
          <c:tx>
            <c:strRef>
              <c:f>'tab.1 (2)'!$C$23</c:f>
              <c:strCache>
                <c:ptCount val="1"/>
                <c:pt idx="0">
                  <c:v>Kobiety</c:v>
                </c:pt>
              </c:strCache>
            </c:strRef>
          </c:tx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Pt>
            <c:idx val="0"/>
            <c:spPr>
              <a:solidFill>
                <a:srgbClr val="FF33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1"/>
            <c:spPr>
              <a:solidFill>
                <a:srgbClr val="92D05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2"/>
            <c:spPr>
              <a:solidFill>
                <a:srgbClr val="FF85C2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3"/>
            <c:spPr>
              <a:solidFill>
                <a:srgbClr val="0070C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-4.0339976231799322E-2"/>
                  <c:y val="-7.5587815629832118E-3"/>
                </c:manualLayout>
              </c:layout>
              <c:showVal val="1"/>
            </c:dLbl>
            <c:dLbl>
              <c:idx val="1"/>
              <c:layout>
                <c:manualLayout>
                  <c:x val="-3.793995100642801E-2"/>
                  <c:y val="-5.8641404907989005E-2"/>
                </c:manualLayout>
              </c:layout>
              <c:showVal val="1"/>
            </c:dLbl>
            <c:dLbl>
              <c:idx val="2"/>
              <c:layout>
                <c:manualLayout>
                  <c:x val="-5.1049901069985673E-3"/>
                  <c:y val="2.6822744908022871E-2"/>
                </c:manualLayout>
              </c:layout>
              <c:showVal val="1"/>
            </c:dLbl>
            <c:dLbl>
              <c:idx val="3"/>
              <c:layout>
                <c:manualLayout>
                  <c:x val="4.2814702121536001E-3"/>
                  <c:y val="2.792669007931799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1"/>
                </a:pPr>
                <a:endParaRPr lang="pl-PL"/>
              </a:p>
            </c:txPr>
            <c:showVal val="1"/>
            <c:showLeaderLines val="1"/>
          </c:dLbls>
          <c:cat>
            <c:strRef>
              <c:f>'tab.1 (2)'!$A$24:$A$27</c:f>
              <c:strCache>
                <c:ptCount val="4"/>
                <c:pt idx="0">
                  <c:v>Praca zawodowa (głowna i dodatkowa)</c:v>
                </c:pt>
                <c:pt idx="1">
                  <c:v>Zajęcia i prace domowe</c:v>
                </c:pt>
                <c:pt idx="2">
                  <c:v>Nauka</c:v>
                </c:pt>
                <c:pt idx="3">
                  <c:v>Dobrowolna praca w organizacjach, pomoc innym, praktyki religijne itp.</c:v>
                </c:pt>
              </c:strCache>
            </c:strRef>
          </c:cat>
          <c:val>
            <c:numRef>
              <c:f>'tab.1 (2)'!$C$24:$C$27</c:f>
              <c:numCache>
                <c:formatCode>0.0</c:formatCode>
                <c:ptCount val="4"/>
                <c:pt idx="0">
                  <c:v>28.440366972476994</c:v>
                </c:pt>
                <c:pt idx="1">
                  <c:v>60.550458715596257</c:v>
                </c:pt>
                <c:pt idx="2">
                  <c:v>5.2752293577981781</c:v>
                </c:pt>
                <c:pt idx="3">
                  <c:v>5.7339449541284395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>
              <a:defRPr/>
            </a:pPr>
            <a:r>
              <a:rPr lang="pl-PL" i="1" dirty="0"/>
              <a:t>Mężczyźni</a:t>
            </a:r>
          </a:p>
        </c:rich>
      </c:tx>
      <c:layout>
        <c:manualLayout>
          <c:xMode val="edge"/>
          <c:yMode val="edge"/>
          <c:x val="0.62135750348726659"/>
          <c:y val="7.1822566657096992E-2"/>
        </c:manualLayout>
      </c:layout>
    </c:title>
    <c:plotArea>
      <c:layout>
        <c:manualLayout>
          <c:layoutTarget val="inner"/>
          <c:xMode val="edge"/>
          <c:yMode val="edge"/>
          <c:x val="0.10954122381463809"/>
          <c:y val="0.21457083271928754"/>
          <c:w val="0.66929476971694457"/>
          <c:h val="0.72147115503927284"/>
        </c:manualLayout>
      </c:layout>
      <c:pieChart>
        <c:varyColors val="1"/>
        <c:ser>
          <c:idx val="0"/>
          <c:order val="0"/>
          <c:tx>
            <c:strRef>
              <c:f>'tab.1 (2)'!$D$23</c:f>
              <c:strCache>
                <c:ptCount val="1"/>
                <c:pt idx="0">
                  <c:v>Mężczyźni</c:v>
                </c:pt>
              </c:strCache>
            </c:strRef>
          </c:tx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dPt>
            <c:idx val="0"/>
            <c:spPr>
              <a:solidFill>
                <a:srgbClr val="FF33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1"/>
            <c:spPr>
              <a:solidFill>
                <a:srgbClr val="92D05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2"/>
            <c:spPr>
              <a:solidFill>
                <a:srgbClr val="FF85C2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Pt>
            <c:idx val="3"/>
            <c:spPr>
              <a:solidFill>
                <a:srgbClr val="0070C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-1.9697422429112918E-3"/>
                  <c:y val="0.12690347672744606"/>
                </c:manualLayout>
              </c:layout>
              <c:showVal val="1"/>
            </c:dLbl>
            <c:dLbl>
              <c:idx val="1"/>
              <c:layout>
                <c:manualLayout>
                  <c:x val="2.5034564060783391E-2"/>
                  <c:y val="0.15093716972514187"/>
                </c:manualLayout>
              </c:layout>
              <c:showVal val="1"/>
            </c:dLbl>
            <c:dLbl>
              <c:idx val="2"/>
              <c:layout>
                <c:manualLayout>
                  <c:x val="1.193077312397388E-2"/>
                  <c:y val="2.6405022722744035E-2"/>
                </c:manualLayout>
              </c:layout>
              <c:showVal val="1"/>
            </c:dLbl>
            <c:dLbl>
              <c:idx val="3"/>
              <c:layout>
                <c:manualLayout>
                  <c:x val="3.4262649455220291E-2"/>
                  <c:y val="2.2566701018069641E-2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sz="1800" b="1"/>
                </a:pPr>
                <a:endParaRPr lang="pl-PL"/>
              </a:p>
            </c:txPr>
          </c:dLbls>
          <c:cat>
            <c:strRef>
              <c:f>'tab.1 (2)'!$A$24:$A$27</c:f>
              <c:strCache>
                <c:ptCount val="4"/>
                <c:pt idx="0">
                  <c:v>Praca zawodowa (głowna i dodatkowa)</c:v>
                </c:pt>
                <c:pt idx="1">
                  <c:v>Zajęcia i prace domowe</c:v>
                </c:pt>
                <c:pt idx="2">
                  <c:v>Nauka</c:v>
                </c:pt>
                <c:pt idx="3">
                  <c:v>Dobrowolna praca w organizacjach, pomoc innym, praktyki religijne itp.</c:v>
                </c:pt>
              </c:strCache>
            </c:strRef>
          </c:cat>
          <c:val>
            <c:numRef>
              <c:f>'tab.1 (2)'!$D$24:$D$27</c:f>
              <c:numCache>
                <c:formatCode>0.0</c:formatCode>
                <c:ptCount val="4"/>
                <c:pt idx="0">
                  <c:v>55.121951219512198</c:v>
                </c:pt>
                <c:pt idx="1">
                  <c:v>34.878048780487802</c:v>
                </c:pt>
                <c:pt idx="2">
                  <c:v>5.8536585365853666</c:v>
                </c:pt>
                <c:pt idx="3">
                  <c:v>4.1463414634146503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l-PL" sz="1400" b="1" dirty="0" smtClean="0">
                <a:effectLst/>
              </a:rPr>
              <a:t>Dzieci w wieku 10-14 lat</a:t>
            </a:r>
            <a:endParaRPr lang="pl-PL" sz="1400" dirty="0">
              <a:effectLst/>
            </a:endParaRPr>
          </a:p>
        </c:rich>
      </c:tx>
      <c:layout>
        <c:manualLayout>
          <c:xMode val="edge"/>
          <c:yMode val="edge"/>
          <c:x val="0.16204167117592896"/>
          <c:y val="1.7607563129281779E-2"/>
        </c:manualLayout>
      </c:layout>
    </c:title>
    <c:plotArea>
      <c:layout>
        <c:manualLayout>
          <c:layoutTarget val="inner"/>
          <c:xMode val="edge"/>
          <c:yMode val="edge"/>
          <c:x val="4.1986336416454495E-2"/>
          <c:y val="0.2245237853928464"/>
          <c:w val="0.56451317615726471"/>
          <c:h val="0.60310841633762824"/>
        </c:manualLayout>
      </c:layout>
      <c:pieChart>
        <c:varyColors val="1"/>
        <c:ser>
          <c:idx val="0"/>
          <c:order val="0"/>
          <c:spPr>
            <a:ln w="6350">
              <a:solidFill>
                <a:schemeClr val="tx1"/>
              </a:solidFill>
            </a:ln>
          </c:spPr>
          <c:dPt>
            <c:idx val="0"/>
            <c:spPr>
              <a:solidFill>
                <a:srgbClr val="FFFF99"/>
              </a:solidFill>
              <a:ln w="6350"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rgbClr val="00B050"/>
              </a:solidFill>
              <a:ln w="6350">
                <a:solidFill>
                  <a:schemeClr val="tx1"/>
                </a:solidFill>
              </a:ln>
            </c:spPr>
          </c:dPt>
          <c:dPt>
            <c:idx val="2"/>
            <c:spPr>
              <a:solidFill>
                <a:srgbClr val="FF0000"/>
              </a:solidFill>
              <a:ln w="6350"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rgbClr val="D2EBB7"/>
              </a:solidFill>
              <a:ln w="6350">
                <a:solidFill>
                  <a:schemeClr val="tx1"/>
                </a:solidFill>
              </a:ln>
            </c:spPr>
          </c:dPt>
          <c:dPt>
            <c:idx val="4"/>
            <c:spPr>
              <a:solidFill>
                <a:srgbClr val="9751CB"/>
              </a:solidFill>
              <a:ln w="6350">
                <a:solidFill>
                  <a:schemeClr val="tx1"/>
                </a:solidFill>
              </a:ln>
            </c:spPr>
          </c:dPt>
          <c:dPt>
            <c:idx val="5"/>
            <c:spPr>
              <a:solidFill>
                <a:srgbClr val="FF9900"/>
              </a:solidFill>
              <a:ln w="6350">
                <a:solidFill>
                  <a:schemeClr val="tx1"/>
                </a:solidFill>
              </a:ln>
            </c:spPr>
          </c:dPt>
          <c:dPt>
            <c:idx val="6"/>
            <c:spPr>
              <a:solidFill>
                <a:srgbClr val="9FDFFF"/>
              </a:solidFill>
              <a:ln w="6350">
                <a:solidFill>
                  <a:schemeClr val="tx1"/>
                </a:solidFill>
              </a:ln>
            </c:spPr>
          </c:dPt>
          <c:dPt>
            <c:idx val="7"/>
            <c:spPr>
              <a:solidFill>
                <a:schemeClr val="tx1"/>
              </a:solidFill>
              <a:ln w="6350">
                <a:solidFill>
                  <a:schemeClr val="tx1"/>
                </a:solidFill>
              </a:ln>
            </c:spPr>
          </c:dPt>
          <c:dPt>
            <c:idx val="8"/>
            <c:spPr>
              <a:solidFill>
                <a:srgbClr val="FF00FF"/>
              </a:solidFill>
              <a:ln w="6350">
                <a:solidFill>
                  <a:schemeClr val="tx1"/>
                </a:solidFill>
              </a:ln>
            </c:spPr>
          </c:dPt>
          <c:dPt>
            <c:idx val="9"/>
            <c:spPr>
              <a:solidFill>
                <a:srgbClr val="0070C0"/>
              </a:solidFill>
              <a:ln w="6350">
                <a:solidFill>
                  <a:schemeClr val="tx1"/>
                </a:solidFill>
              </a:ln>
            </c:spPr>
          </c:dPt>
          <c:dPt>
            <c:idx val="10"/>
            <c:spPr>
              <a:solidFill>
                <a:srgbClr val="A6A6A6"/>
              </a:solidFill>
              <a:ln w="63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0.14055558772030025"/>
                  <c:y val="-7.9617252076369868E-3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3.7587414168416294E-2"/>
                  <c:y val="6.7866151917046515E-3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-4.1769164194091109E-3"/>
                  <c:y val="2.3723386909760665E-2"/>
                </c:manualLayout>
              </c:layout>
              <c:dLblPos val="bestFit"/>
              <c:showVal val="1"/>
            </c:dLbl>
            <c:dLbl>
              <c:idx val="3"/>
              <c:layout>
                <c:manualLayout>
                  <c:x val="3.670970117148719E-2"/>
                  <c:y val="-4.4109211465302306E-3"/>
                </c:manualLayout>
              </c:layout>
              <c:dLblPos val="bestFit"/>
              <c:showVal val="1"/>
            </c:dLbl>
            <c:dLbl>
              <c:idx val="4"/>
              <c:layout>
                <c:manualLayout>
                  <c:x val="8.3538328388187769E-3"/>
                  <c:y val="-1.3556221091291808E-2"/>
                </c:manualLayout>
              </c:layout>
              <c:dLblPos val="bestFit"/>
              <c:showVal val="1"/>
            </c:dLbl>
            <c:dLbl>
              <c:idx val="5"/>
              <c:layout>
                <c:manualLayout>
                  <c:x val="1.3529599997496382E-2"/>
                  <c:y val="-2.3885175622911033E-2"/>
                </c:manualLayout>
              </c:layout>
              <c:dLblPos val="bestFit"/>
              <c:showVal val="1"/>
            </c:dLbl>
            <c:dLbl>
              <c:idx val="6"/>
              <c:layout>
                <c:manualLayout>
                  <c:x val="1.2971954602853217E-3"/>
                  <c:y val="-1.8577358817819647E-2"/>
                </c:manualLayout>
              </c:layout>
              <c:dLblPos val="bestFit"/>
              <c:showVal val="1"/>
            </c:dLbl>
            <c:dLbl>
              <c:idx val="7"/>
              <c:layout>
                <c:manualLayout>
                  <c:x val="9.0169949817782598E-4"/>
                  <c:y val="-2.5803930501034991E-2"/>
                </c:manualLayout>
              </c:layout>
              <c:dLblPos val="bestFit"/>
              <c:showVal val="1"/>
            </c:dLbl>
            <c:dLbl>
              <c:idx val="8"/>
              <c:layout>
                <c:manualLayout>
                  <c:x val="1.0442291048522801E-2"/>
                  <c:y val="1.6945276364114761E-2"/>
                </c:manualLayout>
              </c:layout>
              <c:dLblPos val="bestFit"/>
              <c:showVal val="1"/>
            </c:dLbl>
            <c:dLbl>
              <c:idx val="9"/>
              <c:layout>
                <c:manualLayout>
                  <c:x val="-4.8228084254417894E-2"/>
                  <c:y val="-4.7668792231362313E-2"/>
                </c:manualLayout>
              </c:layout>
              <c:dLblPos val="bestFit"/>
              <c:showVal val="1"/>
            </c:dLbl>
            <c:dLbl>
              <c:idx val="10"/>
              <c:layout>
                <c:manualLayout>
                  <c:x val="7.1266298232841474E-2"/>
                  <c:y val="-1.5188296890852271E-2"/>
                </c:manualLayout>
              </c:layout>
              <c:dLblPos val="bestFit"/>
              <c:showVal val="1"/>
            </c:dLbl>
            <c:numFmt formatCode="#,##0.0" sourceLinked="0"/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outEnd"/>
            <c:showVal val="1"/>
            <c:showLeaderLines val="1"/>
          </c:dLbls>
          <c:cat>
            <c:strRef>
              <c:f>'wykres 4'!$O$3:$O$19</c:f>
              <c:strCache>
                <c:ptCount val="17"/>
                <c:pt idx="0">
                  <c:v>potrzeby fizjologiczne</c:v>
                </c:pt>
                <c:pt idx="1">
                  <c:v>zajęcia i prace domowe</c:v>
                </c:pt>
                <c:pt idx="2">
                  <c:v>praca</c:v>
                </c:pt>
                <c:pt idx="3">
                  <c:v>korzystanie ze środków masowego przekazu</c:v>
                </c:pt>
                <c:pt idx="4">
                  <c:v>życie towarzyskie i rozrywki</c:v>
                </c:pt>
                <c:pt idx="5">
                  <c:v>dojazdy i dojścia</c:v>
                </c:pt>
                <c:pt idx="6">
                  <c:v>zamiłowania osobiste</c:v>
                </c:pt>
                <c:pt idx="7">
                  <c:v>uczestnictwo w sporcie i rekreacji</c:v>
                </c:pt>
                <c:pt idx="8">
                  <c:v>nauka</c:v>
                </c:pt>
                <c:pt idx="15">
                  <c:v>dobrowolna praca w organizacjach i poza nimi; pomoc innym, zaangażowanie w działalność organizacji i praktyki religijne                                                                                       </c:v>
                </c:pt>
                <c:pt idx="16">
                  <c:v> inne niewymienione czynności</c:v>
                </c:pt>
              </c:strCache>
            </c:strRef>
          </c:cat>
          <c:val>
            <c:numRef>
              <c:f>'wykres 4'!$P$3:$P$13</c:f>
              <c:numCache>
                <c:formatCode>General</c:formatCode>
                <c:ptCount val="11"/>
                <c:pt idx="0">
                  <c:v>50.6</c:v>
                </c:pt>
                <c:pt idx="1">
                  <c:v>3.6</c:v>
                </c:pt>
                <c:pt idx="2">
                  <c:v>0.30000000000000032</c:v>
                </c:pt>
                <c:pt idx="3">
                  <c:v>8.5</c:v>
                </c:pt>
                <c:pt idx="4">
                  <c:v>3.8</c:v>
                </c:pt>
                <c:pt idx="5">
                  <c:v>4</c:v>
                </c:pt>
                <c:pt idx="6">
                  <c:v>8.3000000000000007</c:v>
                </c:pt>
                <c:pt idx="7">
                  <c:v>3</c:v>
                </c:pt>
                <c:pt idx="8">
                  <c:v>16.899999999999999</c:v>
                </c:pt>
                <c:pt idx="9">
                  <c:v>0.8</c:v>
                </c:pt>
                <c:pt idx="10">
                  <c:v>0.2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3425670101872067"/>
          <c:y val="7.7130862831474301E-2"/>
          <c:w val="0.35020988170841932"/>
          <c:h val="0.6549764404541365"/>
        </c:manualLayout>
      </c:layout>
      <c:txPr>
        <a:bodyPr/>
        <a:lstStyle/>
        <a:p>
          <a:pPr rtl="0">
            <a:defRPr sz="1000"/>
          </a:pPr>
          <a:endParaRPr lang="pl-PL"/>
        </a:p>
      </c:txPr>
    </c:legend>
    <c:plotVisOnly val="1"/>
    <c:dispBlanksAs val="zero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l-PL" sz="1400" b="1" dirty="0" smtClean="0">
                <a:effectLst/>
              </a:rPr>
              <a:t>Osoby w wieku</a:t>
            </a:r>
            <a:r>
              <a:rPr lang="pl-PL" sz="1400" b="1" baseline="0" dirty="0" smtClean="0">
                <a:effectLst/>
              </a:rPr>
              <a:t> 15 lat i więcej</a:t>
            </a:r>
            <a:endParaRPr lang="pl-PL" sz="1400" dirty="0">
              <a:effectLst/>
            </a:endParaRPr>
          </a:p>
        </c:rich>
      </c:tx>
      <c:layout>
        <c:manualLayout>
          <c:xMode val="edge"/>
          <c:yMode val="edge"/>
          <c:x val="0.26966578366292632"/>
          <c:y val="2.8690780339935423E-2"/>
        </c:manualLayout>
      </c:layout>
    </c:title>
    <c:plotArea>
      <c:layout>
        <c:manualLayout>
          <c:layoutTarget val="inner"/>
          <c:xMode val="edge"/>
          <c:yMode val="edge"/>
          <c:x val="0.20556570103321853"/>
          <c:y val="0.22136549219988674"/>
          <c:w val="0.65614128812076511"/>
          <c:h val="0.62101779362354181"/>
        </c:manualLayout>
      </c:layout>
      <c:pieChart>
        <c:varyColors val="1"/>
        <c:ser>
          <c:idx val="0"/>
          <c:order val="0"/>
          <c:spPr>
            <a:ln w="6350">
              <a:solidFill>
                <a:sysClr val="windowText" lastClr="000000"/>
              </a:solidFill>
            </a:ln>
          </c:spPr>
          <c:dPt>
            <c:idx val="0"/>
            <c:spPr>
              <a:solidFill>
                <a:srgbClr val="FFFF99"/>
              </a:solidFill>
              <a:ln w="6350">
                <a:solidFill>
                  <a:sysClr val="windowText" lastClr="000000"/>
                </a:solidFill>
              </a:ln>
            </c:spPr>
          </c:dPt>
          <c:dPt>
            <c:idx val="1"/>
            <c:spPr>
              <a:solidFill>
                <a:srgbClr val="00B050"/>
              </a:solidFill>
              <a:ln w="6350">
                <a:solidFill>
                  <a:sysClr val="windowText" lastClr="000000"/>
                </a:solidFill>
              </a:ln>
            </c:spPr>
          </c:dPt>
          <c:dPt>
            <c:idx val="2"/>
            <c:spPr>
              <a:solidFill>
                <a:srgbClr val="FF0000"/>
              </a:solidFill>
              <a:ln w="6350">
                <a:solidFill>
                  <a:sysClr val="windowText" lastClr="000000"/>
                </a:solidFill>
              </a:ln>
            </c:spPr>
          </c:dPt>
          <c:dPt>
            <c:idx val="3"/>
            <c:spPr>
              <a:solidFill>
                <a:srgbClr val="D2EBB7"/>
              </a:solidFill>
              <a:ln w="6350">
                <a:solidFill>
                  <a:sysClr val="windowText" lastClr="000000"/>
                </a:solidFill>
              </a:ln>
            </c:spPr>
          </c:dPt>
          <c:dPt>
            <c:idx val="4"/>
            <c:spPr>
              <a:solidFill>
                <a:srgbClr val="9751CB"/>
              </a:solidFill>
              <a:ln w="6350">
                <a:solidFill>
                  <a:sysClr val="windowText" lastClr="000000"/>
                </a:solidFill>
              </a:ln>
            </c:spPr>
          </c:dPt>
          <c:dPt>
            <c:idx val="5"/>
            <c:spPr>
              <a:solidFill>
                <a:srgbClr val="FF9900"/>
              </a:solidFill>
              <a:ln w="6350">
                <a:solidFill>
                  <a:sysClr val="windowText" lastClr="000000"/>
                </a:solidFill>
              </a:ln>
            </c:spPr>
          </c:dPt>
          <c:dPt>
            <c:idx val="6"/>
            <c:spPr>
              <a:solidFill>
                <a:srgbClr val="9FDFFF"/>
              </a:solidFill>
              <a:ln w="6350">
                <a:solidFill>
                  <a:sysClr val="windowText" lastClr="000000"/>
                </a:solidFill>
              </a:ln>
            </c:spPr>
          </c:dPt>
          <c:dPt>
            <c:idx val="7"/>
            <c:spPr>
              <a:solidFill>
                <a:sysClr val="windowText" lastClr="000000"/>
              </a:solidFill>
              <a:ln w="6350">
                <a:solidFill>
                  <a:sysClr val="windowText" lastClr="000000"/>
                </a:solidFill>
              </a:ln>
            </c:spPr>
          </c:dPt>
          <c:dPt>
            <c:idx val="8"/>
            <c:spPr>
              <a:solidFill>
                <a:srgbClr val="FF00FF"/>
              </a:solidFill>
              <a:ln w="6350">
                <a:solidFill>
                  <a:sysClr val="windowText" lastClr="000000"/>
                </a:solidFill>
              </a:ln>
            </c:spPr>
          </c:dPt>
          <c:dPt>
            <c:idx val="9"/>
            <c:spPr>
              <a:solidFill>
                <a:srgbClr val="0070C0"/>
              </a:solidFill>
              <a:ln w="6350">
                <a:solidFill>
                  <a:sysClr val="windowText" lastClr="000000"/>
                </a:solidFill>
              </a:ln>
            </c:spPr>
          </c:dPt>
          <c:dPt>
            <c:idx val="10"/>
            <c:spPr>
              <a:solidFill>
                <a:srgbClr val="A6A6A6"/>
              </a:solidFill>
              <a:ln w="6350">
                <a:solidFill>
                  <a:sysClr val="windowText" lastClr="000000"/>
                </a:solidFill>
              </a:ln>
            </c:spPr>
          </c:dPt>
          <c:dLbls>
            <c:dLbl>
              <c:idx val="0"/>
              <c:layout>
                <c:manualLayout>
                  <c:x val="-0.15283820980922361"/>
                  <c:y val="2.6323774970276933E-2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8.5071061465990527E-3"/>
                  <c:y val="-1.3506891702651303E-2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1.0637442457299169E-2"/>
                  <c:y val="0"/>
                </c:manualLayout>
              </c:layout>
              <c:dLblPos val="bestFit"/>
              <c:showVal val="1"/>
            </c:dLbl>
            <c:dLbl>
              <c:idx val="3"/>
              <c:layout>
                <c:manualLayout>
                  <c:x val="1.063744245729919E-2"/>
                  <c:y val="6.7533129120950913E-3"/>
                </c:manualLayout>
              </c:layout>
              <c:dLblPos val="bestFit"/>
              <c:showVal val="1"/>
            </c:dLbl>
            <c:dLbl>
              <c:idx val="4"/>
              <c:layout>
                <c:manualLayout>
                  <c:x val="8.5014266946706728E-3"/>
                  <c:y val="1.0118043844856654E-2"/>
                </c:manualLayout>
              </c:layout>
              <c:dLblPos val="bestFit"/>
              <c:showVal val="1"/>
            </c:dLbl>
            <c:dLbl>
              <c:idx val="5"/>
              <c:layout>
                <c:manualLayout>
                  <c:x val="1.2752391073326248E-2"/>
                  <c:y val="1.6863406408094441E-2"/>
                </c:manualLayout>
              </c:layout>
              <c:dLblPos val="bestFit"/>
              <c:showVal val="1"/>
            </c:dLbl>
            <c:dLbl>
              <c:idx val="6"/>
              <c:layout>
                <c:manualLayout>
                  <c:x val="-6.932731523671512E-2"/>
                  <c:y val="-2.7356827682496351E-2"/>
                </c:manualLayout>
              </c:layout>
              <c:dLblPos val="bestFit"/>
              <c:showVal val="1"/>
            </c:dLbl>
            <c:dLbl>
              <c:idx val="7"/>
              <c:layout>
                <c:manualLayout>
                  <c:x val="-6.932731523671512E-2"/>
                  <c:y val="-5.8945357646828629E-2"/>
                </c:manualLayout>
              </c:layout>
              <c:dLblPos val="bestFit"/>
              <c:showVal val="1"/>
            </c:dLbl>
            <c:dLbl>
              <c:idx val="8"/>
              <c:layout>
                <c:manualLayout>
                  <c:x val="-3.3752819815647546E-2"/>
                  <c:y val="-8.3170070655499501E-2"/>
                </c:manualLayout>
              </c:layout>
              <c:dLblPos val="bestFit"/>
              <c:showVal val="1"/>
            </c:dLbl>
            <c:dLbl>
              <c:idx val="9"/>
              <c:layout>
                <c:manualLayout>
                  <c:x val="5.2165188908974106E-2"/>
                  <c:y val="-6.357792749396006E-2"/>
                </c:manualLayout>
              </c:layout>
              <c:dLblPos val="bestFit"/>
              <c:showVal val="1"/>
            </c:dLbl>
            <c:dLbl>
              <c:idx val="10"/>
              <c:layout>
                <c:manualLayout>
                  <c:x val="9.6311877212901659E-2"/>
                  <c:y val="-2.0959735817081684E-2"/>
                </c:manualLayout>
              </c:layout>
              <c:dLblPos val="bestFit"/>
              <c:showVal val="1"/>
            </c:dLbl>
            <c:numFmt formatCode="#,##0.0" sourceLinked="0"/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dLblPos val="outEnd"/>
            <c:showVal val="1"/>
            <c:showLeaderLines val="1"/>
          </c:dLbls>
          <c:cat>
            <c:strRef>
              <c:f>'wykres 1'!$B$11:$B$21</c:f>
              <c:strCache>
                <c:ptCount val="11"/>
                <c:pt idx="0">
                  <c:v>potrzeby fizjologiczne</c:v>
                </c:pt>
                <c:pt idx="1">
                  <c:v>zajęcia i prace domowe</c:v>
                </c:pt>
                <c:pt idx="2">
                  <c:v>praca zawodowa</c:v>
                </c:pt>
                <c:pt idx="3">
                  <c:v>korzystanie ze środków masowego przekazu</c:v>
                </c:pt>
                <c:pt idx="4">
                  <c:v>życie towarzyskie i rozrywki</c:v>
                </c:pt>
                <c:pt idx="5">
                  <c:v>dojazdy i dojścia</c:v>
                </c:pt>
                <c:pt idx="6">
                  <c:v>zamiłowania osobiste</c:v>
                </c:pt>
                <c:pt idx="7">
                  <c:v>uczestnictwo w sporcie i rekreacji</c:v>
                </c:pt>
                <c:pt idx="8">
                  <c:v>nauka</c:v>
                </c:pt>
                <c:pt idx="10">
                  <c:v>inne niewymienione czynności</c:v>
                </c:pt>
              </c:strCache>
            </c:strRef>
          </c:cat>
          <c:val>
            <c:numRef>
              <c:f>'wykres 1'!$C$11:$C$21</c:f>
              <c:numCache>
                <c:formatCode>General</c:formatCode>
                <c:ptCount val="11"/>
                <c:pt idx="0">
                  <c:v>46.5</c:v>
                </c:pt>
                <c:pt idx="1">
                  <c:v>14.3</c:v>
                </c:pt>
                <c:pt idx="2">
                  <c:v>12</c:v>
                </c:pt>
                <c:pt idx="3">
                  <c:v>10.8</c:v>
                </c:pt>
                <c:pt idx="4">
                  <c:v>4.5999999999999996</c:v>
                </c:pt>
                <c:pt idx="5">
                  <c:v>4.4000000000000004</c:v>
                </c:pt>
                <c:pt idx="6">
                  <c:v>2.4</c:v>
                </c:pt>
                <c:pt idx="7">
                  <c:v>1.7000000000000066</c:v>
                </c:pt>
                <c:pt idx="8">
                  <c:v>1.6</c:v>
                </c:pt>
                <c:pt idx="9">
                  <c:v>1.5</c:v>
                </c:pt>
                <c:pt idx="10">
                  <c:v>0.2</c:v>
                </c:pt>
              </c:numCache>
            </c:numRef>
          </c:val>
        </c:ser>
        <c:firstSliceAng val="0"/>
      </c:pieChart>
    </c:plotArea>
    <c:plotVisOnly val="1"/>
    <c:dispBlanksAs val="zero"/>
  </c:chart>
  <c:spPr>
    <a:ln>
      <a:noFill/>
    </a:ln>
  </c:spPr>
  <c:externalData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0.89501</cdr:y>
    </cdr:from>
    <cdr:to>
      <cdr:x>1</cdr:x>
      <cdr:y>0.99965</cdr:y>
    </cdr:to>
    <cdr:sp macro="" textlink="">
      <cdr:nvSpPr>
        <cdr:cNvPr id="2" name="Prostokąt 1"/>
        <cdr:cNvSpPr/>
      </cdr:nvSpPr>
      <cdr:spPr>
        <a:xfrm xmlns:a="http://schemas.openxmlformats.org/drawingml/2006/main">
          <a:off x="-2274" y="2688217"/>
          <a:ext cx="6096000" cy="31429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900" i="1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</cdr:x>
      <cdr:y>0.01398</cdr:y>
    </cdr:from>
    <cdr:to>
      <cdr:x>1</cdr:x>
      <cdr:y>0.08759</cdr:y>
    </cdr:to>
    <cdr:sp macro="" textlink="">
      <cdr:nvSpPr>
        <cdr:cNvPr id="3" name="Pole tekstowe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72008"/>
          <a:ext cx="4412555" cy="3790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 hangingPunct="0">
            <a:spcAft>
              <a:spcPts val="0"/>
            </a:spcAft>
          </a:pPr>
          <a:r>
            <a:rPr lang="pl-PL" sz="1400" b="1" dirty="0">
              <a:solidFill>
                <a:srgbClr val="000000"/>
              </a:solidFill>
              <a:effectLst/>
              <a:latin typeface="Times New Roman"/>
              <a:ea typeface="Times New Roman"/>
            </a:rPr>
            <a:t>Wykres </a:t>
          </a:r>
          <a:r>
            <a:rPr lang="pl-PL" sz="1400" b="1" dirty="0" smtClean="0">
              <a:solidFill>
                <a:srgbClr val="000000"/>
              </a:solidFill>
              <a:effectLst/>
              <a:latin typeface="Times New Roman"/>
              <a:ea typeface="Times New Roman"/>
            </a:rPr>
            <a:t>3. Osoby </a:t>
          </a:r>
          <a:r>
            <a:rPr lang="pl-PL" sz="1400" b="1" dirty="0">
              <a:solidFill>
                <a:srgbClr val="000000"/>
              </a:solidFill>
              <a:effectLst/>
              <a:latin typeface="Times New Roman"/>
              <a:ea typeface="Times New Roman"/>
            </a:rPr>
            <a:t>w wieku 15 lat i więcej </a:t>
          </a:r>
          <a:r>
            <a:rPr lang="pl-PL" sz="1400" dirty="0">
              <a:effectLst/>
              <a:latin typeface="Times New Roman"/>
              <a:ea typeface="Times New Roman"/>
            </a:rPr>
            <a:t> </a:t>
          </a:r>
        </a:p>
      </cdr:txBody>
    </cdr:sp>
  </cdr:relSizeAnchor>
  <cdr:relSizeAnchor xmlns:cdr="http://schemas.openxmlformats.org/drawingml/2006/chartDrawing">
    <cdr:from>
      <cdr:x>0.09791</cdr:x>
      <cdr:y>0.88095</cdr:y>
    </cdr:from>
    <cdr:to>
      <cdr:x>0.99545</cdr:x>
      <cdr:y>1</cdr:y>
    </cdr:to>
    <cdr:sp macro="" textlink="">
      <cdr:nvSpPr>
        <cdr:cNvPr id="6" name="pole tekstowe 5"/>
        <cdr:cNvSpPr txBox="1"/>
      </cdr:nvSpPr>
      <cdr:spPr>
        <a:xfrm xmlns:a="http://schemas.openxmlformats.org/drawingml/2006/main">
          <a:off x="432048" y="4536504"/>
          <a:ext cx="3960440" cy="613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200" i="1" dirty="0" smtClean="0"/>
            <a:t>(Dane nie sumują się do 100%. Pominięto kategorię „inne </a:t>
          </a:r>
        </a:p>
        <a:p xmlns:a="http://schemas.openxmlformats.org/drawingml/2006/main">
          <a:r>
            <a:rPr lang="pl-PL" sz="1200" i="1" dirty="0" smtClean="0"/>
            <a:t>niewymienione czynności”, której udział nie przekracza 0,2%)</a:t>
          </a:r>
          <a:endParaRPr lang="pl-PL" sz="1200" i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0.06059</cdr:y>
    </cdr:to>
    <cdr:sp macro="" textlink="">
      <cdr:nvSpPr>
        <cdr:cNvPr id="2" name="Text Box 36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0"/>
          <a:ext cx="3749675" cy="2769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rot="0" vert="horz" wrap="square" lIns="91440" tIns="45720" rIns="91440" bIns="45720" anchor="t" anchorCtr="0" upright="1">
          <a:spAutoFit/>
        </a:bodyPr>
        <a:lstStyle xmlns:a="http://schemas.openxmlformats.org/drawingml/2006/main"/>
        <a:p xmlns:a="http://schemas.openxmlformats.org/drawingml/2006/main">
          <a:pPr algn="ctr" hangingPunct="0">
            <a:spcAft>
              <a:spcPts val="0"/>
            </a:spcAft>
          </a:pPr>
          <a:r>
            <a:rPr lang="pl-PL" sz="1400" b="1" dirty="0">
              <a:solidFill>
                <a:srgbClr val="000000"/>
              </a:solidFill>
              <a:effectLst/>
              <a:latin typeface="Times New Roman"/>
              <a:ea typeface="Times New Roman"/>
            </a:rPr>
            <a:t>Wykres </a:t>
          </a:r>
          <a:r>
            <a:rPr lang="pl-PL" sz="1400" b="1" dirty="0">
              <a:solidFill>
                <a:srgbClr val="000000"/>
              </a:solidFill>
              <a:latin typeface="Times New Roman"/>
              <a:ea typeface="Times New Roman"/>
            </a:rPr>
            <a:t>4</a:t>
          </a:r>
          <a:r>
            <a:rPr lang="pl-PL" sz="1400" b="1" dirty="0" smtClean="0">
              <a:solidFill>
                <a:srgbClr val="000000"/>
              </a:solidFill>
              <a:effectLst/>
              <a:latin typeface="Times New Roman"/>
              <a:ea typeface="Times New Roman"/>
            </a:rPr>
            <a:t>. Dzieci </a:t>
          </a:r>
          <a:r>
            <a:rPr lang="pl-PL" sz="1400" b="1" dirty="0">
              <a:solidFill>
                <a:srgbClr val="000000"/>
              </a:solidFill>
              <a:effectLst/>
              <a:latin typeface="Times New Roman"/>
              <a:ea typeface="Times New Roman"/>
            </a:rPr>
            <a:t>w wieku 10-14 lat </a:t>
          </a:r>
          <a:endParaRPr lang="pl-PL" sz="1400" dirty="0">
            <a:effectLst/>
            <a:latin typeface="Times New Roman"/>
            <a:ea typeface="Times New Roman"/>
          </a:endParaRPr>
        </a:p>
      </cdr:txBody>
    </cdr:sp>
  </cdr:relSizeAnchor>
  <cdr:relSizeAnchor xmlns:cdr="http://schemas.openxmlformats.org/drawingml/2006/chartDrawing">
    <cdr:from>
      <cdr:x>0.02167</cdr:x>
      <cdr:y>0.81859</cdr:y>
    </cdr:from>
    <cdr:to>
      <cdr:x>0.27974</cdr:x>
      <cdr:y>1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96765" y="4126160"/>
          <a:ext cx="1152128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0.08619</cdr:x>
      <cdr:y>0.88571</cdr:y>
    </cdr:from>
    <cdr:to>
      <cdr:x>0.98942</cdr:x>
      <cdr:y>0.98571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384797" y="4464496"/>
          <a:ext cx="4032448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200" i="1" dirty="0" smtClean="0"/>
            <a:t>(Dane nie sumują się do 100%. Pominięto kategorię „inne</a:t>
          </a:r>
        </a:p>
        <a:p xmlns:a="http://schemas.openxmlformats.org/drawingml/2006/main">
          <a:r>
            <a:rPr lang="pl-PL" sz="1200" i="1" dirty="0" smtClean="0"/>
            <a:t> niewymienione czynności”, której udział nie przekracza 0,3%)</a:t>
          </a:r>
          <a:endParaRPr lang="pl-PL" sz="1200" i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0.65795</cdr:x>
      <cdr:y>0.77586</cdr:y>
    </cdr:from>
    <cdr:to>
      <cdr:x>0.67291</cdr:x>
      <cdr:y>0.792</cdr:y>
    </cdr:to>
    <cdr:sp macro="" textlink="">
      <cdr:nvSpPr>
        <cdr:cNvPr id="7" name="Prostokąt 6"/>
        <cdr:cNvSpPr/>
      </cdr:nvSpPr>
      <cdr:spPr>
        <a:xfrm xmlns:a="http://schemas.openxmlformats.org/drawingml/2006/main">
          <a:off x="3363789" y="3712818"/>
          <a:ext cx="76522" cy="77214"/>
        </a:xfrm>
        <a:prstGeom xmlns:a="http://schemas.openxmlformats.org/drawingml/2006/main" prst="rect">
          <a:avLst/>
        </a:prstGeom>
        <a:solidFill xmlns:a="http://schemas.openxmlformats.org/drawingml/2006/main">
          <a:srgbClr val="A6A6A6"/>
        </a:solidFill>
        <a:ln xmlns:a="http://schemas.openxmlformats.org/drawingml/2006/main" w="9525" cap="sq">
          <a:solidFill>
            <a:schemeClr val="tx1">
              <a:lumMod val="50000"/>
              <a:lumOff val="50000"/>
            </a:schemeClr>
          </a:solidFill>
          <a:miter lim="800000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/>
        </a:p>
      </cdr:txBody>
    </cdr:sp>
  </cdr:relSizeAnchor>
  <cdr:relSizeAnchor xmlns:cdr="http://schemas.openxmlformats.org/drawingml/2006/chartDrawing">
    <cdr:from>
      <cdr:x>0.66073</cdr:x>
      <cdr:y>0.59614</cdr:y>
    </cdr:from>
    <cdr:to>
      <cdr:x>0.94542</cdr:x>
      <cdr:y>0.79856</cdr:y>
    </cdr:to>
    <cdr:sp macro="" textlink="">
      <cdr:nvSpPr>
        <cdr:cNvPr id="3" name="pole tekstowe 1"/>
        <cdr:cNvSpPr txBox="1"/>
      </cdr:nvSpPr>
      <cdr:spPr>
        <a:xfrm xmlns:a="http://schemas.openxmlformats.org/drawingml/2006/main">
          <a:off x="3378026" y="2852762"/>
          <a:ext cx="1455516" cy="9686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l-PL" sz="1000" dirty="0"/>
            <a:t>  dobrowolna</a:t>
          </a:r>
          <a:r>
            <a:rPr lang="pl-PL" sz="1000" baseline="0" dirty="0"/>
            <a:t> praca w </a:t>
          </a:r>
          <a:r>
            <a:rPr lang="pl-PL" sz="1000" baseline="0" dirty="0" smtClean="0"/>
            <a:t>organizacjach</a:t>
          </a:r>
          <a:r>
            <a:rPr lang="pl-PL" sz="1000" baseline="0" dirty="0"/>
            <a:t>; pomoc innym; praktyki religijne itp.</a:t>
          </a:r>
        </a:p>
        <a:p xmlns:a="http://schemas.openxmlformats.org/drawingml/2006/main">
          <a:endParaRPr lang="pl-PL" sz="1000" baseline="0" dirty="0"/>
        </a:p>
        <a:p xmlns:a="http://schemas.openxmlformats.org/drawingml/2006/main">
          <a:r>
            <a:rPr lang="pl-PL" sz="1000" dirty="0"/>
            <a:t>inne niewymienione czynności</a:t>
          </a:r>
        </a:p>
      </cdr:txBody>
    </cdr:sp>
  </cdr:relSizeAnchor>
  <cdr:relSizeAnchor xmlns:cdr="http://schemas.openxmlformats.org/drawingml/2006/chartDrawing">
    <cdr:from>
      <cdr:x>0.63719</cdr:x>
      <cdr:y>0.66149</cdr:y>
    </cdr:from>
    <cdr:to>
      <cdr:x>0.67944</cdr:x>
      <cdr:y>0.70663</cdr:y>
    </cdr:to>
    <cdr:sp macro="" textlink="">
      <cdr:nvSpPr>
        <cdr:cNvPr id="2" name="Prostokąt 1"/>
        <cdr:cNvSpPr/>
      </cdr:nvSpPr>
      <cdr:spPr>
        <a:xfrm xmlns:a="http://schemas.openxmlformats.org/drawingml/2006/main">
          <a:off x="3257667" y="3165468"/>
          <a:ext cx="216024" cy="21602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0.54167</cdr:x>
      <cdr:y>0.28767</cdr:y>
    </cdr:from>
    <cdr:to>
      <cdr:x>0.64167</cdr:x>
      <cdr:y>0.68493</cdr:y>
    </cdr:to>
    <cdr:sp macro="" textlink="">
      <cdr:nvSpPr>
        <cdr:cNvPr id="3" name="Łącznik prosty ze strzałką 2"/>
        <cdr:cNvSpPr/>
      </cdr:nvSpPr>
      <cdr:spPr>
        <a:xfrm xmlns:a="http://schemas.openxmlformats.org/drawingml/2006/main" flipH="1" flipV="1">
          <a:off x="4680520" y="1512168"/>
          <a:ext cx="864125" cy="208822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F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/>
        </a:p>
      </cdr:txBody>
    </cdr:sp>
  </cdr:relSizeAnchor>
  <cdr:relSizeAnchor xmlns:cdr="http://schemas.openxmlformats.org/drawingml/2006/chartDrawing">
    <cdr:from>
      <cdr:x>0.53333</cdr:x>
      <cdr:y>0.58904</cdr:y>
    </cdr:from>
    <cdr:to>
      <cdr:x>0.63333</cdr:x>
      <cdr:y>0.67123</cdr:y>
    </cdr:to>
    <cdr:sp macro="" textlink="">
      <cdr:nvSpPr>
        <cdr:cNvPr id="5" name="Łącznik prosty ze strzałką 4"/>
        <cdr:cNvSpPr/>
      </cdr:nvSpPr>
      <cdr:spPr>
        <a:xfrm xmlns:a="http://schemas.openxmlformats.org/drawingml/2006/main" flipH="1" flipV="1">
          <a:off x="4608512" y="3096344"/>
          <a:ext cx="864096" cy="432039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F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/>
        </a:p>
      </cdr:txBody>
    </cdr:sp>
  </cdr:relSizeAnchor>
  <cdr:relSizeAnchor xmlns:cdr="http://schemas.openxmlformats.org/drawingml/2006/chartDrawing">
    <cdr:from>
      <cdr:x>0.56667</cdr:x>
      <cdr:y>0.68493</cdr:y>
    </cdr:from>
    <cdr:to>
      <cdr:x>0.64167</cdr:x>
      <cdr:y>0.86301</cdr:y>
    </cdr:to>
    <cdr:sp macro="" textlink="">
      <cdr:nvSpPr>
        <cdr:cNvPr id="7" name="Łącznik prosty ze strzałką 6"/>
        <cdr:cNvSpPr/>
      </cdr:nvSpPr>
      <cdr:spPr>
        <a:xfrm xmlns:a="http://schemas.openxmlformats.org/drawingml/2006/main" flipH="1">
          <a:off x="4896543" y="3600400"/>
          <a:ext cx="648071" cy="93610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F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/>
        </a:p>
      </cdr:txBody>
    </cdr:sp>
  </cdr:relSizeAnchor>
  <cdr:relSizeAnchor xmlns:cdr="http://schemas.openxmlformats.org/drawingml/2006/chartDrawing">
    <cdr:from>
      <cdr:x>0.30833</cdr:x>
      <cdr:y>0.09589</cdr:y>
    </cdr:from>
    <cdr:to>
      <cdr:x>0.64167</cdr:x>
      <cdr:y>0.10959</cdr:y>
    </cdr:to>
    <cdr:sp macro="" textlink="">
      <cdr:nvSpPr>
        <cdr:cNvPr id="9" name="Łącznik prosty ze strzałką 8"/>
        <cdr:cNvSpPr/>
      </cdr:nvSpPr>
      <cdr:spPr>
        <a:xfrm xmlns:a="http://schemas.openxmlformats.org/drawingml/2006/main" flipH="1">
          <a:off x="2664296" y="504057"/>
          <a:ext cx="2880320" cy="7200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0.25</cdr:x>
      <cdr:y>0.09589</cdr:y>
    </cdr:from>
    <cdr:to>
      <cdr:x>0.64167</cdr:x>
      <cdr:y>0.38356</cdr:y>
    </cdr:to>
    <cdr:sp macro="" textlink="">
      <cdr:nvSpPr>
        <cdr:cNvPr id="11" name="Łącznik prosty ze strzałką 10"/>
        <cdr:cNvSpPr/>
      </cdr:nvSpPr>
      <cdr:spPr>
        <a:xfrm xmlns:a="http://schemas.openxmlformats.org/drawingml/2006/main" flipH="1">
          <a:off x="2160239" y="504054"/>
          <a:ext cx="3384405" cy="151217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0.31667</cdr:x>
      <cdr:y>0.09589</cdr:y>
    </cdr:from>
    <cdr:to>
      <cdr:x>0.64167</cdr:x>
      <cdr:y>0.71233</cdr:y>
    </cdr:to>
    <cdr:sp macro="" textlink="">
      <cdr:nvSpPr>
        <cdr:cNvPr id="13" name="Łącznik prosty ze strzałką 12"/>
        <cdr:cNvSpPr/>
      </cdr:nvSpPr>
      <cdr:spPr>
        <a:xfrm xmlns:a="http://schemas.openxmlformats.org/drawingml/2006/main" flipH="1">
          <a:off x="2736303" y="504056"/>
          <a:ext cx="2808311" cy="324036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>
            <a:ln>
              <a:solidFill>
                <a:srgbClr val="FF0000"/>
              </a:solidFill>
            </a:ln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0.62995</cdr:x>
      <cdr:y>0.04054</cdr:y>
    </cdr:from>
    <cdr:to>
      <cdr:x>0.69121</cdr:x>
      <cdr:y>0.08312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5398004" y="216024"/>
          <a:ext cx="524934" cy="2268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100" i="1" dirty="0"/>
            <a:t>min.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0.25899</cdr:x>
      <cdr:y>0.68968</cdr:y>
    </cdr:from>
    <cdr:to>
      <cdr:x>0.25899</cdr:x>
      <cdr:y>0.84207</cdr:y>
    </cdr:to>
    <cdr:cxnSp macro="">
      <cdr:nvCxnSpPr>
        <cdr:cNvPr id="3" name="Łącznik prosty ze strzałką 2"/>
        <cdr:cNvCxnSpPr/>
      </cdr:nvCxnSpPr>
      <cdr:spPr>
        <a:xfrm xmlns:a="http://schemas.openxmlformats.org/drawingml/2006/main" flipV="1">
          <a:off x="991438" y="3666387"/>
          <a:ext cx="0" cy="810092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0.54583</cdr:x>
      <cdr:y>0.67703</cdr:y>
    </cdr:from>
    <cdr:to>
      <cdr:x>0.54583</cdr:x>
      <cdr:y>0.79222</cdr:y>
    </cdr:to>
    <cdr:cxnSp macro="">
      <cdr:nvCxnSpPr>
        <cdr:cNvPr id="2" name="Łącznik prosty ze strzałką 1"/>
        <cdr:cNvCxnSpPr/>
      </cdr:nvCxnSpPr>
      <cdr:spPr>
        <a:xfrm xmlns:a="http://schemas.openxmlformats.org/drawingml/2006/main" flipV="1">
          <a:off x="2083116" y="3606726"/>
          <a:ext cx="0" cy="613625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0.54583</cdr:x>
      <cdr:y>0.67703</cdr:y>
    </cdr:from>
    <cdr:to>
      <cdr:x>0.54583</cdr:x>
      <cdr:y>0.8122</cdr:y>
    </cdr:to>
    <cdr:cxnSp macro="">
      <cdr:nvCxnSpPr>
        <cdr:cNvPr id="4" name="Łącznik prosty ze strzałką 3"/>
        <cdr:cNvCxnSpPr/>
      </cdr:nvCxnSpPr>
      <cdr:spPr>
        <a:xfrm xmlns:a="http://schemas.openxmlformats.org/drawingml/2006/main" flipV="1">
          <a:off x="2083116" y="3606727"/>
          <a:ext cx="0" cy="720079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0.94206</cdr:x>
      <cdr:y>0.13647</cdr:y>
    </cdr:from>
    <cdr:to>
      <cdr:x>0.94206</cdr:x>
      <cdr:y>0.46763</cdr:y>
    </cdr:to>
    <cdr:cxnSp macro="">
      <cdr:nvCxnSpPr>
        <cdr:cNvPr id="6" name="Łącznik prosty ze strzałką 5"/>
        <cdr:cNvCxnSpPr/>
      </cdr:nvCxnSpPr>
      <cdr:spPr>
        <a:xfrm xmlns:a="http://schemas.openxmlformats.org/drawingml/2006/main">
          <a:off x="3595300" y="727013"/>
          <a:ext cx="0" cy="1764182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0.02542</cdr:x>
      <cdr:y>0.91726</cdr:y>
    </cdr:from>
    <cdr:to>
      <cdr:x>0.13304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216024" y="4789512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0.01695</cdr:x>
      <cdr:y>0.94484</cdr:y>
    </cdr:from>
    <cdr:to>
      <cdr:x>0.87288</cdr:x>
      <cdr:y>1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144016" y="4933528"/>
          <a:ext cx="727280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100" i="1" dirty="0" smtClean="0"/>
            <a:t>(</a:t>
          </a:r>
          <a:r>
            <a:rPr lang="pl-PL" sz="1200" i="1" dirty="0" smtClean="0"/>
            <a:t>Dane</a:t>
          </a:r>
          <a:r>
            <a:rPr lang="pl-PL" sz="1100" i="1" dirty="0" smtClean="0"/>
            <a:t> nie sumują się do 100%. Pominięto kategorię „inne niewymienione czynności”, której udział nie przekroczył o,5%)</a:t>
          </a:r>
          <a:endParaRPr lang="pl-PL" sz="1100" i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53BA7-85EC-470D-8B21-9781A1D06668}" type="datetimeFigureOut">
              <a:rPr lang="pl-PL" smtClean="0"/>
              <a:pPr/>
              <a:t>2015-04-27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63B22-C92E-4399-9587-C9D8C4848F63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B1A7E-951C-491D-AE3F-C7B58B1A839E}" type="datetimeFigureOut">
              <a:rPr lang="pl-PL" smtClean="0"/>
              <a:pPr/>
              <a:t>2015-04-27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C52C3-686E-4E6B-BED3-5584F224D5C2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C52C3-686E-4E6B-BED3-5584F224D5C2}" type="slidenum">
              <a:rPr lang="pl-PL" smtClean="0"/>
              <a:pPr/>
              <a:t>2</a:t>
            </a:fld>
            <a:endParaRPr lang="pl-P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C52C3-686E-4E6B-BED3-5584F224D5C2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755047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Prostokąt zaokrąglony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787C-65B0-4B2F-9622-DDE0B77F25EC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Prostokąt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Prostokąt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97E-492F-477A-8899-CF7C5EBEDBA5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EE531-0E22-4329-A2A6-933FD29D6599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50D-8A3A-47EC-847D-F443D9851BC5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Prostokąt zaokrąglony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0994F-C3A6-4263-A19A-1544BA26D90E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Prostokąt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Prostokąt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6CF2-77FE-4371-868E-D276C32CE835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47E1-B9C9-4F5F-8D1F-3A91E249323A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1F91-D9F9-4FC7-B75F-7257716A43E7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D4AC4-2D8D-4ED5-89DA-EA856DB5BB90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Prostokąt zaokrąglony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76EC6-48E0-4BF5-9C7B-4931FB35D6CE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085D-A825-4B84-8F4C-B73D63BDAD0C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1" name="Prostokąt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Prostokąt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Prostokąt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Prostokąt zaokrąglony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CD2F424-6E5C-4EF8-97EC-AC22856A49C6}" type="datetime1">
              <a:rPr lang="pl-PL" smtClean="0"/>
              <a:t>2015-04-27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EF1BE08-9279-4888-B509-AE9320EE8D6A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1178323723_gal_zegar_staruszek.jpg"/>
          <p:cNvPicPr>
            <a:picLocks noChangeAspect="1"/>
          </p:cNvPicPr>
          <p:nvPr/>
        </p:nvPicPr>
        <p:blipFill>
          <a:blip r:embed="rId3" cstate="print">
            <a:lum bright="10000"/>
          </a:blip>
          <a:stretch>
            <a:fillRect/>
          </a:stretch>
        </p:blipFill>
        <p:spPr>
          <a:xfrm>
            <a:off x="0" y="-3132"/>
            <a:ext cx="9139828" cy="6861132"/>
          </a:xfrm>
          <a:prstGeom prst="rect">
            <a:avLst/>
          </a:prstGeom>
        </p:spPr>
      </p:pic>
      <p:sp>
        <p:nvSpPr>
          <p:cNvPr id="3" name="Tytuł 1"/>
          <p:cNvSpPr txBox="1">
            <a:spLocks/>
          </p:cNvSpPr>
          <p:nvPr/>
        </p:nvSpPr>
        <p:spPr>
          <a:xfrm>
            <a:off x="1" y="3140968"/>
            <a:ext cx="9143999" cy="936104"/>
          </a:xfrm>
          <a:prstGeom prst="rect">
            <a:avLst/>
          </a:prstGeom>
          <a:solidFill>
            <a:schemeClr val="accent1"/>
          </a:solidFill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BUDŻET CZASU LUDNOŚCI 2013</a:t>
            </a:r>
            <a:r>
              <a:rPr kumimoji="0" lang="pl-PL" sz="5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pl-PL" sz="5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pl-PL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Obraz 3" descr="GUS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6021288"/>
            <a:ext cx="1259632" cy="8367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5" name="Podtytuł 2"/>
          <p:cNvSpPr txBox="1">
            <a:spLocks/>
          </p:cNvSpPr>
          <p:nvPr/>
        </p:nvSpPr>
        <p:spPr>
          <a:xfrm>
            <a:off x="0" y="6021288"/>
            <a:ext cx="7812360" cy="836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marL="274320" marR="0" lvl="0" indent="-274320" algn="l" defTabSz="914400" rtl="0" eaLnBrk="1" fontAlgn="auto" latinLnBrk="0" hangingPunct="0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pl-PL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GŁÓWNY URZĄD STATYSTYCZNY</a:t>
            </a:r>
            <a:endParaRPr kumimoji="0" lang="pl-PL" sz="2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0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DEPARTAMENT BADAŃ SPOŁECZNYCH I WARUNKÓW ŻYCIA</a:t>
            </a:r>
            <a:endParaRPr kumimoji="0" lang="pl-P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850106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l-PL" sz="2800" b="1" dirty="0" smtClean="0"/>
              <a:t>2) Przeciętny </a:t>
            </a:r>
            <a:r>
              <a:rPr lang="pl-PL" sz="2800" b="1" dirty="0" smtClean="0"/>
              <a:t>czas wykonywania czynności</a:t>
            </a:r>
            <a:endParaRPr lang="pl-PL" sz="2800" b="1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955827585"/>
              </p:ext>
            </p:extLst>
          </p:nvPr>
        </p:nvGraphicFramePr>
        <p:xfrm>
          <a:off x="1331640" y="1406654"/>
          <a:ext cx="7344816" cy="53073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44816"/>
              </a:tblGrid>
              <a:tr h="4614634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</a:endParaRPr>
                    </a:p>
                    <a:p>
                      <a:pPr marL="442913" indent="-177800"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180340" algn="l"/>
                        </a:tabLst>
                      </a:pP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> Prezentowany</a:t>
                      </a:r>
                      <a:r>
                        <a:rPr lang="pl-PL" sz="3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>w </a:t>
                      </a:r>
                      <a:r>
                        <a:rPr lang="pl-PL" sz="3200" b="0" dirty="0">
                          <a:solidFill>
                            <a:schemeClr val="tx1"/>
                          </a:solidFill>
                          <a:effectLst/>
                        </a:rPr>
                        <a:t>godzinach </a:t>
                      </a: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>i minutach</a:t>
                      </a:r>
                      <a:r>
                        <a:rPr lang="pl-PL" sz="3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>na </a:t>
                      </a:r>
                      <a:r>
                        <a:rPr lang="pl-PL" sz="3200" b="0" dirty="0">
                          <a:solidFill>
                            <a:schemeClr val="tx1"/>
                          </a:solidFill>
                          <a:effectLst/>
                        </a:rPr>
                        <a:t>1 </a:t>
                      </a:r>
                      <a:r>
                        <a:rPr lang="pl-PL" sz="3200" b="0" u="sng" dirty="0">
                          <a:solidFill>
                            <a:schemeClr val="tx1"/>
                          </a:solidFill>
                          <a:effectLst/>
                        </a:rPr>
                        <a:t>osobę wykonującą </a:t>
                      </a:r>
                      <a:r>
                        <a:rPr lang="pl-PL" sz="3200" b="0" dirty="0">
                          <a:solidFill>
                            <a:schemeClr val="tx1"/>
                          </a:solidFill>
                          <a:effectLst/>
                        </a:rPr>
                        <a:t>czynność, </a:t>
                      </a: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>w </a:t>
                      </a:r>
                      <a:r>
                        <a:rPr lang="pl-PL" sz="3200" b="0" dirty="0">
                          <a:solidFill>
                            <a:schemeClr val="tx1"/>
                          </a:solidFill>
                          <a:effectLst/>
                        </a:rPr>
                        <a:t>ciągu </a:t>
                      </a: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>doby.</a:t>
                      </a:r>
                      <a:endParaRPr lang="pl-PL" sz="3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42913" indent="-177800"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442913" algn="l"/>
                        </a:tabLst>
                      </a:pP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l-PL" sz="3200" b="0" dirty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>iczony </a:t>
                      </a:r>
                      <a:r>
                        <a:rPr lang="pl-PL" sz="3200" b="0" dirty="0">
                          <a:solidFill>
                            <a:schemeClr val="tx1"/>
                          </a:solidFill>
                          <a:effectLst/>
                        </a:rPr>
                        <a:t>dla tych osób, które konkretną czynność wykonywały w badanym czasie</a:t>
                      </a:r>
                      <a:r>
                        <a:rPr lang="pl-PL" sz="32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 </a:t>
                      </a:r>
                      <a:endParaRPr lang="pl-PL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Obraz 4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48680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10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56255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76317"/>
            <a:ext cx="7643192" cy="876419"/>
          </a:xfrm>
        </p:spPr>
        <p:txBody>
          <a:bodyPr anchor="ctr">
            <a:normAutofit/>
          </a:bodyPr>
          <a:lstStyle/>
          <a:p>
            <a:pPr algn="ctr"/>
            <a:r>
              <a:rPr lang="pl-PL" sz="2400" b="1" dirty="0"/>
              <a:t>Przeciętny czas wykonywania </a:t>
            </a:r>
            <a:r>
              <a:rPr lang="pl-PL" sz="2400" b="1" dirty="0" smtClean="0"/>
              <a:t>wybranych grup czynności w </a:t>
            </a:r>
            <a:r>
              <a:rPr lang="pl-PL" sz="2400" b="1" dirty="0"/>
              <a:t>godzinach i minutach według płci</a:t>
            </a:r>
            <a:endParaRPr lang="pl-PL" sz="2400" dirty="0"/>
          </a:p>
        </p:txBody>
      </p:sp>
      <p:pic>
        <p:nvPicPr>
          <p:cNvPr id="7" name="Obraz 6" descr="GUS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32656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ymbol zastępczy zawartości 4"/>
          <p:cNvPicPr>
            <a:picLocks noGrp="1" noChangeAspect="1"/>
          </p:cNvPicPr>
          <p:nvPr>
            <p:ph sz="quarter" idx="1"/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1124744"/>
            <a:ext cx="8954473" cy="5112568"/>
          </a:xfrm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11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68066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1800" b="1" dirty="0" smtClean="0"/>
              <a:t> </a:t>
            </a:r>
            <a:r>
              <a:rPr lang="pl-PL" sz="3200" b="1" dirty="0" smtClean="0"/>
              <a:t>3) Przeciętny </a:t>
            </a:r>
            <a:r>
              <a:rPr lang="pl-PL" sz="3200" b="1" dirty="0" smtClean="0"/>
              <a:t>czas trwania czynności</a:t>
            </a:r>
            <a:endParaRPr lang="pl-PL" sz="3200" b="1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955827585"/>
              </p:ext>
            </p:extLst>
          </p:nvPr>
        </p:nvGraphicFramePr>
        <p:xfrm>
          <a:off x="1043608" y="1412776"/>
          <a:ext cx="7632848" cy="5120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2848"/>
              </a:tblGrid>
              <a:tr h="5112568">
                <a:tc>
                  <a:txBody>
                    <a:bodyPr/>
                    <a:lstStyle/>
                    <a:p>
                      <a:pPr marL="265113" indent="-265113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pl-PL" sz="2400" b="0" dirty="0" smtClean="0">
                          <a:solidFill>
                            <a:schemeClr val="tx1"/>
                          </a:solidFill>
                          <a:effectLst/>
                        </a:rPr>
                        <a:t>Obliczany w 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</a:rPr>
                        <a:t>godzinach i </a:t>
                      </a:r>
                      <a:r>
                        <a:rPr lang="pl-PL" sz="2400" b="0" dirty="0" smtClean="0">
                          <a:solidFill>
                            <a:schemeClr val="tx1"/>
                          </a:solidFill>
                          <a:effectLst/>
                        </a:rPr>
                        <a:t>minutach</a:t>
                      </a:r>
                      <a:r>
                        <a:rPr lang="pl-PL" sz="24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l-PL" sz="2400" b="0" dirty="0" smtClean="0">
                          <a:solidFill>
                            <a:schemeClr val="tx1"/>
                          </a:solidFill>
                          <a:effectLst/>
                        </a:rPr>
                        <a:t>na 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</a:rPr>
                        <a:t>1 osobę, </a:t>
                      </a:r>
                      <a:r>
                        <a:rPr lang="pl-PL" sz="2400" b="0" dirty="0" smtClean="0">
                          <a:solidFill>
                            <a:schemeClr val="tx1"/>
                          </a:solidFill>
                          <a:effectLst/>
                        </a:rPr>
                        <a:t>w 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</a:rPr>
                        <a:t>ciągu </a:t>
                      </a:r>
                      <a:r>
                        <a:rPr lang="pl-PL" sz="2400" b="0" dirty="0" smtClean="0">
                          <a:solidFill>
                            <a:schemeClr val="tx1"/>
                          </a:solidFill>
                          <a:effectLst/>
                        </a:rPr>
                        <a:t>doby.</a:t>
                      </a:r>
                    </a:p>
                    <a:p>
                      <a:pPr marL="265113" indent="-265113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pl-PL" sz="2400" b="0" dirty="0" smtClean="0">
                          <a:solidFill>
                            <a:schemeClr val="tx1"/>
                          </a:solidFill>
                          <a:effectLst/>
                        </a:rPr>
                        <a:t>Liczony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pl-PL" sz="2400" b="0" u="sng" dirty="0">
                          <a:solidFill>
                            <a:schemeClr val="tx1"/>
                          </a:solidFill>
                          <a:effectLst/>
                        </a:rPr>
                        <a:t>dla wszystkich osób </a:t>
                      </a: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</a:rPr>
                        <a:t>bez względu na to czy wykonywały konkretną czynność, czy </a:t>
                      </a:r>
                      <a:r>
                        <a:rPr lang="pl-PL" sz="2400" b="0" dirty="0" smtClean="0">
                          <a:solidFill>
                            <a:schemeClr val="tx1"/>
                          </a:solidFill>
                          <a:effectLst/>
                        </a:rPr>
                        <a:t>nie.</a:t>
                      </a:r>
                    </a:p>
                    <a:p>
                      <a:pPr marL="265113" indent="-265113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pl-PL" sz="2400" b="0" dirty="0" smtClean="0">
                          <a:solidFill>
                            <a:schemeClr val="tx1"/>
                          </a:solidFill>
                          <a:effectLst/>
                        </a:rPr>
                        <a:t>Wykorzystywany</a:t>
                      </a:r>
                      <a:r>
                        <a:rPr lang="pl-PL" sz="24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do liczenia struktury dobowego budżetu czasu w całej zbiorowości (w %).</a:t>
                      </a:r>
                    </a:p>
                    <a:p>
                      <a:pPr marL="265113" indent="-265113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pl-PL" sz="24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Pozwalający na bilansowanie zmian w budżecie czasu </a:t>
                      </a:r>
                      <a:br>
                        <a:rPr lang="pl-PL" sz="2400" b="0" baseline="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l-PL" sz="24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w ciągu doby (w minutach).</a:t>
                      </a:r>
                      <a:endParaRPr lang="pl-PL" sz="2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indent="-228600"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endParaRPr lang="pl-PL" sz="3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Obraz 4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48680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12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56255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48872" cy="114300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 hangingPunct="0"/>
            <a:r>
              <a:rPr lang="pl-PL" sz="3600" b="1" dirty="0" smtClean="0"/>
              <a:t>Miejsce czasu obowiązku i odpoczynku </a:t>
            </a:r>
            <a:br>
              <a:rPr lang="pl-PL" sz="3600" b="1" dirty="0" smtClean="0"/>
            </a:br>
            <a:r>
              <a:rPr lang="pl-PL" sz="3600" b="1" dirty="0" smtClean="0"/>
              <a:t>w strukturze </a:t>
            </a:r>
            <a:r>
              <a:rPr lang="pl-PL" sz="3600" b="1" dirty="0"/>
              <a:t>doby osób </a:t>
            </a:r>
            <a:r>
              <a:rPr lang="pl-PL" sz="3600" b="1" dirty="0" smtClean="0"/>
              <a:t>według płci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214902399"/>
              </p:ext>
            </p:extLst>
          </p:nvPr>
        </p:nvGraphicFramePr>
        <p:xfrm>
          <a:off x="4499992" y="1556792"/>
          <a:ext cx="4412555" cy="5149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ymbol zastępczy zawartości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xmlns="" val="4264716374"/>
              </p:ext>
            </p:extLst>
          </p:nvPr>
        </p:nvGraphicFramePr>
        <p:xfrm>
          <a:off x="226763" y="1628800"/>
          <a:ext cx="4464496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Obraz 6" descr="GUS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548680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13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93153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992888" cy="79208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2400" b="1" dirty="0" smtClean="0"/>
              <a:t>Struktura czasu obowiązku osób w wieku 15 lat </a:t>
            </a:r>
            <a:br>
              <a:rPr lang="pl-PL" sz="2400" b="1" dirty="0" smtClean="0"/>
            </a:br>
            <a:r>
              <a:rPr lang="pl-PL" sz="2400" b="1" dirty="0" smtClean="0"/>
              <a:t>i więcej według płci </a:t>
            </a:r>
            <a:r>
              <a:rPr lang="pl-PL" sz="2400" b="1" i="1" dirty="0" smtClean="0"/>
              <a:t>(w %)</a:t>
            </a:r>
            <a:endParaRPr lang="pl-PL" sz="2400" i="1" dirty="0"/>
          </a:p>
        </p:txBody>
      </p:sp>
      <p:pic>
        <p:nvPicPr>
          <p:cNvPr id="4" name="Obraz 3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85143692"/>
              </p:ext>
            </p:extLst>
          </p:nvPr>
        </p:nvGraphicFramePr>
        <p:xfrm>
          <a:off x="36755" y="874946"/>
          <a:ext cx="4118309" cy="3749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206902635"/>
              </p:ext>
            </p:extLst>
          </p:nvPr>
        </p:nvGraphicFramePr>
        <p:xfrm>
          <a:off x="5148065" y="874946"/>
          <a:ext cx="2880319" cy="2914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Wykres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74903933"/>
              </p:ext>
            </p:extLst>
          </p:nvPr>
        </p:nvGraphicFramePr>
        <p:xfrm>
          <a:off x="5076056" y="3852229"/>
          <a:ext cx="3240360" cy="3006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3" name="Grupa 10"/>
          <p:cNvGrpSpPr/>
          <p:nvPr/>
        </p:nvGrpSpPr>
        <p:grpSpPr>
          <a:xfrm>
            <a:off x="532031" y="4823283"/>
            <a:ext cx="3428773" cy="338554"/>
            <a:chOff x="2019086" y="6232666"/>
            <a:chExt cx="3428773" cy="338554"/>
          </a:xfrm>
        </p:grpSpPr>
        <p:sp>
          <p:nvSpPr>
            <p:cNvPr id="12" name="Prostokąt 11"/>
            <p:cNvSpPr/>
            <p:nvPr/>
          </p:nvSpPr>
          <p:spPr>
            <a:xfrm>
              <a:off x="2019086" y="6365939"/>
              <a:ext cx="72008" cy="7200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" name="pole tekstowe 12"/>
            <p:cNvSpPr txBox="1"/>
            <p:nvPr/>
          </p:nvSpPr>
          <p:spPr>
            <a:xfrm>
              <a:off x="2028718" y="6232666"/>
              <a:ext cx="34191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 smtClean="0"/>
                <a:t>Praca zawodowa (główna i dodatkowa)</a:t>
              </a:r>
              <a:endParaRPr lang="pl-PL" sz="1600" dirty="0"/>
            </a:p>
          </p:txBody>
        </p:sp>
      </p:grpSp>
      <p:grpSp>
        <p:nvGrpSpPr>
          <p:cNvPr id="5" name="Grupa 13"/>
          <p:cNvGrpSpPr/>
          <p:nvPr/>
        </p:nvGrpSpPr>
        <p:grpSpPr>
          <a:xfrm>
            <a:off x="541663" y="5283460"/>
            <a:ext cx="719763" cy="338554"/>
            <a:chOff x="2019086" y="6232666"/>
            <a:chExt cx="719763" cy="338554"/>
          </a:xfrm>
        </p:grpSpPr>
        <p:sp>
          <p:nvSpPr>
            <p:cNvPr id="15" name="Prostokąt 14"/>
            <p:cNvSpPr/>
            <p:nvPr/>
          </p:nvSpPr>
          <p:spPr>
            <a:xfrm>
              <a:off x="2019086" y="6365939"/>
              <a:ext cx="72008" cy="72008"/>
            </a:xfrm>
            <a:prstGeom prst="rect">
              <a:avLst/>
            </a:prstGeom>
            <a:solidFill>
              <a:srgbClr val="FF85C2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" name="pole tekstowe 15"/>
            <p:cNvSpPr txBox="1"/>
            <p:nvPr/>
          </p:nvSpPr>
          <p:spPr>
            <a:xfrm>
              <a:off x="2028718" y="6232666"/>
              <a:ext cx="7101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 smtClean="0"/>
                <a:t>Nauka</a:t>
              </a:r>
              <a:endParaRPr lang="pl-PL" sz="1600" dirty="0"/>
            </a:p>
          </p:txBody>
        </p:sp>
      </p:grpSp>
      <p:grpSp>
        <p:nvGrpSpPr>
          <p:cNvPr id="9" name="Grupa 16"/>
          <p:cNvGrpSpPr/>
          <p:nvPr/>
        </p:nvGrpSpPr>
        <p:grpSpPr>
          <a:xfrm>
            <a:off x="548499" y="5633181"/>
            <a:ext cx="2152879" cy="338554"/>
            <a:chOff x="2021106" y="6232666"/>
            <a:chExt cx="2152879" cy="338554"/>
          </a:xfrm>
        </p:grpSpPr>
        <p:sp>
          <p:nvSpPr>
            <p:cNvPr id="18" name="Prostokąt 17"/>
            <p:cNvSpPr/>
            <p:nvPr/>
          </p:nvSpPr>
          <p:spPr>
            <a:xfrm>
              <a:off x="2021106" y="6365939"/>
              <a:ext cx="72008" cy="72008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9" name="pole tekstowe 18"/>
            <p:cNvSpPr txBox="1"/>
            <p:nvPr/>
          </p:nvSpPr>
          <p:spPr>
            <a:xfrm>
              <a:off x="2028718" y="6232666"/>
              <a:ext cx="214526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 smtClean="0"/>
                <a:t>Zajęcia i prace domowe</a:t>
              </a:r>
              <a:endParaRPr lang="pl-PL" sz="1600" dirty="0"/>
            </a:p>
          </p:txBody>
        </p:sp>
      </p:grpSp>
      <p:grpSp>
        <p:nvGrpSpPr>
          <p:cNvPr id="10" name="Grupa 19"/>
          <p:cNvGrpSpPr/>
          <p:nvPr/>
        </p:nvGrpSpPr>
        <p:grpSpPr>
          <a:xfrm>
            <a:off x="551674" y="6093296"/>
            <a:ext cx="4369543" cy="584775"/>
            <a:chOff x="2024281" y="6232666"/>
            <a:chExt cx="4369543" cy="584775"/>
          </a:xfrm>
        </p:grpSpPr>
        <p:sp>
          <p:nvSpPr>
            <p:cNvPr id="21" name="Prostokąt 20"/>
            <p:cNvSpPr/>
            <p:nvPr/>
          </p:nvSpPr>
          <p:spPr>
            <a:xfrm>
              <a:off x="2024281" y="6378988"/>
              <a:ext cx="72008" cy="72008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2" name="pole tekstowe 21"/>
            <p:cNvSpPr txBox="1"/>
            <p:nvPr/>
          </p:nvSpPr>
          <p:spPr>
            <a:xfrm>
              <a:off x="2028718" y="6232666"/>
              <a:ext cx="436510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 smtClean="0"/>
                <a:t>Dobrowolna praca w organizacjach, pomoc innym,</a:t>
              </a:r>
            </a:p>
            <a:p>
              <a:r>
                <a:rPr lang="pl-PL" sz="1600" dirty="0" smtClean="0"/>
                <a:t>praktyki religijne itp.</a:t>
              </a:r>
              <a:endParaRPr lang="pl-PL" sz="1600" dirty="0"/>
            </a:p>
          </p:txBody>
        </p:sp>
      </p:grpSp>
      <p:sp>
        <p:nvSpPr>
          <p:cNvPr id="20" name="Symbol zastępczy numeru slajdu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14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50409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Struktura </a:t>
            </a:r>
            <a:r>
              <a:rPr lang="pl-PL" b="1" dirty="0" smtClean="0"/>
              <a:t>doby (w %)</a:t>
            </a:r>
            <a:endParaRPr lang="pl-PL" dirty="0"/>
          </a:p>
        </p:txBody>
      </p:sp>
      <p:pic>
        <p:nvPicPr>
          <p:cNvPr id="6" name="Obraz 5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Symbol zastępczy zawartości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797373749"/>
              </p:ext>
            </p:extLst>
          </p:nvPr>
        </p:nvGraphicFramePr>
        <p:xfrm>
          <a:off x="179512" y="1340768"/>
          <a:ext cx="5112568" cy="4785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Symbol zastępczy zawartości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554715074"/>
              </p:ext>
            </p:extLst>
          </p:nvPr>
        </p:nvGraphicFramePr>
        <p:xfrm>
          <a:off x="4860032" y="1340768"/>
          <a:ext cx="428396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15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31702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7" y="952500"/>
            <a:ext cx="7451105" cy="1362075"/>
          </a:xfrm>
        </p:spPr>
        <p:txBody>
          <a:bodyPr/>
          <a:lstStyle/>
          <a:p>
            <a:pPr algn="ctr"/>
            <a:r>
              <a:rPr lang="pl-PL" dirty="0" smtClean="0"/>
              <a:t>Zmiany w budżecie czasu między latami 2003/2004 i 2013</a:t>
            </a:r>
            <a:endParaRPr lang="pl-PL" dirty="0"/>
          </a:p>
        </p:txBody>
      </p:sp>
      <p:pic>
        <p:nvPicPr>
          <p:cNvPr id="3" name="Obraz 2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0768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 descr="C:\Users\miroslawj\AppData\Local\Microsoft\Windows\Temporary Internet Files\Content.IE5\G29R62SY\clock-reversed-numbers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068960"/>
            <a:ext cx="3032760" cy="3048000"/>
          </a:xfrm>
          <a:prstGeom prst="rect">
            <a:avLst/>
          </a:prstGeom>
          <a:noFill/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16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88458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847" y="104309"/>
            <a:ext cx="7992888" cy="114300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 hangingPunct="0"/>
            <a:r>
              <a:rPr lang="pl-PL" sz="2400" b="1" dirty="0"/>
              <a:t>Zmiany w odsetku osób w wieku 15 lat i więcej wykonujących wybrane czynności </a:t>
            </a:r>
            <a:r>
              <a:rPr lang="pl-PL" sz="2400" b="1" dirty="0" smtClean="0"/>
              <a:t>według płci</a:t>
            </a:r>
            <a:br>
              <a:rPr lang="pl-PL" sz="2400" b="1" dirty="0" smtClean="0"/>
            </a:br>
            <a:r>
              <a:rPr lang="pl-PL" sz="2400" b="1" dirty="0" smtClean="0"/>
              <a:t>(w </a:t>
            </a:r>
            <a:r>
              <a:rPr lang="pl-PL" sz="2400" b="1" dirty="0"/>
              <a:t>p. proc.) </a:t>
            </a:r>
            <a:endParaRPr lang="pl-PL" sz="24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353251212"/>
              </p:ext>
            </p:extLst>
          </p:nvPr>
        </p:nvGraphicFramePr>
        <p:xfrm>
          <a:off x="323528" y="1268760"/>
          <a:ext cx="864096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az 4" descr="GUS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04664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763196" y="3228428"/>
            <a:ext cx="5040560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17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96735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92888" cy="114300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2400" b="1" dirty="0"/>
              <a:t>Zmiana w czasie wykonywania wybranych czynności przez osoby w wieku 15 lat i więcej </a:t>
            </a:r>
            <a:r>
              <a:rPr lang="pl-PL" sz="2400" b="1" dirty="0" smtClean="0"/>
              <a:t>(</a:t>
            </a:r>
            <a:r>
              <a:rPr lang="pl-PL" sz="2400" b="1" dirty="0"/>
              <a:t>w min.) według płci</a:t>
            </a:r>
            <a:endParaRPr lang="pl-PL" sz="24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662833119"/>
              </p:ext>
            </p:extLst>
          </p:nvPr>
        </p:nvGraphicFramePr>
        <p:xfrm>
          <a:off x="323528" y="1268760"/>
          <a:ext cx="8568952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az 4" descr="GUS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76672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Łącznik prosty 6"/>
          <p:cNvCxnSpPr/>
          <p:nvPr/>
        </p:nvCxnSpPr>
        <p:spPr>
          <a:xfrm>
            <a:off x="1043608" y="3294647"/>
            <a:ext cx="482453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 flipH="1" flipV="1">
            <a:off x="5328084" y="2060848"/>
            <a:ext cx="54006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 flipH="1">
            <a:off x="5724128" y="2420888"/>
            <a:ext cx="144016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/>
          <p:nvPr/>
        </p:nvCxnSpPr>
        <p:spPr>
          <a:xfrm flipH="1">
            <a:off x="4788024" y="2420888"/>
            <a:ext cx="1080120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/>
          <p:nvPr/>
        </p:nvCxnSpPr>
        <p:spPr>
          <a:xfrm flipH="1" flipV="1">
            <a:off x="3635896" y="2420888"/>
            <a:ext cx="2232248" cy="936104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 flipH="1">
            <a:off x="3347864" y="3356992"/>
            <a:ext cx="2520280" cy="576064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/>
          <p:cNvCxnSpPr/>
          <p:nvPr/>
        </p:nvCxnSpPr>
        <p:spPr>
          <a:xfrm flipH="1">
            <a:off x="4067944" y="3356992"/>
            <a:ext cx="1800200" cy="2160240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ymbol zastępczy numeru slajd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18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50001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599" y="109624"/>
            <a:ext cx="7848873" cy="943111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2000" b="1" spc="-20" dirty="0" smtClean="0"/>
              <a:t>Zmiany w budżecie czasu osób w wieku 15 lat i więcej wykonujących wybrane czynności z zakresu obowiązków  według płci</a:t>
            </a:r>
            <a:endParaRPr lang="pl-PL" sz="2000" spc="-20" dirty="0"/>
          </a:p>
        </p:txBody>
      </p:sp>
      <p:pic>
        <p:nvPicPr>
          <p:cNvPr id="7" name="Obraz 6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97" y="217725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Łącznik prostoliniowy 12"/>
          <p:cNvCxnSpPr/>
          <p:nvPr/>
        </p:nvCxnSpPr>
        <p:spPr>
          <a:xfrm>
            <a:off x="456795" y="3284984"/>
            <a:ext cx="80648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oliniowy 13"/>
          <p:cNvCxnSpPr/>
          <p:nvPr/>
        </p:nvCxnSpPr>
        <p:spPr>
          <a:xfrm>
            <a:off x="575687" y="4869160"/>
            <a:ext cx="7956753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ole tekstowe 16"/>
          <p:cNvSpPr txBox="1"/>
          <p:nvPr/>
        </p:nvSpPr>
        <p:spPr>
          <a:xfrm>
            <a:off x="4113076" y="2060848"/>
            <a:ext cx="8819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400" b="1" dirty="0" smtClean="0"/>
              <a:t>Obróbka</a:t>
            </a:r>
          </a:p>
          <a:p>
            <a:pPr algn="ctr"/>
            <a:r>
              <a:rPr lang="pl-PL" sz="1400" b="1" dirty="0" smtClean="0"/>
              <a:t>żywności</a:t>
            </a:r>
            <a:endParaRPr lang="pl-PL" sz="1400" b="1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3913253" y="3573016"/>
            <a:ext cx="136768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400" b="1" dirty="0" smtClean="0"/>
              <a:t>Prace związane</a:t>
            </a:r>
          </a:p>
          <a:p>
            <a:pPr algn="ctr"/>
            <a:r>
              <a:rPr lang="pl-PL" sz="1400" b="1" dirty="0" smtClean="0"/>
              <a:t>z utrzymaniem</a:t>
            </a:r>
          </a:p>
          <a:p>
            <a:pPr algn="ctr"/>
            <a:r>
              <a:rPr lang="pl-PL" sz="1400" b="1" dirty="0" smtClean="0"/>
              <a:t>porządku</a:t>
            </a:r>
            <a:endParaRPr lang="pl-PL" sz="1400" b="1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4043899" y="5373216"/>
            <a:ext cx="1106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400" b="1" dirty="0" smtClean="0"/>
              <a:t>Opieka </a:t>
            </a:r>
          </a:p>
          <a:p>
            <a:pPr algn="ctr"/>
            <a:r>
              <a:rPr lang="pl-PL" sz="1400" b="1" dirty="0" smtClean="0"/>
              <a:t>nad dziećmi</a:t>
            </a:r>
            <a:endParaRPr lang="pl-PL" sz="1400" b="1" dirty="0"/>
          </a:p>
        </p:txBody>
      </p:sp>
      <p:sp>
        <p:nvSpPr>
          <p:cNvPr id="20" name="Prostokąt 19"/>
          <p:cNvSpPr/>
          <p:nvPr/>
        </p:nvSpPr>
        <p:spPr>
          <a:xfrm>
            <a:off x="4554063" y="6366834"/>
            <a:ext cx="144016" cy="144016"/>
          </a:xfrm>
          <a:prstGeom prst="rect">
            <a:avLst/>
          </a:prstGeom>
          <a:solidFill>
            <a:srgbClr val="D1CAFA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rostokąt 20"/>
          <p:cNvSpPr/>
          <p:nvPr/>
        </p:nvSpPr>
        <p:spPr>
          <a:xfrm>
            <a:off x="3679748" y="6366834"/>
            <a:ext cx="144016" cy="144016"/>
          </a:xfrm>
          <a:prstGeom prst="rect">
            <a:avLst/>
          </a:prstGeom>
          <a:solidFill>
            <a:srgbClr val="3F22EA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pole tekstowe 21"/>
          <p:cNvSpPr txBox="1"/>
          <p:nvPr/>
        </p:nvSpPr>
        <p:spPr>
          <a:xfrm>
            <a:off x="4698079" y="6300343"/>
            <a:ext cx="9632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/>
              <a:t>2003/2004 r.</a:t>
            </a:r>
            <a:endParaRPr lang="pl-PL" sz="1200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3806966" y="6300343"/>
            <a:ext cx="612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/>
              <a:t>2013 r.</a:t>
            </a:r>
            <a:endParaRPr lang="pl-PL" sz="1200" dirty="0"/>
          </a:p>
        </p:txBody>
      </p:sp>
      <p:sp>
        <p:nvSpPr>
          <p:cNvPr id="28" name="pole tekstowe 27"/>
          <p:cNvSpPr txBox="1"/>
          <p:nvPr/>
        </p:nvSpPr>
        <p:spPr>
          <a:xfrm>
            <a:off x="1043608" y="980728"/>
            <a:ext cx="26035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i="1" u="sng" dirty="0" smtClean="0"/>
              <a:t>Czas wykonywania czynności</a:t>
            </a:r>
            <a:endParaRPr lang="pl-PL" i="1" u="sng" dirty="0"/>
          </a:p>
        </p:txBody>
      </p:sp>
      <p:sp>
        <p:nvSpPr>
          <p:cNvPr id="29" name="pole tekstowe 28"/>
          <p:cNvSpPr txBox="1"/>
          <p:nvPr/>
        </p:nvSpPr>
        <p:spPr>
          <a:xfrm>
            <a:off x="5580112" y="980728"/>
            <a:ext cx="33522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i="1" u="sng" dirty="0" smtClean="0"/>
              <a:t>Odsetek osób wykonujących czynności</a:t>
            </a:r>
            <a:endParaRPr lang="pl-PL" i="1" u="sng" dirty="0"/>
          </a:p>
        </p:txBody>
      </p:sp>
      <p:graphicFrame>
        <p:nvGraphicFramePr>
          <p:cNvPr id="24" name="Wykres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46599255"/>
              </p:ext>
            </p:extLst>
          </p:nvPr>
        </p:nvGraphicFramePr>
        <p:xfrm>
          <a:off x="59406" y="1209269"/>
          <a:ext cx="3948197" cy="5316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Wykres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379645810"/>
              </p:ext>
            </p:extLst>
          </p:nvPr>
        </p:nvGraphicFramePr>
        <p:xfrm>
          <a:off x="5250222" y="1198067"/>
          <a:ext cx="3726160" cy="5327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8" name="Łącznik prosty ze strzałką 7"/>
          <p:cNvCxnSpPr/>
          <p:nvPr/>
        </p:nvCxnSpPr>
        <p:spPr>
          <a:xfrm flipV="1">
            <a:off x="7308304" y="5157192"/>
            <a:ext cx="0" cy="93610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ze strzałką 25"/>
          <p:cNvCxnSpPr/>
          <p:nvPr/>
        </p:nvCxnSpPr>
        <p:spPr>
          <a:xfrm flipV="1">
            <a:off x="179512" y="5373216"/>
            <a:ext cx="0" cy="93610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ze strzałką 26"/>
          <p:cNvCxnSpPr/>
          <p:nvPr/>
        </p:nvCxnSpPr>
        <p:spPr>
          <a:xfrm flipV="1">
            <a:off x="1259632" y="3861048"/>
            <a:ext cx="0" cy="73253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/>
          <p:cNvCxnSpPr/>
          <p:nvPr/>
        </p:nvCxnSpPr>
        <p:spPr>
          <a:xfrm flipV="1">
            <a:off x="1763688" y="2780929"/>
            <a:ext cx="0" cy="36626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/>
          <p:cNvCxnSpPr/>
          <p:nvPr/>
        </p:nvCxnSpPr>
        <p:spPr>
          <a:xfrm>
            <a:off x="755576" y="2204864"/>
            <a:ext cx="0" cy="39293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ze strzałką 31"/>
          <p:cNvCxnSpPr/>
          <p:nvPr/>
        </p:nvCxnSpPr>
        <p:spPr>
          <a:xfrm>
            <a:off x="8388424" y="3808598"/>
            <a:ext cx="0" cy="84453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ymbol zastępczy numeru slajdu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19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94195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776864" cy="93610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Znaczenie badania budżetu czasu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23528" y="1052736"/>
            <a:ext cx="8568952" cy="561662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800" dirty="0" smtClean="0"/>
              <a:t>Kompleksowe, wieloaspektowe badanie:  </a:t>
            </a:r>
          </a:p>
          <a:p>
            <a:pPr marL="541338" indent="-276225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l-PL" sz="2400" dirty="0" smtClean="0"/>
              <a:t>odzwierciedla gospodarowanie czasem w różnych sferach   życia w ciągu doby i przez cały 2013 rok;</a:t>
            </a:r>
          </a:p>
          <a:p>
            <a:pPr marL="627063" indent="-36036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l-PL" sz="2400" dirty="0" smtClean="0"/>
              <a:t>opisuje m.in. obciążenie obowiązkami (np. pracą , zajęciami domowymi) oraz wykorzystanie czasu wolnego;</a:t>
            </a:r>
          </a:p>
          <a:p>
            <a:pPr marL="627063" indent="-36036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l-PL" sz="2400" dirty="0" smtClean="0"/>
              <a:t>pozwala na dokonanie szerokich analiz dziedzinowych np.: pracy domowej, wykorzystania czasu wolnego, aktywności zawodowej, dojazdów;</a:t>
            </a:r>
          </a:p>
          <a:p>
            <a:pPr marL="627063" indent="-360363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l-PL" sz="2400" dirty="0" smtClean="0"/>
              <a:t>znajduje zastosowanie np.: przy wycenie wartości czasu pracy na rzecz własnego gospodarstwa domowego, ustalaniu alimentów, świadczeń emerytalnych, ubezpieczeń dla osób trudniących się pracą domową.</a:t>
            </a:r>
          </a:p>
          <a:p>
            <a:pPr>
              <a:buNone/>
            </a:pPr>
            <a:endParaRPr lang="pl-PL" sz="2000" dirty="0" smtClean="0"/>
          </a:p>
        </p:txBody>
      </p:sp>
      <p:pic>
        <p:nvPicPr>
          <p:cNvPr id="4" name="Obraz 3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792351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</a:t>
            </a: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9039" y="44624"/>
            <a:ext cx="8064896" cy="86409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2000" b="1" dirty="0" smtClean="0"/>
              <a:t>Zmiany w budżecie czasu osób w wieku 15 lat i więcej wykonujących wybrane czynności z zakresu czasu wolnego</a:t>
            </a:r>
            <a:endParaRPr lang="pl-PL" sz="2000" dirty="0"/>
          </a:p>
        </p:txBody>
      </p:sp>
      <p:pic>
        <p:nvPicPr>
          <p:cNvPr id="7" name="Obraz 6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951" y="217725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Łącznik prostoliniowy 12"/>
          <p:cNvCxnSpPr/>
          <p:nvPr/>
        </p:nvCxnSpPr>
        <p:spPr>
          <a:xfrm>
            <a:off x="456794" y="4005064"/>
            <a:ext cx="80648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ole tekstowe 16"/>
          <p:cNvSpPr txBox="1"/>
          <p:nvPr/>
        </p:nvSpPr>
        <p:spPr>
          <a:xfrm>
            <a:off x="4055597" y="2060848"/>
            <a:ext cx="99694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400" b="1" dirty="0" smtClean="0"/>
              <a:t>Telewizja, </a:t>
            </a:r>
          </a:p>
          <a:p>
            <a:pPr algn="ctr"/>
            <a:r>
              <a:rPr lang="pl-PL" sz="1400" b="1" dirty="0" smtClean="0"/>
              <a:t>wideo</a:t>
            </a:r>
          </a:p>
          <a:p>
            <a:pPr algn="ctr"/>
            <a:r>
              <a:rPr lang="pl-PL" sz="1400" b="1" dirty="0" smtClean="0"/>
              <a:t>i DVD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4035432" y="4797152"/>
            <a:ext cx="90762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400" b="1" dirty="0" smtClean="0"/>
              <a:t>Czytanie </a:t>
            </a:r>
          </a:p>
          <a:p>
            <a:pPr algn="ctr"/>
            <a:r>
              <a:rPr lang="pl-PL" sz="1400" b="1" dirty="0" smtClean="0"/>
              <a:t>książek</a:t>
            </a:r>
          </a:p>
          <a:p>
            <a:pPr algn="ctr"/>
            <a:r>
              <a:rPr lang="pl-PL" sz="1400" b="1" dirty="0" smtClean="0"/>
              <a:t>(także</a:t>
            </a:r>
          </a:p>
          <a:p>
            <a:pPr algn="ctr"/>
            <a:r>
              <a:rPr lang="pl-PL" sz="1400" b="1" dirty="0" smtClean="0"/>
              <a:t>e-</a:t>
            </a:r>
            <a:r>
              <a:rPr lang="pl-PL" sz="1400" b="1" dirty="0" err="1" smtClean="0"/>
              <a:t>booki</a:t>
            </a:r>
            <a:r>
              <a:rPr lang="pl-PL" sz="1400" b="1" dirty="0" smtClean="0"/>
              <a:t>)</a:t>
            </a:r>
            <a:endParaRPr lang="pl-PL" sz="1400" b="1" dirty="0"/>
          </a:p>
        </p:txBody>
      </p:sp>
      <p:sp>
        <p:nvSpPr>
          <p:cNvPr id="20" name="Prostokąt 19"/>
          <p:cNvSpPr/>
          <p:nvPr/>
        </p:nvSpPr>
        <p:spPr>
          <a:xfrm>
            <a:off x="4575875" y="6453335"/>
            <a:ext cx="144016" cy="144016"/>
          </a:xfrm>
          <a:prstGeom prst="rect">
            <a:avLst/>
          </a:prstGeom>
          <a:solidFill>
            <a:srgbClr val="D1CAFA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rostokąt 20"/>
          <p:cNvSpPr/>
          <p:nvPr/>
        </p:nvSpPr>
        <p:spPr>
          <a:xfrm>
            <a:off x="3478560" y="6453335"/>
            <a:ext cx="144016" cy="144016"/>
          </a:xfrm>
          <a:prstGeom prst="rect">
            <a:avLst/>
          </a:prstGeom>
          <a:solidFill>
            <a:srgbClr val="3F22EA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pole tekstowe 21"/>
          <p:cNvSpPr txBox="1"/>
          <p:nvPr/>
        </p:nvSpPr>
        <p:spPr>
          <a:xfrm>
            <a:off x="4671220" y="6386844"/>
            <a:ext cx="9632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/>
              <a:t>2003/2004 r.</a:t>
            </a:r>
            <a:endParaRPr lang="pl-PL" sz="1200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3579770" y="6386844"/>
            <a:ext cx="612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/>
              <a:t>2013 r.</a:t>
            </a:r>
            <a:endParaRPr lang="pl-PL" sz="1200" dirty="0"/>
          </a:p>
        </p:txBody>
      </p:sp>
      <p:sp>
        <p:nvSpPr>
          <p:cNvPr id="28" name="pole tekstowe 27"/>
          <p:cNvSpPr txBox="1"/>
          <p:nvPr/>
        </p:nvSpPr>
        <p:spPr>
          <a:xfrm>
            <a:off x="683568" y="930206"/>
            <a:ext cx="26035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i="1" u="sng" dirty="0" smtClean="0"/>
              <a:t>Czas wykonywania czynności</a:t>
            </a:r>
            <a:endParaRPr lang="pl-PL" i="1" u="sng" dirty="0"/>
          </a:p>
        </p:txBody>
      </p:sp>
      <p:sp>
        <p:nvSpPr>
          <p:cNvPr id="29" name="pole tekstowe 28"/>
          <p:cNvSpPr txBox="1"/>
          <p:nvPr/>
        </p:nvSpPr>
        <p:spPr>
          <a:xfrm>
            <a:off x="5724128" y="930206"/>
            <a:ext cx="33522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i="1" u="sng" dirty="0" smtClean="0"/>
              <a:t>Odsetek osób wykonujących czynności</a:t>
            </a:r>
            <a:endParaRPr lang="pl-PL" i="1" u="sng" dirty="0"/>
          </a:p>
        </p:txBody>
      </p:sp>
      <p:graphicFrame>
        <p:nvGraphicFramePr>
          <p:cNvPr id="15" name="Wykres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116770930"/>
              </p:ext>
            </p:extLst>
          </p:nvPr>
        </p:nvGraphicFramePr>
        <p:xfrm>
          <a:off x="196186" y="1130765"/>
          <a:ext cx="3828091" cy="5316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Wykres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96811625"/>
              </p:ext>
            </p:extLst>
          </p:nvPr>
        </p:nvGraphicFramePr>
        <p:xfrm>
          <a:off x="5153180" y="1190426"/>
          <a:ext cx="3816424" cy="5327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Symbol zastępczy numeru slajdu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97931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9039" y="44624"/>
            <a:ext cx="8064896" cy="86409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2000" b="1" dirty="0" smtClean="0"/>
              <a:t>Zmiany w budżecie czasu osób w wieku 15 lat i więcej wykonujących wybrane czynności z zakresu czasu wolnego</a:t>
            </a:r>
            <a:endParaRPr lang="pl-PL" sz="2000" dirty="0"/>
          </a:p>
        </p:txBody>
      </p:sp>
      <p:pic>
        <p:nvPicPr>
          <p:cNvPr id="7" name="Obraz 6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951" y="217725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pole tekstowe 18"/>
          <p:cNvSpPr txBox="1"/>
          <p:nvPr/>
        </p:nvSpPr>
        <p:spPr>
          <a:xfrm>
            <a:off x="3931257" y="2285941"/>
            <a:ext cx="12971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600" b="1" dirty="0" smtClean="0"/>
              <a:t>Korzystanie</a:t>
            </a:r>
          </a:p>
          <a:p>
            <a:pPr algn="ctr"/>
            <a:r>
              <a:rPr lang="pl-PL" sz="1600" b="1" dirty="0" smtClean="0"/>
              <a:t>z komputera,</a:t>
            </a:r>
          </a:p>
          <a:p>
            <a:pPr algn="ctr"/>
            <a:r>
              <a:rPr lang="pl-PL" sz="1600" b="1" dirty="0" smtClean="0"/>
              <a:t>Internetu</a:t>
            </a:r>
            <a:endParaRPr lang="pl-PL" sz="1600" b="1" dirty="0"/>
          </a:p>
        </p:txBody>
      </p:sp>
      <p:sp>
        <p:nvSpPr>
          <p:cNvPr id="20" name="Prostokąt 19"/>
          <p:cNvSpPr/>
          <p:nvPr/>
        </p:nvSpPr>
        <p:spPr>
          <a:xfrm>
            <a:off x="4725182" y="4086146"/>
            <a:ext cx="144016" cy="144016"/>
          </a:xfrm>
          <a:prstGeom prst="rect">
            <a:avLst/>
          </a:prstGeom>
          <a:solidFill>
            <a:srgbClr val="D1CAFA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rostokąt 20"/>
          <p:cNvSpPr/>
          <p:nvPr/>
        </p:nvSpPr>
        <p:spPr>
          <a:xfrm>
            <a:off x="3496281" y="4089708"/>
            <a:ext cx="144016" cy="144016"/>
          </a:xfrm>
          <a:prstGeom prst="rect">
            <a:avLst/>
          </a:prstGeom>
          <a:solidFill>
            <a:srgbClr val="3F22EA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pole tekstowe 21"/>
          <p:cNvSpPr txBox="1"/>
          <p:nvPr/>
        </p:nvSpPr>
        <p:spPr>
          <a:xfrm>
            <a:off x="4855628" y="4004265"/>
            <a:ext cx="11139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/>
              <a:t>2003/2004 r.</a:t>
            </a:r>
            <a:endParaRPr lang="pl-PL" sz="1400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3640297" y="4005064"/>
            <a:ext cx="67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/>
              <a:t>2013 r.</a:t>
            </a:r>
            <a:endParaRPr lang="pl-PL" sz="1400" dirty="0"/>
          </a:p>
        </p:txBody>
      </p:sp>
      <p:sp>
        <p:nvSpPr>
          <p:cNvPr id="28" name="pole tekstowe 27"/>
          <p:cNvSpPr txBox="1"/>
          <p:nvPr/>
        </p:nvSpPr>
        <p:spPr>
          <a:xfrm>
            <a:off x="683568" y="930206"/>
            <a:ext cx="26035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i="1" u="sng" dirty="0" smtClean="0"/>
              <a:t>Czas wykonywania czynności</a:t>
            </a:r>
            <a:endParaRPr lang="pl-PL" i="1" u="sng" dirty="0"/>
          </a:p>
        </p:txBody>
      </p:sp>
      <p:sp>
        <p:nvSpPr>
          <p:cNvPr id="29" name="pole tekstowe 28"/>
          <p:cNvSpPr txBox="1"/>
          <p:nvPr/>
        </p:nvSpPr>
        <p:spPr>
          <a:xfrm>
            <a:off x="5724128" y="1023936"/>
            <a:ext cx="33522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i="1" u="sng" dirty="0" smtClean="0"/>
              <a:t>Odsetek osób wykonujących czynności</a:t>
            </a:r>
            <a:endParaRPr lang="pl-PL" i="1" u="sng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61853" y="4279701"/>
            <a:ext cx="59648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Korzystanie z komputera i Internetu </a:t>
            </a:r>
            <a:r>
              <a:rPr lang="pl-PL" u="sng" dirty="0" smtClean="0"/>
              <a:t>obejmuje</a:t>
            </a:r>
            <a:r>
              <a:rPr lang="pl-PL" dirty="0" smtClean="0"/>
              <a:t> m.in.: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zdobywanie informacji przy pomocy komputera, Internetu,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komunikowanie się przy pomocy komputer, Internetu.</a:t>
            </a:r>
          </a:p>
          <a:p>
            <a:r>
              <a:rPr lang="pl-PL" u="sng" dirty="0" smtClean="0"/>
              <a:t>Nie obejmuje</a:t>
            </a:r>
            <a:r>
              <a:rPr lang="pl-PL" dirty="0" smtClean="0"/>
              <a:t> gier komputerowych.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61853" y="5512455"/>
            <a:ext cx="8817377" cy="12311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Wyposażenie gospodarstw domowych w komputer z dostępem do Internetu*:</a:t>
            </a:r>
          </a:p>
          <a:p>
            <a:pPr algn="ctr"/>
            <a:r>
              <a:rPr lang="pl-PL" sz="2000" dirty="0" smtClean="0"/>
              <a:t>2003 r. – 13,8%</a:t>
            </a:r>
          </a:p>
          <a:p>
            <a:pPr algn="ctr"/>
            <a:r>
              <a:rPr lang="pl-PL" sz="2000" dirty="0" smtClean="0"/>
              <a:t>2013 r. – 68,8%</a:t>
            </a:r>
          </a:p>
          <a:p>
            <a:r>
              <a:rPr lang="pl-PL" sz="1400" i="1" dirty="0" smtClean="0"/>
              <a:t>*wg badania budżetów gospodarstw domowych</a:t>
            </a:r>
          </a:p>
        </p:txBody>
      </p:sp>
      <p:graphicFrame>
        <p:nvGraphicFramePr>
          <p:cNvPr id="15" name="Wykres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49560297"/>
              </p:ext>
            </p:extLst>
          </p:nvPr>
        </p:nvGraphicFramePr>
        <p:xfrm>
          <a:off x="5292080" y="1351824"/>
          <a:ext cx="3557378" cy="2878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Wykres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43120041"/>
              </p:ext>
            </p:extLst>
          </p:nvPr>
        </p:nvGraphicFramePr>
        <p:xfrm>
          <a:off x="161852" y="1193213"/>
          <a:ext cx="3690068" cy="3036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6" name="Łącznik prosty ze strzałką 5"/>
          <p:cNvCxnSpPr/>
          <p:nvPr/>
        </p:nvCxnSpPr>
        <p:spPr>
          <a:xfrm flipV="1">
            <a:off x="8820472" y="2132856"/>
            <a:ext cx="0" cy="13681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ze strzałką 25"/>
          <p:cNvCxnSpPr/>
          <p:nvPr/>
        </p:nvCxnSpPr>
        <p:spPr>
          <a:xfrm flipV="1">
            <a:off x="755576" y="2564904"/>
            <a:ext cx="0" cy="64807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ymbol zastępczy numeru slajdu 16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249232" cy="315044"/>
          </a:xfrm>
        </p:spPr>
        <p:txBody>
          <a:bodyPr/>
          <a:lstStyle/>
          <a:p>
            <a:r>
              <a:rPr lang="pl-PL" dirty="0" smtClean="0"/>
              <a:t>21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79051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9039" y="188640"/>
            <a:ext cx="7923441" cy="7200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2000" b="1" dirty="0" smtClean="0"/>
              <a:t>Zmiany w budżecie czasu osób w wieku 15 lat i więcej wykonujących wybrane czynności z zakresu czasu wolnego</a:t>
            </a:r>
            <a:endParaRPr lang="pl-PL" sz="2000" dirty="0"/>
          </a:p>
        </p:txBody>
      </p:sp>
      <p:pic>
        <p:nvPicPr>
          <p:cNvPr id="7" name="Obraz 6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951" y="217725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Łącznik prostoliniowy 12"/>
          <p:cNvCxnSpPr/>
          <p:nvPr/>
        </p:nvCxnSpPr>
        <p:spPr>
          <a:xfrm>
            <a:off x="521619" y="4077072"/>
            <a:ext cx="80648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ole tekstowe 16"/>
          <p:cNvSpPr txBox="1"/>
          <p:nvPr/>
        </p:nvSpPr>
        <p:spPr>
          <a:xfrm>
            <a:off x="4035871" y="2780928"/>
            <a:ext cx="1141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400" b="1" dirty="0" smtClean="0"/>
              <a:t>Odpoczynek</a:t>
            </a:r>
          </a:p>
          <a:p>
            <a:pPr algn="ctr"/>
            <a:r>
              <a:rPr lang="pl-PL" sz="1400" b="1" dirty="0" smtClean="0"/>
              <a:t>bierny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4132986" y="4986754"/>
            <a:ext cx="9733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1400" b="1" dirty="0" smtClean="0"/>
              <a:t>Ćwiczenia</a:t>
            </a:r>
          </a:p>
          <a:p>
            <a:pPr algn="ctr"/>
            <a:r>
              <a:rPr lang="pl-PL" sz="1400" b="1" dirty="0" smtClean="0"/>
              <a:t>fizyczne</a:t>
            </a:r>
            <a:endParaRPr lang="pl-PL" sz="1400" b="1" dirty="0"/>
          </a:p>
        </p:txBody>
      </p:sp>
      <p:sp>
        <p:nvSpPr>
          <p:cNvPr id="20" name="Prostokąt 19"/>
          <p:cNvSpPr/>
          <p:nvPr/>
        </p:nvSpPr>
        <p:spPr>
          <a:xfrm>
            <a:off x="4731271" y="6453336"/>
            <a:ext cx="144016" cy="144016"/>
          </a:xfrm>
          <a:prstGeom prst="rect">
            <a:avLst/>
          </a:prstGeom>
          <a:solidFill>
            <a:srgbClr val="D1CAFA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rostokąt 20"/>
          <p:cNvSpPr/>
          <p:nvPr/>
        </p:nvSpPr>
        <p:spPr>
          <a:xfrm>
            <a:off x="3557477" y="6453331"/>
            <a:ext cx="144016" cy="144016"/>
          </a:xfrm>
          <a:prstGeom prst="rect">
            <a:avLst/>
          </a:prstGeom>
          <a:solidFill>
            <a:srgbClr val="3F22EA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pole tekstowe 21"/>
          <p:cNvSpPr txBox="1"/>
          <p:nvPr/>
        </p:nvSpPr>
        <p:spPr>
          <a:xfrm>
            <a:off x="4860032" y="6386840"/>
            <a:ext cx="9632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/>
              <a:t>2003/2004 r.</a:t>
            </a:r>
            <a:endParaRPr lang="pl-PL" sz="1200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3701493" y="6386844"/>
            <a:ext cx="612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dirty="0" smtClean="0"/>
              <a:t>2013 r.</a:t>
            </a:r>
            <a:endParaRPr lang="pl-PL" sz="1200" dirty="0"/>
          </a:p>
        </p:txBody>
      </p:sp>
      <p:sp>
        <p:nvSpPr>
          <p:cNvPr id="28" name="pole tekstowe 27"/>
          <p:cNvSpPr txBox="1"/>
          <p:nvPr/>
        </p:nvSpPr>
        <p:spPr>
          <a:xfrm>
            <a:off x="683568" y="930206"/>
            <a:ext cx="26035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i="1" u="sng" dirty="0" smtClean="0"/>
              <a:t>Czas wykonywania czynności</a:t>
            </a:r>
            <a:endParaRPr lang="pl-PL" i="1" u="sng" dirty="0"/>
          </a:p>
        </p:txBody>
      </p:sp>
      <p:sp>
        <p:nvSpPr>
          <p:cNvPr id="29" name="pole tekstowe 28"/>
          <p:cNvSpPr txBox="1"/>
          <p:nvPr/>
        </p:nvSpPr>
        <p:spPr>
          <a:xfrm>
            <a:off x="5724128" y="1023936"/>
            <a:ext cx="33522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i="1" u="sng" dirty="0" smtClean="0"/>
              <a:t>Odsetek osób wykonujących czynności</a:t>
            </a:r>
            <a:endParaRPr lang="pl-PL" i="1" u="sng" dirty="0"/>
          </a:p>
        </p:txBody>
      </p:sp>
      <p:graphicFrame>
        <p:nvGraphicFramePr>
          <p:cNvPr id="19" name="Wykres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21082229"/>
              </p:ext>
            </p:extLst>
          </p:nvPr>
        </p:nvGraphicFramePr>
        <p:xfrm>
          <a:off x="321108" y="1383425"/>
          <a:ext cx="3684075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Wykres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59041802"/>
              </p:ext>
            </p:extLst>
          </p:nvPr>
        </p:nvGraphicFramePr>
        <p:xfrm>
          <a:off x="5177531" y="1484784"/>
          <a:ext cx="357093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4" name="Łącznik prosty ze strzałką 3"/>
          <p:cNvCxnSpPr/>
          <p:nvPr/>
        </p:nvCxnSpPr>
        <p:spPr>
          <a:xfrm flipV="1">
            <a:off x="323528" y="4653136"/>
            <a:ext cx="0" cy="136815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ze strzałką 5"/>
          <p:cNvCxnSpPr/>
          <p:nvPr/>
        </p:nvCxnSpPr>
        <p:spPr>
          <a:xfrm flipV="1">
            <a:off x="8748464" y="2204864"/>
            <a:ext cx="0" cy="115212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 flipV="1">
            <a:off x="8244408" y="4941168"/>
            <a:ext cx="0" cy="39604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/>
          <p:cNvCxnSpPr/>
          <p:nvPr/>
        </p:nvCxnSpPr>
        <p:spPr>
          <a:xfrm>
            <a:off x="8244408" y="5683442"/>
            <a:ext cx="0" cy="38766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ymbol zastępczy numeru slajdu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22</a:t>
            </a:r>
            <a:endParaRPr lang="pl-PL" dirty="0"/>
          </a:p>
        </p:txBody>
      </p:sp>
      <p:cxnSp>
        <p:nvCxnSpPr>
          <p:cNvPr id="27" name="Łącznik prosty ze strzałką 26"/>
          <p:cNvCxnSpPr/>
          <p:nvPr/>
        </p:nvCxnSpPr>
        <p:spPr>
          <a:xfrm flipV="1">
            <a:off x="971600" y="2204864"/>
            <a:ext cx="0" cy="100811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0411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a 8"/>
          <p:cNvGrpSpPr/>
          <p:nvPr/>
        </p:nvGrpSpPr>
        <p:grpSpPr>
          <a:xfrm>
            <a:off x="379172" y="1070658"/>
            <a:ext cx="3362399" cy="720080"/>
            <a:chOff x="679658" y="1303893"/>
            <a:chExt cx="3362399" cy="720080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2" name="Prostokąt 1"/>
            <p:cNvSpPr/>
            <p:nvPr/>
          </p:nvSpPr>
          <p:spPr>
            <a:xfrm>
              <a:off x="686420" y="1303893"/>
              <a:ext cx="3309516" cy="720080"/>
            </a:xfrm>
            <a:prstGeom prst="rect">
              <a:avLst/>
            </a:prstGeom>
            <a:solidFill>
              <a:srgbClr val="66FF99"/>
            </a:solidFill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5" name="pole tekstowe 4"/>
            <p:cNvSpPr txBox="1"/>
            <p:nvPr/>
          </p:nvSpPr>
          <p:spPr>
            <a:xfrm>
              <a:off x="679658" y="1373041"/>
              <a:ext cx="23762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l-PL" spc="-20" dirty="0" smtClean="0"/>
                <a:t>Korzystanie ze środków masowego przekazu</a:t>
              </a:r>
            </a:p>
          </p:txBody>
        </p:sp>
        <p:cxnSp>
          <p:nvCxnSpPr>
            <p:cNvPr id="7" name="Łącznik prostoliniowy 6"/>
            <p:cNvCxnSpPr/>
            <p:nvPr/>
          </p:nvCxnSpPr>
          <p:spPr>
            <a:xfrm>
              <a:off x="3083140" y="1303893"/>
              <a:ext cx="0" cy="720080"/>
            </a:xfrm>
            <a:prstGeom prst="line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pole tekstowe 7"/>
            <p:cNvSpPr txBox="1"/>
            <p:nvPr/>
          </p:nvSpPr>
          <p:spPr>
            <a:xfrm>
              <a:off x="3083140" y="1479267"/>
              <a:ext cx="95891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-14 min.</a:t>
              </a:r>
              <a:endParaRPr lang="pl-PL" dirty="0"/>
            </a:p>
          </p:txBody>
        </p:sp>
      </p:grpSp>
      <p:grpSp>
        <p:nvGrpSpPr>
          <p:cNvPr id="4" name="Grupa 9"/>
          <p:cNvGrpSpPr/>
          <p:nvPr/>
        </p:nvGrpSpPr>
        <p:grpSpPr>
          <a:xfrm>
            <a:off x="383752" y="1898072"/>
            <a:ext cx="3355637" cy="544706"/>
            <a:chOff x="686420" y="1303893"/>
            <a:chExt cx="3355637" cy="720080"/>
          </a:xfrm>
          <a:solidFill>
            <a:srgbClr val="FF66FF"/>
          </a:solidFill>
        </p:grpSpPr>
        <p:sp>
          <p:nvSpPr>
            <p:cNvPr id="11" name="Prostokąt 10"/>
            <p:cNvSpPr/>
            <p:nvPr/>
          </p:nvSpPr>
          <p:spPr>
            <a:xfrm>
              <a:off x="686420" y="1303893"/>
              <a:ext cx="3309516" cy="720080"/>
            </a:xfrm>
            <a:prstGeom prst="rect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12" name="pole tekstowe 11"/>
            <p:cNvSpPr txBox="1"/>
            <p:nvPr/>
          </p:nvSpPr>
          <p:spPr>
            <a:xfrm>
              <a:off x="706876" y="1470727"/>
              <a:ext cx="237626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l-PL" dirty="0" smtClean="0"/>
                <a:t>Nauka</a:t>
              </a:r>
            </a:p>
          </p:txBody>
        </p:sp>
        <p:cxnSp>
          <p:nvCxnSpPr>
            <p:cNvPr id="13" name="Łącznik prostoliniowy 12"/>
            <p:cNvCxnSpPr/>
            <p:nvPr/>
          </p:nvCxnSpPr>
          <p:spPr>
            <a:xfrm>
              <a:off x="3083140" y="1303893"/>
              <a:ext cx="0" cy="720080"/>
            </a:xfrm>
            <a:prstGeom prst="line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pole tekstowe 13"/>
            <p:cNvSpPr txBox="1"/>
            <p:nvPr/>
          </p:nvSpPr>
          <p:spPr>
            <a:xfrm>
              <a:off x="3083140" y="1479267"/>
              <a:ext cx="95891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-10 min.</a:t>
              </a:r>
              <a:endParaRPr lang="pl-PL" dirty="0"/>
            </a:p>
          </p:txBody>
        </p:sp>
      </p:grpSp>
      <p:grpSp>
        <p:nvGrpSpPr>
          <p:cNvPr id="6" name="Grupa 14"/>
          <p:cNvGrpSpPr/>
          <p:nvPr/>
        </p:nvGrpSpPr>
        <p:grpSpPr>
          <a:xfrm>
            <a:off x="393980" y="2529348"/>
            <a:ext cx="3309516" cy="522718"/>
            <a:chOff x="686420" y="1303893"/>
            <a:chExt cx="3309516" cy="720080"/>
          </a:xfrm>
          <a:solidFill>
            <a:srgbClr val="FFD347"/>
          </a:solidFill>
        </p:grpSpPr>
        <p:sp>
          <p:nvSpPr>
            <p:cNvPr id="16" name="Prostokąt 15"/>
            <p:cNvSpPr/>
            <p:nvPr/>
          </p:nvSpPr>
          <p:spPr>
            <a:xfrm>
              <a:off x="686420" y="1303893"/>
              <a:ext cx="3309516" cy="720080"/>
            </a:xfrm>
            <a:prstGeom prst="rect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17" name="pole tekstowe 16"/>
            <p:cNvSpPr txBox="1"/>
            <p:nvPr/>
          </p:nvSpPr>
          <p:spPr>
            <a:xfrm>
              <a:off x="706876" y="1479266"/>
              <a:ext cx="2376264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l-PL" dirty="0" smtClean="0"/>
                <a:t>Dojazdy i dojścia</a:t>
              </a:r>
            </a:p>
          </p:txBody>
        </p:sp>
        <p:cxnSp>
          <p:nvCxnSpPr>
            <p:cNvPr id="18" name="Łącznik prostoliniowy 17"/>
            <p:cNvCxnSpPr/>
            <p:nvPr/>
          </p:nvCxnSpPr>
          <p:spPr>
            <a:xfrm>
              <a:off x="3083140" y="1303893"/>
              <a:ext cx="0" cy="720080"/>
            </a:xfrm>
            <a:prstGeom prst="line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pole tekstowe 18"/>
            <p:cNvSpPr txBox="1"/>
            <p:nvPr/>
          </p:nvSpPr>
          <p:spPr>
            <a:xfrm>
              <a:off x="3083140" y="1479267"/>
              <a:ext cx="84189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-7 min.</a:t>
              </a:r>
              <a:endParaRPr lang="pl-PL" dirty="0"/>
            </a:p>
          </p:txBody>
        </p:sp>
      </p:grpSp>
      <p:grpSp>
        <p:nvGrpSpPr>
          <p:cNvPr id="9" name="Grupa 19"/>
          <p:cNvGrpSpPr/>
          <p:nvPr/>
        </p:nvGrpSpPr>
        <p:grpSpPr>
          <a:xfrm>
            <a:off x="406390" y="4552015"/>
            <a:ext cx="3309516" cy="1920409"/>
            <a:chOff x="686420" y="1303892"/>
            <a:chExt cx="3309516" cy="1920409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1" name="Prostokąt 20"/>
            <p:cNvSpPr/>
            <p:nvPr/>
          </p:nvSpPr>
          <p:spPr>
            <a:xfrm>
              <a:off x="686420" y="1303892"/>
              <a:ext cx="3309516" cy="1901321"/>
            </a:xfrm>
            <a:prstGeom prst="rect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22" name="pole tekstowe 21"/>
            <p:cNvSpPr txBox="1"/>
            <p:nvPr/>
          </p:nvSpPr>
          <p:spPr>
            <a:xfrm>
              <a:off x="706876" y="1377642"/>
              <a:ext cx="23762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pc="-10" dirty="0" smtClean="0"/>
                <a:t>Życie towarzyskie </a:t>
              </a:r>
              <a:br>
                <a:rPr lang="pl-PL" spc="-10" dirty="0" smtClean="0"/>
              </a:br>
              <a:r>
                <a:rPr lang="pl-PL" spc="-10" dirty="0" smtClean="0"/>
                <a:t>i rozrywki </a:t>
              </a:r>
              <a:r>
                <a:rPr lang="pl-PL" sz="1400" i="1" spc="-10" dirty="0" smtClean="0"/>
                <a:t>(np. spotkania towarzyskie, rozmowy</a:t>
              </a:r>
              <a:br>
                <a:rPr lang="pl-PL" sz="1400" i="1" spc="-10" dirty="0" smtClean="0"/>
              </a:br>
              <a:r>
                <a:rPr lang="pl-PL" sz="1400" i="1" spc="-10" dirty="0" smtClean="0"/>
                <a:t>z członkami własnego gospodarstwa domowego)</a:t>
              </a:r>
              <a:endParaRPr lang="pl-PL" i="1" spc="-10" dirty="0" smtClean="0"/>
            </a:p>
            <a:p>
              <a:r>
                <a:rPr lang="pl-PL" spc="-10" dirty="0" smtClean="0"/>
                <a:t>i inne niewymienione czynności</a:t>
              </a:r>
              <a:endParaRPr lang="pl-PL" spc="-10" dirty="0"/>
            </a:p>
          </p:txBody>
        </p:sp>
        <p:cxnSp>
          <p:nvCxnSpPr>
            <p:cNvPr id="23" name="Łącznik prostoliniowy 22"/>
            <p:cNvCxnSpPr/>
            <p:nvPr/>
          </p:nvCxnSpPr>
          <p:spPr>
            <a:xfrm>
              <a:off x="3083140" y="1303893"/>
              <a:ext cx="40698" cy="1901320"/>
            </a:xfrm>
            <a:prstGeom prst="line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pole tekstowe 23"/>
            <p:cNvSpPr txBox="1"/>
            <p:nvPr/>
          </p:nvSpPr>
          <p:spPr>
            <a:xfrm>
              <a:off x="3083139" y="221793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-5 min.</a:t>
              </a:r>
              <a:endParaRPr lang="pl-PL" dirty="0"/>
            </a:p>
          </p:txBody>
        </p:sp>
      </p:grpSp>
      <p:grpSp>
        <p:nvGrpSpPr>
          <p:cNvPr id="10" name="Grupa 25"/>
          <p:cNvGrpSpPr/>
          <p:nvPr/>
        </p:nvGrpSpPr>
        <p:grpSpPr>
          <a:xfrm>
            <a:off x="5466447" y="3211118"/>
            <a:ext cx="3309516" cy="720080"/>
            <a:chOff x="686420" y="1303893"/>
            <a:chExt cx="3309516" cy="720080"/>
          </a:xfrm>
          <a:solidFill>
            <a:srgbClr val="FFFF99"/>
          </a:solidFill>
        </p:grpSpPr>
        <p:sp>
          <p:nvSpPr>
            <p:cNvPr id="27" name="Prostokąt 26"/>
            <p:cNvSpPr/>
            <p:nvPr/>
          </p:nvSpPr>
          <p:spPr>
            <a:xfrm>
              <a:off x="686420" y="1303893"/>
              <a:ext cx="3309516" cy="720080"/>
            </a:xfrm>
            <a:prstGeom prst="rect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28" name="pole tekstowe 27"/>
            <p:cNvSpPr txBox="1"/>
            <p:nvPr/>
          </p:nvSpPr>
          <p:spPr>
            <a:xfrm>
              <a:off x="706876" y="1479267"/>
              <a:ext cx="2376264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l-PL" dirty="0" smtClean="0"/>
                <a:t>Potrzeby fizjologiczne</a:t>
              </a:r>
            </a:p>
          </p:txBody>
        </p:sp>
        <p:cxnSp>
          <p:nvCxnSpPr>
            <p:cNvPr id="29" name="Łącznik prostoliniowy 28"/>
            <p:cNvCxnSpPr/>
            <p:nvPr/>
          </p:nvCxnSpPr>
          <p:spPr>
            <a:xfrm>
              <a:off x="3083140" y="1303893"/>
              <a:ext cx="0" cy="720080"/>
            </a:xfrm>
            <a:prstGeom prst="line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ole tekstowe 29"/>
            <p:cNvSpPr txBox="1"/>
            <p:nvPr/>
          </p:nvSpPr>
          <p:spPr>
            <a:xfrm>
              <a:off x="3083140" y="1479267"/>
              <a:ext cx="886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+7 min.</a:t>
              </a:r>
              <a:endParaRPr lang="pl-PL" dirty="0"/>
            </a:p>
          </p:txBody>
        </p:sp>
      </p:grpSp>
      <p:grpSp>
        <p:nvGrpSpPr>
          <p:cNvPr id="15" name="Grupa 30"/>
          <p:cNvGrpSpPr/>
          <p:nvPr/>
        </p:nvGrpSpPr>
        <p:grpSpPr>
          <a:xfrm>
            <a:off x="5445991" y="2246001"/>
            <a:ext cx="3400521" cy="720080"/>
            <a:chOff x="686420" y="1303893"/>
            <a:chExt cx="3400521" cy="720080"/>
          </a:xfrm>
          <a:solidFill>
            <a:srgbClr val="FF4F4F"/>
          </a:solidFill>
        </p:grpSpPr>
        <p:sp>
          <p:nvSpPr>
            <p:cNvPr id="32" name="Prostokąt 31"/>
            <p:cNvSpPr/>
            <p:nvPr/>
          </p:nvSpPr>
          <p:spPr>
            <a:xfrm>
              <a:off x="686420" y="1303893"/>
              <a:ext cx="3309516" cy="720080"/>
            </a:xfrm>
            <a:prstGeom prst="rect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33" name="pole tekstowe 32"/>
            <p:cNvSpPr txBox="1"/>
            <p:nvPr/>
          </p:nvSpPr>
          <p:spPr>
            <a:xfrm>
              <a:off x="706876" y="1377642"/>
              <a:ext cx="23762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l-PL" dirty="0" smtClean="0"/>
                <a:t>Praca zawodowa (główna i dodatkowa)</a:t>
              </a:r>
            </a:p>
          </p:txBody>
        </p:sp>
        <p:cxnSp>
          <p:nvCxnSpPr>
            <p:cNvPr id="34" name="Łącznik prostoliniowy 33"/>
            <p:cNvCxnSpPr/>
            <p:nvPr/>
          </p:nvCxnSpPr>
          <p:spPr>
            <a:xfrm>
              <a:off x="3083140" y="1303893"/>
              <a:ext cx="0" cy="720080"/>
            </a:xfrm>
            <a:prstGeom prst="line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pole tekstowe 34"/>
            <p:cNvSpPr txBox="1"/>
            <p:nvPr/>
          </p:nvSpPr>
          <p:spPr>
            <a:xfrm>
              <a:off x="3083140" y="1479267"/>
              <a:ext cx="100380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+12 min.</a:t>
              </a:r>
              <a:endParaRPr lang="pl-PL" dirty="0"/>
            </a:p>
          </p:txBody>
        </p:sp>
      </p:grpSp>
      <p:grpSp>
        <p:nvGrpSpPr>
          <p:cNvPr id="20" name="Grupa 35"/>
          <p:cNvGrpSpPr/>
          <p:nvPr/>
        </p:nvGrpSpPr>
        <p:grpSpPr>
          <a:xfrm>
            <a:off x="5445991" y="1258455"/>
            <a:ext cx="3400521" cy="720080"/>
            <a:chOff x="686420" y="1303893"/>
            <a:chExt cx="3400521" cy="720080"/>
          </a:xfrm>
          <a:solidFill>
            <a:srgbClr val="53B5FF"/>
          </a:solidFill>
        </p:grpSpPr>
        <p:sp>
          <p:nvSpPr>
            <p:cNvPr id="37" name="Prostokąt 36"/>
            <p:cNvSpPr/>
            <p:nvPr/>
          </p:nvSpPr>
          <p:spPr>
            <a:xfrm>
              <a:off x="686420" y="1303893"/>
              <a:ext cx="3309516" cy="720080"/>
            </a:xfrm>
            <a:prstGeom prst="rect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38" name="pole tekstowe 37"/>
            <p:cNvSpPr txBox="1"/>
            <p:nvPr/>
          </p:nvSpPr>
          <p:spPr>
            <a:xfrm>
              <a:off x="706876" y="1377642"/>
              <a:ext cx="2376264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l-PL" dirty="0" smtClean="0"/>
                <a:t>Zamiłowania osobiste</a:t>
              </a:r>
              <a:br>
                <a:rPr lang="pl-PL" dirty="0" smtClean="0"/>
              </a:br>
              <a:r>
                <a:rPr lang="pl-PL" dirty="0" smtClean="0"/>
                <a:t>i hobby</a:t>
              </a:r>
            </a:p>
          </p:txBody>
        </p:sp>
        <p:cxnSp>
          <p:nvCxnSpPr>
            <p:cNvPr id="39" name="Łącznik prostoliniowy 38"/>
            <p:cNvCxnSpPr/>
            <p:nvPr/>
          </p:nvCxnSpPr>
          <p:spPr>
            <a:xfrm>
              <a:off x="3083140" y="1303893"/>
              <a:ext cx="0" cy="720080"/>
            </a:xfrm>
            <a:prstGeom prst="line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pole tekstowe 39"/>
            <p:cNvSpPr txBox="1"/>
            <p:nvPr/>
          </p:nvSpPr>
          <p:spPr>
            <a:xfrm>
              <a:off x="3083140" y="1479267"/>
              <a:ext cx="100380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+18 min.</a:t>
              </a:r>
              <a:endParaRPr lang="pl-PL" dirty="0"/>
            </a:p>
          </p:txBody>
        </p:sp>
      </p:grpSp>
      <p:grpSp>
        <p:nvGrpSpPr>
          <p:cNvPr id="25" name="Grupa 40"/>
          <p:cNvGrpSpPr/>
          <p:nvPr/>
        </p:nvGrpSpPr>
        <p:grpSpPr>
          <a:xfrm>
            <a:off x="5445991" y="4240084"/>
            <a:ext cx="3309516" cy="2135852"/>
            <a:chOff x="686420" y="1303893"/>
            <a:chExt cx="3309516" cy="2135852"/>
          </a:xfrm>
          <a:solidFill>
            <a:srgbClr val="EFFFF7"/>
          </a:solidFill>
        </p:grpSpPr>
        <p:sp>
          <p:nvSpPr>
            <p:cNvPr id="42" name="Prostokąt 41"/>
            <p:cNvSpPr/>
            <p:nvPr/>
          </p:nvSpPr>
          <p:spPr>
            <a:xfrm>
              <a:off x="686420" y="1303893"/>
              <a:ext cx="3309516" cy="2135852"/>
            </a:xfrm>
            <a:prstGeom prst="rect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43" name="pole tekstowe 42"/>
            <p:cNvSpPr txBox="1"/>
            <p:nvPr/>
          </p:nvSpPr>
          <p:spPr>
            <a:xfrm>
              <a:off x="706876" y="1377642"/>
              <a:ext cx="2376264" cy="206210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l-PL" dirty="0" smtClean="0"/>
                <a:t>Zajęcia i prace domowe </a:t>
              </a:r>
              <a:r>
                <a:rPr lang="pl-PL" sz="1400" dirty="0" smtClean="0"/>
                <a:t>(np. przygotowywanie posiłków, sprzątanie, zakupy, opieka nad dziećmi)</a:t>
              </a:r>
              <a:r>
                <a:rPr lang="pl-PL" dirty="0" smtClean="0"/>
                <a:t> </a:t>
              </a:r>
            </a:p>
            <a:p>
              <a:r>
                <a:rPr lang="pl-PL" dirty="0" smtClean="0"/>
                <a:t>oraz uczestnictwo</a:t>
              </a:r>
              <a:br>
                <a:rPr lang="pl-PL" dirty="0" smtClean="0"/>
              </a:br>
              <a:r>
                <a:rPr lang="pl-PL" dirty="0" smtClean="0"/>
                <a:t>w sporcie i rekreacji</a:t>
              </a:r>
              <a:br>
                <a:rPr lang="pl-PL" dirty="0" smtClean="0"/>
              </a:br>
              <a:r>
                <a:rPr lang="pl-PL" sz="1400" dirty="0" smtClean="0"/>
                <a:t>(np. ćwiczenia fizyczne, spacery)</a:t>
              </a:r>
              <a:endParaRPr lang="pl-PL" dirty="0" smtClean="0"/>
            </a:p>
          </p:txBody>
        </p:sp>
        <p:cxnSp>
          <p:nvCxnSpPr>
            <p:cNvPr id="44" name="Łącznik prostoliniowy 43"/>
            <p:cNvCxnSpPr/>
            <p:nvPr/>
          </p:nvCxnSpPr>
          <p:spPr>
            <a:xfrm>
              <a:off x="3083140" y="1303893"/>
              <a:ext cx="4779" cy="2135852"/>
            </a:xfrm>
            <a:prstGeom prst="line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pole tekstowe 44"/>
            <p:cNvSpPr txBox="1"/>
            <p:nvPr/>
          </p:nvSpPr>
          <p:spPr>
            <a:xfrm>
              <a:off x="3072242" y="2094820"/>
              <a:ext cx="886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+6 min.</a:t>
              </a:r>
              <a:endParaRPr lang="pl-PL" dirty="0"/>
            </a:p>
          </p:txBody>
        </p:sp>
      </p:grpSp>
      <p:sp>
        <p:nvSpPr>
          <p:cNvPr id="47" name="pole tekstowe 46"/>
          <p:cNvSpPr txBox="1"/>
          <p:nvPr/>
        </p:nvSpPr>
        <p:spPr>
          <a:xfrm>
            <a:off x="1043608" y="116632"/>
            <a:ext cx="7848872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chemeClr val="tx2"/>
                </a:solidFill>
              </a:rPr>
              <a:t>Bilans zmian czasu trwania czynności w 2013 r. w porównaniu</a:t>
            </a:r>
          </a:p>
          <a:p>
            <a:pPr algn="ctr"/>
            <a:r>
              <a:rPr lang="pl-PL" sz="2000" b="1" dirty="0" smtClean="0">
                <a:solidFill>
                  <a:schemeClr val="tx2"/>
                </a:solidFill>
              </a:rPr>
              <a:t> z 2003/ 2004 r. (w min.)</a:t>
            </a:r>
            <a:endParaRPr lang="pl-PL" sz="2000" b="1" dirty="0">
              <a:solidFill>
                <a:schemeClr val="tx2"/>
              </a:solidFill>
            </a:endParaRPr>
          </a:p>
        </p:txBody>
      </p:sp>
      <p:grpSp>
        <p:nvGrpSpPr>
          <p:cNvPr id="26" name="Grupa 48"/>
          <p:cNvGrpSpPr/>
          <p:nvPr/>
        </p:nvGrpSpPr>
        <p:grpSpPr>
          <a:xfrm>
            <a:off x="400804" y="3142048"/>
            <a:ext cx="3309516" cy="1274003"/>
            <a:chOff x="686420" y="1129006"/>
            <a:chExt cx="3309516" cy="1448965"/>
          </a:xfrm>
          <a:solidFill>
            <a:srgbClr val="8FCFFF"/>
          </a:solidFill>
        </p:grpSpPr>
        <p:sp>
          <p:nvSpPr>
            <p:cNvPr id="50" name="Prostokąt 49"/>
            <p:cNvSpPr/>
            <p:nvPr/>
          </p:nvSpPr>
          <p:spPr>
            <a:xfrm>
              <a:off x="686420" y="1129006"/>
              <a:ext cx="3309516" cy="1448965"/>
            </a:xfrm>
            <a:prstGeom prst="rect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51" name="pole tekstowe 50"/>
            <p:cNvSpPr txBox="1"/>
            <p:nvPr/>
          </p:nvSpPr>
          <p:spPr>
            <a:xfrm>
              <a:off x="710280" y="1202680"/>
              <a:ext cx="2376264" cy="120032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l-PL" dirty="0" smtClean="0"/>
                <a:t>Dobrowolna praca w organizacjach, pomoc innym, praktyki religijne</a:t>
              </a:r>
            </a:p>
          </p:txBody>
        </p:sp>
        <p:cxnSp>
          <p:nvCxnSpPr>
            <p:cNvPr id="52" name="Łącznik prostoliniowy 51"/>
            <p:cNvCxnSpPr/>
            <p:nvPr/>
          </p:nvCxnSpPr>
          <p:spPr>
            <a:xfrm>
              <a:off x="3083140" y="1129006"/>
              <a:ext cx="0" cy="1448965"/>
            </a:xfrm>
            <a:prstGeom prst="line">
              <a:avLst/>
            </a:prstGeom>
            <a:grpFill/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pole tekstowe 52"/>
            <p:cNvSpPr txBox="1"/>
            <p:nvPr/>
          </p:nvSpPr>
          <p:spPr>
            <a:xfrm>
              <a:off x="3083140" y="1618178"/>
              <a:ext cx="84189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-7 min.</a:t>
              </a:r>
              <a:endParaRPr lang="pl-PL" dirty="0"/>
            </a:p>
          </p:txBody>
        </p:sp>
      </p:grpSp>
      <p:sp>
        <p:nvSpPr>
          <p:cNvPr id="56" name="Elipsa 55"/>
          <p:cNvSpPr/>
          <p:nvPr/>
        </p:nvSpPr>
        <p:spPr>
          <a:xfrm>
            <a:off x="4139952" y="3287772"/>
            <a:ext cx="936104" cy="936104"/>
          </a:xfrm>
          <a:prstGeom prst="ellipse">
            <a:avLst/>
          </a:prstGeom>
          <a:solidFill>
            <a:schemeClr val="bg1">
              <a:lumMod val="95000"/>
            </a:scheme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</a:rPr>
              <a:t>43 min.</a:t>
            </a:r>
            <a:endParaRPr lang="pl-PL" b="1" dirty="0">
              <a:solidFill>
                <a:schemeClr val="tx1"/>
              </a:solidFill>
            </a:endParaRPr>
          </a:p>
        </p:txBody>
      </p:sp>
      <p:cxnSp>
        <p:nvCxnSpPr>
          <p:cNvPr id="58" name="Łącznik prosty ze strzałką 57"/>
          <p:cNvCxnSpPr/>
          <p:nvPr/>
        </p:nvCxnSpPr>
        <p:spPr>
          <a:xfrm flipV="1">
            <a:off x="4770505" y="1594514"/>
            <a:ext cx="657967" cy="1693258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y ze strzałką 58"/>
          <p:cNvCxnSpPr>
            <a:stCxn id="56" idx="7"/>
            <a:endCxn id="32" idx="1"/>
          </p:cNvCxnSpPr>
          <p:nvPr/>
        </p:nvCxnSpPr>
        <p:spPr>
          <a:xfrm flipV="1">
            <a:off x="4938967" y="2606041"/>
            <a:ext cx="507024" cy="81882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/>
          <p:cNvCxnSpPr/>
          <p:nvPr/>
        </p:nvCxnSpPr>
        <p:spPr>
          <a:xfrm>
            <a:off x="5080954" y="3653796"/>
            <a:ext cx="394119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Łącznik prosty ze strzałką 62"/>
          <p:cNvCxnSpPr>
            <a:endCxn id="42" idx="1"/>
          </p:cNvCxnSpPr>
          <p:nvPr/>
        </p:nvCxnSpPr>
        <p:spPr>
          <a:xfrm>
            <a:off x="4860032" y="4149080"/>
            <a:ext cx="585959" cy="115893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 prosty ze strzałką 65"/>
          <p:cNvCxnSpPr>
            <a:stCxn id="2" idx="3"/>
          </p:cNvCxnSpPr>
          <p:nvPr/>
        </p:nvCxnSpPr>
        <p:spPr>
          <a:xfrm>
            <a:off x="3695450" y="1430698"/>
            <a:ext cx="740933" cy="1857074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>
            <a:off x="3695450" y="2116623"/>
            <a:ext cx="660526" cy="1240369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ze strzałką 70"/>
          <p:cNvCxnSpPr>
            <a:endCxn id="56" idx="1"/>
          </p:cNvCxnSpPr>
          <p:nvPr/>
        </p:nvCxnSpPr>
        <p:spPr>
          <a:xfrm>
            <a:off x="3715923" y="2757769"/>
            <a:ext cx="561118" cy="66709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ze strzałką 72"/>
          <p:cNvCxnSpPr>
            <a:stCxn id="50" idx="3"/>
            <a:endCxn id="56" idx="2"/>
          </p:cNvCxnSpPr>
          <p:nvPr/>
        </p:nvCxnSpPr>
        <p:spPr>
          <a:xfrm flipV="1">
            <a:off x="3710320" y="3755824"/>
            <a:ext cx="429632" cy="23226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/>
          <p:nvPr/>
        </p:nvCxnSpPr>
        <p:spPr>
          <a:xfrm flipV="1">
            <a:off x="3715923" y="4149080"/>
            <a:ext cx="640053" cy="141713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6533444" y="836712"/>
            <a:ext cx="1494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Zwiększenie</a:t>
            </a:r>
            <a:endParaRPr lang="pl-PL" b="1" dirty="0"/>
          </a:p>
        </p:txBody>
      </p:sp>
      <p:sp>
        <p:nvSpPr>
          <p:cNvPr id="85" name="pole tekstowe 84"/>
          <p:cNvSpPr txBox="1"/>
          <p:nvPr/>
        </p:nvSpPr>
        <p:spPr>
          <a:xfrm>
            <a:off x="1326392" y="764704"/>
            <a:ext cx="1589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Zmniejszenie</a:t>
            </a:r>
            <a:endParaRPr lang="pl-PL" b="1" dirty="0"/>
          </a:p>
        </p:txBody>
      </p:sp>
      <p:pic>
        <p:nvPicPr>
          <p:cNvPr id="60" name="Obraz 59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" name="Symbol zastępczy numeru slajdu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23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249982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48872" cy="114300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 hangingPunct="0"/>
            <a:r>
              <a:rPr lang="pl-PL" sz="3600" b="1" dirty="0" smtClean="0"/>
              <a:t>Zmiany w strukturze doby</a:t>
            </a:r>
            <a:br>
              <a:rPr lang="pl-PL" sz="3600" b="1" dirty="0" smtClean="0"/>
            </a:br>
            <a:r>
              <a:rPr lang="pl-PL" sz="3600" b="1" dirty="0" smtClean="0"/>
              <a:t>osób w wieku 15 lat i więcej według płci</a:t>
            </a:r>
            <a:endParaRPr lang="pl-PL" dirty="0"/>
          </a:p>
        </p:txBody>
      </p:sp>
      <p:pic>
        <p:nvPicPr>
          <p:cNvPr id="7" name="Obraz 6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48680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Symbol zastępczy zawartości 9"/>
          <p:cNvGraphicFramePr>
            <a:graphicFrameLocks noGrp="1"/>
          </p:cNvGraphicFramePr>
          <p:nvPr>
            <p:ph sz="quarter" idx="1"/>
          </p:nvPr>
        </p:nvGraphicFramePr>
        <p:xfrm>
          <a:off x="395536" y="1412776"/>
          <a:ext cx="8496944" cy="522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6300192" y="5517232"/>
            <a:ext cx="2304256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sz="1400" dirty="0" smtClean="0"/>
              <a:t>Różnica w 2013 r. 1,8 </a:t>
            </a:r>
            <a:r>
              <a:rPr lang="pl-PL" sz="1400" dirty="0" smtClean="0"/>
              <a:t>p.proc</a:t>
            </a:r>
            <a:r>
              <a:rPr lang="pl-PL" dirty="0" smtClean="0"/>
              <a:t>.</a:t>
            </a:r>
            <a:endParaRPr lang="pl-PL" dirty="0"/>
          </a:p>
        </p:txBody>
      </p:sp>
      <p:cxnSp>
        <p:nvCxnSpPr>
          <p:cNvPr id="11" name="Łącznik prosty ze strzałką 10"/>
          <p:cNvCxnSpPr/>
          <p:nvPr/>
        </p:nvCxnSpPr>
        <p:spPr>
          <a:xfrm flipH="1" flipV="1">
            <a:off x="8172400" y="4509120"/>
            <a:ext cx="432048" cy="100811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 flipH="1" flipV="1">
            <a:off x="5724128" y="4437112"/>
            <a:ext cx="576064" cy="108012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e tekstowe 15"/>
          <p:cNvSpPr txBox="1"/>
          <p:nvPr/>
        </p:nvSpPr>
        <p:spPr>
          <a:xfrm>
            <a:off x="3203848" y="5517232"/>
            <a:ext cx="2736304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l-PL" sz="1400" dirty="0" smtClean="0"/>
              <a:t>Różnica w 2003/2004 r. 2,5 </a:t>
            </a:r>
            <a:r>
              <a:rPr lang="pl-PL" sz="1400" dirty="0" smtClean="0"/>
              <a:t>p.proc.</a:t>
            </a:r>
            <a:endParaRPr lang="pl-PL" sz="1400" dirty="0"/>
          </a:p>
        </p:txBody>
      </p:sp>
      <p:cxnSp>
        <p:nvCxnSpPr>
          <p:cNvPr id="22" name="Łącznik prosty ze strzałką 21"/>
          <p:cNvCxnSpPr/>
          <p:nvPr/>
        </p:nvCxnSpPr>
        <p:spPr>
          <a:xfrm flipV="1">
            <a:off x="3203848" y="4437112"/>
            <a:ext cx="1008112" cy="10801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/>
          <p:nvPr/>
        </p:nvCxnSpPr>
        <p:spPr>
          <a:xfrm flipV="1">
            <a:off x="5940152" y="4509120"/>
            <a:ext cx="720080" cy="1008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ymbol zastępczy numeru slajd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24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07323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7" y="952500"/>
            <a:ext cx="7451105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>Wartość pracy domowej wykonywanej na rzecz własnego gospodarstwa</a:t>
            </a:r>
            <a:endParaRPr lang="pl-PL" dirty="0"/>
          </a:p>
        </p:txBody>
      </p:sp>
      <p:pic>
        <p:nvPicPr>
          <p:cNvPr id="3" name="Obraz 2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C:\Users\miroslawj\AppData\Local\Microsoft\Windows\Temporary Internet Files\Content.IE5\G29R62SY\clock-reversed-numbers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068960"/>
            <a:ext cx="3032760" cy="3048000"/>
          </a:xfrm>
          <a:prstGeom prst="rect">
            <a:avLst/>
          </a:prstGeom>
          <a:noFill/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25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88458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920880" cy="94096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2400" b="1" dirty="0" smtClean="0"/>
              <a:t>Przeciętna miesięczna wartość pracy domowej wykonywanej na rzecz własnego gospodarstwa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21560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pl-PL" sz="3200" b="1" dirty="0" smtClean="0"/>
              <a:t>Wartość pracy domowej</a:t>
            </a:r>
          </a:p>
          <a:p>
            <a:pPr lvl="0" algn="ctr">
              <a:buNone/>
            </a:pPr>
            <a:r>
              <a:rPr lang="pl-PL" sz="3500" b="1" dirty="0" smtClean="0"/>
              <a:t> = </a:t>
            </a:r>
          </a:p>
          <a:p>
            <a:pPr lvl="0" algn="just">
              <a:buNone/>
            </a:pPr>
            <a:r>
              <a:rPr lang="pl-PL" dirty="0" smtClean="0"/>
              <a:t> </a:t>
            </a:r>
            <a:r>
              <a:rPr lang="el-GR" sz="3200" dirty="0" smtClean="0"/>
              <a:t>Σ</a:t>
            </a:r>
            <a:r>
              <a:rPr lang="pl-PL" i="1" dirty="0" smtClean="0"/>
              <a:t>(średni czas przeznaczany na wybrane prace domowe </a:t>
            </a:r>
            <a:r>
              <a:rPr lang="pl-PL" b="1" dirty="0" smtClean="0"/>
              <a:t>X</a:t>
            </a:r>
            <a:r>
              <a:rPr lang="pl-PL" dirty="0" smtClean="0"/>
              <a:t> </a:t>
            </a:r>
            <a:r>
              <a:rPr lang="pl-PL" i="1" dirty="0" smtClean="0"/>
              <a:t>przeciętne godzinowe wynagrodzenie brutto za analogiczne prace wykonywane na rynku</a:t>
            </a:r>
            <a:r>
              <a:rPr lang="pl-PL" dirty="0" smtClean="0"/>
              <a:t>).</a:t>
            </a:r>
          </a:p>
          <a:p>
            <a:pPr lvl="0" algn="just">
              <a:buNone/>
            </a:pPr>
            <a:endParaRPr lang="pl-PL" dirty="0" smtClean="0"/>
          </a:p>
          <a:p>
            <a:pPr lvl="0" algn="just"/>
            <a:r>
              <a:rPr lang="pl-PL" sz="2200" dirty="0" smtClean="0"/>
              <a:t> Uwzględniono czas przeznaczony na wykonywanie czynności </a:t>
            </a:r>
            <a:br>
              <a:rPr lang="pl-PL" sz="2200" dirty="0" smtClean="0"/>
            </a:br>
            <a:r>
              <a:rPr lang="pl-PL" sz="2200" dirty="0" smtClean="0"/>
              <a:t>z zakresu: utrzymania mieszkania, zapewnienia wyżywienia członkom gospodarstwa domowego, utrzymania odzieży oraz opieki nad dziećmi i dorosłymi wraz z czynnościami pomocniczymi w ramach tych czterech grup.</a:t>
            </a:r>
          </a:p>
          <a:p>
            <a:pPr lvl="0" algn="just"/>
            <a:r>
              <a:rPr lang="pl-PL" sz="2200" dirty="0" smtClean="0"/>
              <a:t> Dodatkowo szacowano wartość prac wykonywanych na rzecz innych gospodarstw domowych. </a:t>
            </a:r>
            <a:endParaRPr lang="pl-PL" sz="2200" dirty="0"/>
          </a:p>
        </p:txBody>
      </p:sp>
      <p:pic>
        <p:nvPicPr>
          <p:cNvPr id="4" name="Obraz 3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48680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26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3176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992888" cy="94096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2400" b="1" dirty="0" smtClean="0"/>
              <a:t>Przeciętna miesięczna wartość pracy domowej wykonywanej na rzecz własnego gospodarstwa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51495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b="1" dirty="0" smtClean="0"/>
              <a:t>Przeciętna miesięczna wartość pracy domowej wykonywanej na rzecz własnego gospodarstwa domowego </a:t>
            </a:r>
            <a:r>
              <a:rPr lang="pl-PL" dirty="0" smtClean="0"/>
              <a:t>w </a:t>
            </a:r>
            <a:r>
              <a:rPr lang="pl-PL" dirty="0"/>
              <a:t>przeliczeniu na jedną osobę wynosiła w maju 2013 r</a:t>
            </a:r>
            <a:r>
              <a:rPr lang="pl-PL" dirty="0" smtClean="0"/>
              <a:t>.</a:t>
            </a:r>
          </a:p>
          <a:p>
            <a:pPr algn="ctr">
              <a:buNone/>
            </a:pPr>
            <a:r>
              <a:rPr lang="pl-PL" sz="3200" dirty="0" smtClean="0">
                <a:solidFill>
                  <a:srgbClr val="C00000"/>
                </a:solidFill>
              </a:rPr>
              <a:t> </a:t>
            </a:r>
            <a:r>
              <a:rPr lang="pl-PL" sz="4000" b="1" dirty="0">
                <a:solidFill>
                  <a:srgbClr val="C00000"/>
                </a:solidFill>
              </a:rPr>
              <a:t>1671,63 </a:t>
            </a:r>
            <a:r>
              <a:rPr lang="pl-PL" sz="4000" b="1" dirty="0" smtClean="0">
                <a:solidFill>
                  <a:srgbClr val="C00000"/>
                </a:solidFill>
              </a:rPr>
              <a:t>zł</a:t>
            </a:r>
          </a:p>
          <a:p>
            <a:pPr algn="ctr">
              <a:buNone/>
            </a:pPr>
            <a:r>
              <a:rPr lang="pl-PL" i="1" dirty="0" smtClean="0"/>
              <a:t>Stanowiło to 46,3</a:t>
            </a:r>
            <a:r>
              <a:rPr lang="pl-PL" i="1" dirty="0"/>
              <a:t>% przeciętnego miesięcznego wynagrodzenia w drugim kwartale 2013 r. </a:t>
            </a:r>
            <a:endParaRPr lang="pl-PL" i="1" dirty="0" smtClean="0"/>
          </a:p>
          <a:p>
            <a:pPr algn="just">
              <a:buNone/>
            </a:pPr>
            <a:endParaRPr lang="pl-PL" dirty="0" smtClean="0"/>
          </a:p>
          <a:p>
            <a:pPr algn="ctr">
              <a:buNone/>
            </a:pPr>
            <a:r>
              <a:rPr lang="pl-PL" sz="3200" b="1" dirty="0" smtClean="0"/>
              <a:t>kobiety - </a:t>
            </a:r>
            <a:r>
              <a:rPr lang="pl-PL" sz="3200" b="1" dirty="0"/>
              <a:t>2113,24 </a:t>
            </a:r>
            <a:r>
              <a:rPr lang="pl-PL" sz="3200" b="1" dirty="0" smtClean="0"/>
              <a:t>zł</a:t>
            </a:r>
          </a:p>
          <a:p>
            <a:pPr algn="ctr">
              <a:buNone/>
            </a:pPr>
            <a:r>
              <a:rPr lang="pl-PL" sz="3200" b="1" dirty="0" smtClean="0"/>
              <a:t> mężczyźni - 1218,01 zł</a:t>
            </a:r>
            <a:endParaRPr lang="pl-PL" sz="3200" b="1" dirty="0"/>
          </a:p>
        </p:txBody>
      </p:sp>
      <p:pic>
        <p:nvPicPr>
          <p:cNvPr id="4" name="Obraz 3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27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3176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920880" cy="94096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2400" b="1" dirty="0" smtClean="0"/>
              <a:t>Przeciętna miesięczna wartość pracy domowej wykonywanej na rzecz własnego gospodarstwa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9356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3600" dirty="0" smtClean="0"/>
              <a:t>Realny wzrost wartości pracy na rzecz własnego gospodarstwa domowego, </a:t>
            </a:r>
            <a:br>
              <a:rPr lang="pl-PL" sz="3600" dirty="0" smtClean="0"/>
            </a:br>
            <a:r>
              <a:rPr lang="pl-PL" sz="3600" dirty="0" smtClean="0"/>
              <a:t>w porównaniu do wartości osiągniętych w 2004 r.: </a:t>
            </a:r>
          </a:p>
          <a:p>
            <a:pPr algn="ctr">
              <a:buNone/>
            </a:pPr>
            <a:r>
              <a:rPr lang="pl-PL" sz="4400" b="1" dirty="0" smtClean="0"/>
              <a:t>29,6% </a:t>
            </a:r>
          </a:p>
          <a:p>
            <a:pPr algn="ctr">
              <a:buNone/>
            </a:pPr>
            <a:endParaRPr lang="pl-PL" sz="4400" b="1" dirty="0" smtClean="0"/>
          </a:p>
          <a:p>
            <a:pPr marL="0" lvl="0" indent="0" algn="just">
              <a:buNone/>
            </a:pPr>
            <a:r>
              <a:rPr lang="pl-PL" sz="2400" i="1" dirty="0" smtClean="0"/>
              <a:t>(Przy zastosowaniu kategorii wynagrodzeń realnych </a:t>
            </a:r>
            <a:br>
              <a:rPr lang="pl-PL" sz="2400" i="1" dirty="0" smtClean="0"/>
            </a:br>
            <a:r>
              <a:rPr lang="pl-PL" sz="2400" i="1" dirty="0" smtClean="0"/>
              <a:t>i uwzględnieniu przeszacowania wartości pracy wyznaczonej dla 2013 r. za pomocą indeksu cen dóbr i usług konsumpcyjnych 2013/2004.)</a:t>
            </a:r>
            <a:endParaRPr lang="pl-PL" dirty="0"/>
          </a:p>
        </p:txBody>
      </p:sp>
      <p:pic>
        <p:nvPicPr>
          <p:cNvPr id="4" name="Obraz 3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48680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28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3176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C:\Users\miroslawj\AppData\Local\Microsoft\Windows\Temporary Internet Files\Content.IE5\G29R62SY\clock-reversed-numbers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068960"/>
            <a:ext cx="3032760" cy="3048000"/>
          </a:xfrm>
          <a:prstGeom prst="rect">
            <a:avLst/>
          </a:prstGeom>
          <a:noFill/>
        </p:spPr>
      </p:pic>
      <p:sp>
        <p:nvSpPr>
          <p:cNvPr id="6" name="Tytuł 5"/>
          <p:cNvSpPr>
            <a:spLocks noGrp="1"/>
          </p:cNvSpPr>
          <p:nvPr>
            <p:ph type="title"/>
          </p:nvPr>
        </p:nvSpPr>
        <p:spPr>
          <a:xfrm>
            <a:off x="1187623" y="952500"/>
            <a:ext cx="7307089" cy="136207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6600" dirty="0" smtClean="0"/>
              <a:t>Podsumowanie</a:t>
            </a:r>
            <a:endParaRPr lang="pl-PL" sz="6600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29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88458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776864" cy="92211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dirty="0" smtClean="0"/>
              <a:t>Historia badania budżetu czasu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5328592"/>
          </a:xfrm>
        </p:spPr>
        <p:txBody>
          <a:bodyPr>
            <a:noAutofit/>
          </a:bodyPr>
          <a:lstStyle/>
          <a:p>
            <a:r>
              <a:rPr lang="pl-PL" sz="3200" dirty="0" smtClean="0"/>
              <a:t>Poprzednie badania przeprowadzono w latach: </a:t>
            </a:r>
            <a:r>
              <a:rPr lang="pl-PL" sz="2800" dirty="0" smtClean="0"/>
              <a:t>1968, 1976, 1984, 2003/2004 </a:t>
            </a:r>
          </a:p>
          <a:p>
            <a:pPr>
              <a:buNone/>
            </a:pPr>
            <a:r>
              <a:rPr lang="pl-PL" sz="2800" i="1" dirty="0" smtClean="0"/>
              <a:t>	</a:t>
            </a:r>
            <a:r>
              <a:rPr lang="pl-PL" sz="2400" i="1" dirty="0" smtClean="0"/>
              <a:t>(różnice metodologiczne ograniczają możliwości porównania wyników)</a:t>
            </a:r>
            <a:endParaRPr lang="pl-PL" sz="2800" dirty="0" smtClean="0"/>
          </a:p>
          <a:p>
            <a:r>
              <a:rPr lang="pl-PL" sz="3200" dirty="0" smtClean="0"/>
              <a:t>Ostatnie badanie: 1.I.-31.XII.2013 r. </a:t>
            </a:r>
          </a:p>
          <a:p>
            <a:pPr marL="633413" indent="-368300">
              <a:buFont typeface="Wingdings" pitchFamily="2" charset="2"/>
              <a:buChar char="Ø"/>
            </a:pPr>
            <a:r>
              <a:rPr lang="pl-PL" sz="2800" dirty="0" smtClean="0"/>
              <a:t>piąte badanie o tej tematyce w historii GUS,</a:t>
            </a:r>
          </a:p>
          <a:p>
            <a:pPr marL="633413" indent="-368300">
              <a:buFont typeface="Wingdings" pitchFamily="2" charset="2"/>
              <a:buChar char="Ø"/>
            </a:pPr>
            <a:r>
              <a:rPr lang="pl-PL" sz="2800" dirty="0" smtClean="0"/>
              <a:t>drugie zrealizowane we współpracy </a:t>
            </a:r>
            <a:br>
              <a:rPr lang="pl-PL" sz="2800" dirty="0" smtClean="0"/>
            </a:br>
            <a:r>
              <a:rPr lang="pl-PL" sz="2800" dirty="0" smtClean="0"/>
              <a:t>z Europejskim Biurem Statystycznym (</a:t>
            </a:r>
            <a:r>
              <a:rPr lang="pl-PL" sz="2800" dirty="0" err="1" smtClean="0"/>
              <a:t>Eurostatem</a:t>
            </a:r>
            <a:r>
              <a:rPr lang="pl-PL" sz="2800" dirty="0" smtClean="0"/>
              <a:t>)</a:t>
            </a:r>
          </a:p>
          <a:p>
            <a:pPr marL="265113" indent="0">
              <a:buNone/>
            </a:pPr>
            <a:r>
              <a:rPr lang="pl-PL" sz="2400" i="1" dirty="0" smtClean="0"/>
              <a:t>(Zastosowana metodologia umożliwia szersze porównanie wyników z poprzednim badaniem)</a:t>
            </a:r>
            <a:endParaRPr lang="pl-PL" sz="2800" dirty="0" smtClean="0"/>
          </a:p>
        </p:txBody>
      </p:sp>
      <p:pic>
        <p:nvPicPr>
          <p:cNvPr id="4" name="Obraz 3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79235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3</a:t>
            </a: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1115616" y="404664"/>
            <a:ext cx="7571184" cy="6048672"/>
          </a:xfrm>
          <a:ln>
            <a:solidFill>
              <a:srgbClr val="F66400"/>
            </a:solidFill>
          </a:ln>
        </p:spPr>
        <p:txBody>
          <a:bodyPr>
            <a:noAutofit/>
          </a:bodyPr>
          <a:lstStyle/>
          <a:p>
            <a:r>
              <a:rPr lang="pl-PL" sz="2700" dirty="0" smtClean="0"/>
              <a:t>Wydłużył się czas wykonywania pracy zawodowej w dniu badania  - przeciętnie o ok. ½ godziny </a:t>
            </a:r>
            <a:br>
              <a:rPr lang="pl-PL" sz="2700" dirty="0" smtClean="0"/>
            </a:br>
            <a:r>
              <a:rPr lang="pl-PL" sz="2700" dirty="0" smtClean="0"/>
              <a:t>(o 24 minut u mężczyzn i  39 minut u kobiet); </a:t>
            </a:r>
          </a:p>
          <a:p>
            <a:r>
              <a:rPr lang="pl-PL" sz="2700" dirty="0" smtClean="0"/>
              <a:t>Wzrósł odsetek osób opiekujących się dziećmi,</a:t>
            </a:r>
            <a:br>
              <a:rPr lang="pl-PL" sz="2700" dirty="0" smtClean="0"/>
            </a:br>
            <a:r>
              <a:rPr lang="pl-PL" sz="2700" dirty="0" smtClean="0"/>
              <a:t> a czas im poświęcany wydłużył się o ok. 25 minut (o 21 minut u mężczyzn i 30 minut u kobiet);</a:t>
            </a:r>
          </a:p>
          <a:p>
            <a:r>
              <a:rPr lang="pl-PL" sz="2700" dirty="0" smtClean="0"/>
              <a:t>Silnie wzrósł odsetek osób korzystających w dniu badania z komputera i Internetu – z ok.6% osób </a:t>
            </a:r>
            <a:br>
              <a:rPr lang="pl-PL" sz="2700" dirty="0" smtClean="0"/>
            </a:br>
            <a:r>
              <a:rPr lang="pl-PL" sz="2700" dirty="0" smtClean="0"/>
              <a:t>w 2003/2004 do ponad 27% osób w  2013;</a:t>
            </a:r>
          </a:p>
          <a:p>
            <a:r>
              <a:rPr lang="pl-PL" sz="2700" dirty="0" smtClean="0"/>
              <a:t>Realnie wzrosła wartość pracy wykonywanej na rzecz własnego gospodarstwa domowego o ponad </a:t>
            </a:r>
            <a:r>
              <a:rPr lang="pl-PL" sz="2700" dirty="0" smtClean="0"/>
              <a:t>29%. Jej </a:t>
            </a:r>
            <a:r>
              <a:rPr lang="pl-PL" sz="2700" dirty="0" smtClean="0"/>
              <a:t>miesięczna wartość osiągnęła 1671,63 zł (1218,01 zł dla mężczyzn i  2113,24 zł dla kobiet).</a:t>
            </a:r>
            <a:endParaRPr lang="pl-PL" sz="2700" b="1" dirty="0" smtClean="0"/>
          </a:p>
        </p:txBody>
      </p:sp>
      <p:pic>
        <p:nvPicPr>
          <p:cNvPr id="4" name="Obraz 3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4664"/>
            <a:ext cx="792351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30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9592" y="908720"/>
            <a:ext cx="7772400" cy="4824536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4400" b="1" dirty="0" smtClean="0">
                <a:solidFill>
                  <a:schemeClr val="tx1"/>
                </a:solidFill>
              </a:rPr>
              <a:t>Dziękujemy</a:t>
            </a:r>
            <a:br>
              <a:rPr lang="pl-PL" sz="4400" b="1" dirty="0" smtClean="0">
                <a:solidFill>
                  <a:schemeClr val="tx1"/>
                </a:solidFill>
              </a:rPr>
            </a:br>
            <a:r>
              <a:rPr lang="pl-PL" sz="4400" b="1" dirty="0" smtClean="0">
                <a:solidFill>
                  <a:schemeClr val="tx1"/>
                </a:solidFill>
              </a:rPr>
              <a:t> ankieterom</a:t>
            </a:r>
            <a:br>
              <a:rPr lang="pl-PL" sz="4400" b="1" dirty="0" smtClean="0">
                <a:solidFill>
                  <a:schemeClr val="tx1"/>
                </a:solidFill>
              </a:rPr>
            </a:br>
            <a:r>
              <a:rPr lang="pl-PL" sz="4400" b="1" dirty="0" smtClean="0">
                <a:solidFill>
                  <a:schemeClr val="tx1"/>
                </a:solidFill>
              </a:rPr>
              <a:t> i respondentom</a:t>
            </a:r>
            <a:r>
              <a:rPr lang="pl-PL" dirty="0" smtClean="0">
                <a:solidFill>
                  <a:schemeClr val="tx1"/>
                </a:solidFill>
              </a:rPr>
              <a:t/>
            </a:r>
            <a:br>
              <a:rPr lang="pl-PL" dirty="0" smtClean="0">
                <a:solidFill>
                  <a:schemeClr val="tx1"/>
                </a:solidFill>
              </a:rPr>
            </a:br>
            <a:r>
              <a:rPr lang="pl-PL" dirty="0" smtClean="0">
                <a:solidFill>
                  <a:schemeClr val="tx1"/>
                </a:solidFill>
              </a:rPr>
              <a:t> za wytrwałość i zaangażowanie w realizację trudnego</a:t>
            </a:r>
            <a:br>
              <a:rPr lang="pl-PL" dirty="0" smtClean="0">
                <a:solidFill>
                  <a:schemeClr val="tx1"/>
                </a:solidFill>
              </a:rPr>
            </a:br>
            <a:r>
              <a:rPr lang="pl-PL" dirty="0" smtClean="0">
                <a:solidFill>
                  <a:schemeClr val="tx1"/>
                </a:solidFill>
              </a:rPr>
              <a:t>  i pracochłonnego badania budżetu czasu.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4" name="Obraz 3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31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59024" y="260648"/>
            <a:ext cx="8784976" cy="4248472"/>
          </a:xfrm>
        </p:spPr>
        <p:txBody>
          <a:bodyPr/>
          <a:lstStyle/>
          <a:p>
            <a:pPr algn="ctr" hangingPunct="0"/>
            <a:r>
              <a:rPr lang="pl-PL" sz="4400" dirty="0" smtClean="0"/>
              <a:t>Dziękujemy</a:t>
            </a:r>
            <a:br>
              <a:rPr lang="pl-PL" sz="44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2400" i="1" dirty="0" smtClean="0"/>
              <a:t>Zapraszamy do zapoznania się </a:t>
            </a:r>
            <a:br>
              <a:rPr lang="pl-PL" sz="2400" i="1" dirty="0" smtClean="0"/>
            </a:br>
            <a:r>
              <a:rPr lang="pl-PL" sz="2400" i="1" dirty="0" smtClean="0"/>
              <a:t>z publikacją „Budżet czasu ludności 2013”</a:t>
            </a:r>
            <a:br>
              <a:rPr lang="pl-PL" sz="2400" i="1" dirty="0" smtClean="0"/>
            </a:br>
            <a:r>
              <a:rPr lang="pl-PL" sz="2400" i="1" dirty="0" smtClean="0"/>
              <a:t> część I – już dostępna</a:t>
            </a:r>
            <a:br>
              <a:rPr lang="pl-PL" sz="2400" i="1" dirty="0" smtClean="0"/>
            </a:br>
            <a:r>
              <a:rPr lang="pl-PL" sz="2400" i="1" dirty="0" smtClean="0"/>
              <a:t>część II - pod koniec roku </a:t>
            </a: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2000" b="1" dirty="0" smtClean="0"/>
              <a:t>GŁÓWNY URZĄD STATYSTYCZNY</a:t>
            </a:r>
            <a:r>
              <a:rPr lang="pl-PL" sz="2000" b="1" i="1" dirty="0" smtClean="0"/>
              <a:t/>
            </a:r>
            <a:br>
              <a:rPr lang="pl-PL" sz="2000" b="1" i="1" dirty="0" smtClean="0"/>
            </a:br>
            <a:r>
              <a:rPr lang="pl-PL" sz="2000" b="1" dirty="0" smtClean="0"/>
              <a:t>DEPARTAMENT BADAŃ SPOŁECZNYCH I WARUNKÓW ŻYCIA</a:t>
            </a:r>
            <a:endParaRPr lang="pl-PL" sz="3600" dirty="0"/>
          </a:p>
        </p:txBody>
      </p:sp>
      <p:pic>
        <p:nvPicPr>
          <p:cNvPr id="6" name="Obraz 5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869160"/>
            <a:ext cx="244827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32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51977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776864" cy="114300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3600" b="1" cap="all" dirty="0"/>
              <a:t>Charakterystyka </a:t>
            </a:r>
            <a:r>
              <a:rPr lang="pl-PL" sz="3600" b="1" cap="all" dirty="0" smtClean="0"/>
              <a:t>Badania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568952" cy="5077544"/>
          </a:xfrm>
        </p:spPr>
        <p:txBody>
          <a:bodyPr>
            <a:normAutofit lnSpcReduction="10000"/>
          </a:bodyPr>
          <a:lstStyle/>
          <a:p>
            <a:endParaRPr lang="pl-PL" sz="3200" dirty="0" smtClean="0"/>
          </a:p>
          <a:p>
            <a:r>
              <a:rPr lang="pl-PL" sz="3200" dirty="0" smtClean="0"/>
              <a:t>Badanie zgodnie z zaleceniami </a:t>
            </a:r>
            <a:r>
              <a:rPr lang="pl-PL" sz="3200" dirty="0" err="1" smtClean="0"/>
              <a:t>Eurostatu</a:t>
            </a:r>
            <a:r>
              <a:rPr lang="pl-PL" sz="3200" dirty="0" smtClean="0"/>
              <a:t> jest prowadzone co</a:t>
            </a:r>
            <a:r>
              <a:rPr lang="pl-PL" sz="4000" b="1" dirty="0" smtClean="0"/>
              <a:t> 10 lat</a:t>
            </a:r>
            <a:endParaRPr lang="pl-PL" sz="3200" b="1" dirty="0" smtClean="0"/>
          </a:p>
          <a:p>
            <a:r>
              <a:rPr lang="pl-PL" sz="3200" dirty="0" smtClean="0"/>
              <a:t>W 2013 r. wzięło w nim udział </a:t>
            </a:r>
            <a:r>
              <a:rPr lang="pl-PL" sz="3600" dirty="0" smtClean="0"/>
              <a:t>28 209</a:t>
            </a:r>
            <a:r>
              <a:rPr lang="pl-PL" sz="3200" dirty="0" smtClean="0"/>
              <a:t> gospodarstw domowych, które zamieszkiwało </a:t>
            </a:r>
            <a:br>
              <a:rPr lang="pl-PL" sz="3200" dirty="0" smtClean="0"/>
            </a:br>
            <a:r>
              <a:rPr lang="pl-PL" sz="3600" dirty="0" smtClean="0"/>
              <a:t>74 499</a:t>
            </a:r>
            <a:r>
              <a:rPr lang="pl-PL" sz="3200" dirty="0" smtClean="0"/>
              <a:t> osób. </a:t>
            </a:r>
          </a:p>
          <a:p>
            <a:r>
              <a:rPr lang="pl-PL" sz="3200" dirty="0" smtClean="0"/>
              <a:t>Kryterium badania </a:t>
            </a:r>
            <a:r>
              <a:rPr lang="pl-PL" sz="3200" i="1" dirty="0" smtClean="0"/>
              <a:t>(wiek </a:t>
            </a:r>
            <a:r>
              <a:rPr lang="pl-PL" sz="3200" i="1" dirty="0"/>
              <a:t>10 lat lub </a:t>
            </a:r>
            <a:r>
              <a:rPr lang="pl-PL" sz="3200" i="1" dirty="0" smtClean="0"/>
              <a:t>więcej)</a:t>
            </a:r>
            <a:r>
              <a:rPr lang="pl-PL" sz="3200" dirty="0" smtClean="0"/>
              <a:t> </a:t>
            </a:r>
            <a:r>
              <a:rPr lang="pl-PL" sz="3200" dirty="0"/>
              <a:t>spełniało </a:t>
            </a:r>
            <a:r>
              <a:rPr lang="pl-PL" sz="3200" dirty="0" smtClean="0"/>
              <a:t>89% </a:t>
            </a:r>
            <a:r>
              <a:rPr lang="pl-PL" sz="3200" dirty="0"/>
              <a:t>osób</a:t>
            </a:r>
            <a:r>
              <a:rPr lang="pl-PL" sz="3200" dirty="0" smtClean="0"/>
              <a:t>.</a:t>
            </a:r>
          </a:p>
          <a:p>
            <a:r>
              <a:rPr lang="pl-PL" sz="3200" dirty="0"/>
              <a:t>W zbadanej próbie znalazło się </a:t>
            </a:r>
            <a:r>
              <a:rPr lang="pl-PL" sz="3200" dirty="0" smtClean="0"/>
              <a:t>47% mężczyzn</a:t>
            </a:r>
            <a:br>
              <a:rPr lang="pl-PL" sz="3200" dirty="0" smtClean="0"/>
            </a:br>
            <a:r>
              <a:rPr lang="pl-PL" sz="3200" dirty="0" smtClean="0"/>
              <a:t> </a:t>
            </a:r>
            <a:r>
              <a:rPr lang="pl-PL" sz="3200" dirty="0"/>
              <a:t>i </a:t>
            </a:r>
            <a:r>
              <a:rPr lang="pl-PL" sz="3200" dirty="0" smtClean="0"/>
              <a:t>53% </a:t>
            </a:r>
            <a:r>
              <a:rPr lang="pl-PL" sz="3200" dirty="0"/>
              <a:t>kobiet. </a:t>
            </a:r>
          </a:p>
          <a:p>
            <a:endParaRPr lang="pl-PL" dirty="0"/>
          </a:p>
        </p:txBody>
      </p:sp>
      <p:pic>
        <p:nvPicPr>
          <p:cNvPr id="5" name="Obraz 4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792351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4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27034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aokrąglony 4"/>
          <p:cNvSpPr/>
          <p:nvPr/>
        </p:nvSpPr>
        <p:spPr>
          <a:xfrm>
            <a:off x="467544" y="3717032"/>
            <a:ext cx="8424936" cy="216024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rostokąt zaokrąglony 3"/>
          <p:cNvSpPr/>
          <p:nvPr/>
        </p:nvSpPr>
        <p:spPr>
          <a:xfrm>
            <a:off x="467544" y="1628800"/>
            <a:ext cx="8424936" cy="208823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992888" cy="100811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marL="88900" algn="ctr"/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100" dirty="0"/>
              <a:t/>
            </a:r>
            <a:br>
              <a:rPr lang="pl-PL" sz="3100" dirty="0"/>
            </a:br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100" dirty="0"/>
              <a:t/>
            </a:r>
            <a:br>
              <a:rPr lang="pl-PL" sz="3100" dirty="0"/>
            </a:br>
            <a:r>
              <a:rPr lang="pl-PL" sz="3100" b="1" dirty="0" smtClean="0"/>
              <a:t>Podstawowe grupy czynności zapisywanych przez </a:t>
            </a:r>
            <a:r>
              <a:rPr lang="pl-PL" sz="3100" b="1" dirty="0"/>
              <a:t>respondentów </a:t>
            </a:r>
            <a:r>
              <a:rPr lang="pl-PL" sz="3100" b="1" dirty="0" smtClean="0"/>
              <a:t>:</a:t>
            </a:r>
            <a:endParaRPr lang="pl-PL" sz="31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14400" y="1268760"/>
            <a:ext cx="7978080" cy="5400600"/>
          </a:xfrm>
        </p:spPr>
        <p:txBody>
          <a:bodyPr>
            <a:normAutofit fontScale="40000" lnSpcReduction="20000"/>
          </a:bodyPr>
          <a:lstStyle/>
          <a:p>
            <a:pPr marL="722313" lvl="0" indent="-361950"/>
            <a:r>
              <a:rPr lang="pl-PL" sz="5900" dirty="0" smtClean="0"/>
              <a:t>Potrzeby </a:t>
            </a:r>
            <a:r>
              <a:rPr lang="pl-PL" sz="5900" dirty="0"/>
              <a:t>fizjologiczne</a:t>
            </a:r>
          </a:p>
          <a:p>
            <a:pPr marL="722313" lvl="0" indent="-361950"/>
            <a:r>
              <a:rPr lang="pl-PL" sz="5900" dirty="0"/>
              <a:t>Praca zawodowa</a:t>
            </a:r>
          </a:p>
          <a:p>
            <a:pPr marL="722313" lvl="0" indent="-361950"/>
            <a:r>
              <a:rPr lang="pl-PL" sz="5900" dirty="0"/>
              <a:t>Nauka</a:t>
            </a:r>
          </a:p>
          <a:p>
            <a:pPr marL="722313" lvl="0" indent="-361950"/>
            <a:r>
              <a:rPr lang="pl-PL" sz="5900" dirty="0"/>
              <a:t>Zajęcia i prace domowe</a:t>
            </a:r>
          </a:p>
          <a:p>
            <a:pPr marL="722313" lvl="0" indent="-361950">
              <a:spcAft>
                <a:spcPts val="1800"/>
              </a:spcAft>
            </a:pPr>
            <a:r>
              <a:rPr lang="pl-PL" sz="5900" dirty="0"/>
              <a:t>Dobrowolna praca w organizacjach i poza nimi; </a:t>
            </a:r>
            <a:r>
              <a:rPr lang="pl-PL" sz="5900" dirty="0" smtClean="0"/>
              <a:t/>
            </a:r>
            <a:br>
              <a:rPr lang="pl-PL" sz="5900" dirty="0" smtClean="0"/>
            </a:br>
            <a:r>
              <a:rPr lang="pl-PL" sz="5900" dirty="0" smtClean="0"/>
              <a:t>pomoc </a:t>
            </a:r>
            <a:r>
              <a:rPr lang="pl-PL" sz="5900" dirty="0"/>
              <a:t>innym, zaangażowanie w działalność </a:t>
            </a:r>
            <a:r>
              <a:rPr lang="pl-PL" sz="5900" dirty="0" smtClean="0"/>
              <a:t/>
            </a:r>
            <a:br>
              <a:rPr lang="pl-PL" sz="5900" dirty="0" smtClean="0"/>
            </a:br>
            <a:r>
              <a:rPr lang="pl-PL" sz="5900" dirty="0" smtClean="0"/>
              <a:t>organizacji </a:t>
            </a:r>
            <a:r>
              <a:rPr lang="pl-PL" sz="5900" dirty="0"/>
              <a:t>i praktyki religijne</a:t>
            </a:r>
          </a:p>
          <a:p>
            <a:pPr marL="722313" lvl="0" indent="-361950"/>
            <a:r>
              <a:rPr lang="pl-PL" sz="5900" dirty="0"/>
              <a:t>Życie towarzyskie i rozrywki</a:t>
            </a:r>
          </a:p>
          <a:p>
            <a:pPr marL="722313" lvl="0" indent="-361950"/>
            <a:r>
              <a:rPr lang="pl-PL" sz="5900" dirty="0"/>
              <a:t>Uczestnictwo w sporcie i rekreacji</a:t>
            </a:r>
          </a:p>
          <a:p>
            <a:pPr marL="722313" lvl="0" indent="-361950"/>
            <a:r>
              <a:rPr lang="pl-PL" sz="5900" dirty="0"/>
              <a:t>Zamiłowania osobiste </a:t>
            </a:r>
            <a:r>
              <a:rPr lang="pl-PL" sz="5900" i="1" dirty="0" smtClean="0"/>
              <a:t>(hobby, korzystanie</a:t>
            </a:r>
            <a:r>
              <a:rPr lang="pl-PL" sz="5900" i="1" dirty="0" smtClean="0"/>
              <a:t/>
            </a:r>
            <a:br>
              <a:rPr lang="pl-PL" sz="5900" i="1" dirty="0" smtClean="0"/>
            </a:br>
            <a:r>
              <a:rPr lang="pl-PL" sz="5900" i="1" dirty="0" smtClean="0"/>
              <a:t> </a:t>
            </a:r>
            <a:r>
              <a:rPr lang="pl-PL" sz="5900" i="1" dirty="0"/>
              <a:t>z </a:t>
            </a:r>
            <a:r>
              <a:rPr lang="pl-PL" sz="5900" i="1" dirty="0" smtClean="0"/>
              <a:t>komputera, Internetu, gry towarzyskie i komputerowe)</a:t>
            </a:r>
            <a:endParaRPr lang="pl-PL" sz="5900" i="1" dirty="0"/>
          </a:p>
          <a:p>
            <a:pPr marL="722313" lvl="0" indent="-361950">
              <a:spcAft>
                <a:spcPts val="1200"/>
              </a:spcAft>
            </a:pPr>
            <a:r>
              <a:rPr lang="pl-PL" sz="5900" dirty="0"/>
              <a:t>Korzystanie ze środków masowego przekazu</a:t>
            </a:r>
          </a:p>
          <a:p>
            <a:pPr marL="722313" lvl="0" indent="-361950"/>
            <a:r>
              <a:rPr lang="pl-PL" sz="5900" dirty="0"/>
              <a:t>Dojazdy i dojścia</a:t>
            </a:r>
          </a:p>
          <a:p>
            <a:pPr marL="722313" lvl="0" indent="-361950"/>
            <a:r>
              <a:rPr lang="pl-PL" sz="5900" dirty="0"/>
              <a:t>Inne niewymienione czynności</a:t>
            </a:r>
            <a:r>
              <a:rPr lang="pl-PL" sz="5900" dirty="0" smtClean="0"/>
              <a:t>.</a:t>
            </a:r>
            <a:endParaRPr lang="pl-PL" dirty="0"/>
          </a:p>
        </p:txBody>
      </p:sp>
      <p:pic>
        <p:nvPicPr>
          <p:cNvPr id="6" name="Obraz 5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ole tekstowe 6"/>
          <p:cNvSpPr txBox="1"/>
          <p:nvPr/>
        </p:nvSpPr>
        <p:spPr>
          <a:xfrm>
            <a:off x="827584" y="1628800"/>
            <a:ext cx="288032" cy="2031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400" b="1" dirty="0" smtClean="0"/>
              <a:t>OBOWIĄZKI</a:t>
            </a:r>
            <a:endParaRPr lang="pl-PL" sz="1400" b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827584" y="3645024"/>
            <a:ext cx="288032" cy="22467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1400" b="1" dirty="0" smtClean="0"/>
              <a:t>CZAS  </a:t>
            </a:r>
          </a:p>
          <a:p>
            <a:r>
              <a:rPr lang="pl-PL" sz="1400" b="1" dirty="0" smtClean="0"/>
              <a:t> WOLNY</a:t>
            </a:r>
            <a:endParaRPr lang="pl-PL" sz="1400" b="1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5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1198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1143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3200" b="1" dirty="0"/>
              <a:t>Wskaźniki zastosowane do prezentacji wyników badania budżetu czasu</a:t>
            </a:r>
            <a:endParaRPr lang="pl-PL" sz="32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955827585"/>
              </p:ext>
            </p:extLst>
          </p:nvPr>
        </p:nvGraphicFramePr>
        <p:xfrm>
          <a:off x="899592" y="1700808"/>
          <a:ext cx="7776864" cy="4824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76864"/>
              </a:tblGrid>
              <a:tr h="4824536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 </a:t>
                      </a:r>
                    </a:p>
                    <a:p>
                      <a:pPr marL="179388" indent="-3175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pl-PL" sz="3200" u="none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pl-PL" sz="3200" u="none" dirty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pl-PL" sz="3200" u="none" dirty="0" smtClean="0">
                          <a:solidFill>
                            <a:schemeClr val="tx1"/>
                          </a:solidFill>
                          <a:effectLst/>
                        </a:rPr>
                        <a:t>Odsetek osób wykonujących </a:t>
                      </a:r>
                      <a:r>
                        <a:rPr lang="pl-PL" sz="3200" u="none" dirty="0" smtClean="0">
                          <a:solidFill>
                            <a:schemeClr val="tx1"/>
                          </a:solidFill>
                          <a:effectLst/>
                        </a:rPr>
                        <a:t>czynności;</a:t>
                      </a:r>
                      <a:endParaRPr lang="pl-PL" sz="3200" u="none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33413" indent="-457200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pl-PL" sz="3200" u="none" dirty="0" smtClean="0">
                          <a:solidFill>
                            <a:schemeClr val="tx1"/>
                          </a:solidFill>
                          <a:effectLst/>
                        </a:rPr>
                        <a:t>2) Przeciętny </a:t>
                      </a:r>
                      <a:r>
                        <a:rPr lang="pl-PL" sz="3200" u="none" dirty="0">
                          <a:solidFill>
                            <a:schemeClr val="tx1"/>
                          </a:solidFill>
                          <a:effectLst/>
                        </a:rPr>
                        <a:t>czas wykonywania </a:t>
                      </a:r>
                      <a:r>
                        <a:rPr lang="pl-PL" sz="3200" u="none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pl-PL" sz="3200" u="none" dirty="0" smtClean="0">
                          <a:solidFill>
                            <a:schemeClr val="tx1"/>
                          </a:solidFill>
                          <a:effectLst/>
                        </a:rPr>
                        <a:t>czynności; </a:t>
                      </a:r>
                      <a:endParaRPr lang="pl-PL" sz="3200" u="none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530225" indent="-354013" algn="l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pl-PL" sz="3200" u="none" dirty="0" smtClean="0">
                          <a:solidFill>
                            <a:schemeClr val="tx1"/>
                          </a:solidFill>
                          <a:effectLst/>
                        </a:rPr>
                        <a:t>3) Przeciętny czas trwania </a:t>
                      </a:r>
                      <a:r>
                        <a:rPr lang="pl-PL" sz="3200" u="none" dirty="0" smtClean="0">
                          <a:solidFill>
                            <a:schemeClr val="tx1"/>
                          </a:solidFill>
                          <a:effectLst/>
                        </a:rPr>
                        <a:t>czynności.</a:t>
                      </a:r>
                      <a:endParaRPr lang="pl-PL" sz="3200" u="none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 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Obraz 4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48680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6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56255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85010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2800" b="1" dirty="0" smtClean="0"/>
              <a:t>1) Odsetek </a:t>
            </a:r>
            <a:r>
              <a:rPr lang="pl-PL" sz="2800" b="1" dirty="0" smtClean="0"/>
              <a:t>osób wykonujących czynności</a:t>
            </a:r>
            <a:endParaRPr lang="pl-PL" sz="2800" b="1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955827585"/>
              </p:ext>
            </p:extLst>
          </p:nvPr>
        </p:nvGraphicFramePr>
        <p:xfrm>
          <a:off x="1043608" y="1988840"/>
          <a:ext cx="7632848" cy="36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2848"/>
              </a:tblGrid>
              <a:tr h="360040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000" dirty="0">
                        <a:effectLst/>
                      </a:endParaRPr>
                    </a:p>
                    <a:p>
                      <a:pPr marL="180340" indent="-180340"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>Udział liczby </a:t>
                      </a:r>
                      <a:r>
                        <a:rPr lang="pl-PL" sz="3200" b="0" dirty="0">
                          <a:solidFill>
                            <a:schemeClr val="tx1"/>
                          </a:solidFill>
                          <a:effectLst/>
                        </a:rPr>
                        <a:t>osób wykonujących konkretną czynność w czasie badania </a:t>
                      </a: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>w liczbie </a:t>
                      </a:r>
                      <a:r>
                        <a:rPr lang="pl-PL" sz="3200" b="0" dirty="0">
                          <a:solidFill>
                            <a:schemeClr val="tx1"/>
                          </a:solidFill>
                          <a:effectLst/>
                        </a:rPr>
                        <a:t>wszystkich </a:t>
                      </a:r>
                      <a:r>
                        <a:rPr lang="pl-PL" sz="3200" b="0" dirty="0" smtClean="0">
                          <a:solidFill>
                            <a:schemeClr val="tx1"/>
                          </a:solidFill>
                          <a:effectLst/>
                        </a:rPr>
                        <a:t>osób</a:t>
                      </a:r>
                      <a:r>
                        <a:rPr lang="pl-PL" sz="3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(w %).</a:t>
                      </a:r>
                      <a:endParaRPr lang="pl-PL" sz="3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3200" dirty="0">
                          <a:effectLst/>
                        </a:rPr>
                        <a:t> </a:t>
                      </a:r>
                      <a:endParaRPr lang="pl-PL" sz="3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Obraz 4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76672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7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56255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643192" cy="864096"/>
          </a:xfrm>
          <a:ln>
            <a:solidFill>
              <a:schemeClr val="accent1">
                <a:lumMod val="75000"/>
              </a:schemeClr>
            </a:solidFill>
          </a:ln>
        </p:spPr>
        <p:txBody>
          <a:bodyPr anchor="ctr">
            <a:normAutofit fontScale="90000"/>
          </a:bodyPr>
          <a:lstStyle/>
          <a:p>
            <a:pPr algn="ctr"/>
            <a:r>
              <a:rPr lang="pl-PL" sz="2400" b="1" dirty="0"/>
              <a:t>Odsetek osób </a:t>
            </a:r>
            <a:r>
              <a:rPr lang="pl-PL" sz="2400" b="1" dirty="0" smtClean="0"/>
              <a:t>wykonujących wybrane grupy czynności </a:t>
            </a:r>
            <a:r>
              <a:rPr lang="pl-PL" sz="2400" b="1" dirty="0"/>
              <a:t>według </a:t>
            </a:r>
            <a:r>
              <a:rPr lang="pl-PL" sz="2400" b="1" dirty="0" smtClean="0"/>
              <a:t>płci</a:t>
            </a:r>
            <a:endParaRPr lang="pl-PL" sz="2400" dirty="0"/>
          </a:p>
        </p:txBody>
      </p:sp>
      <p:pic>
        <p:nvPicPr>
          <p:cNvPr id="7" name="Obraz 6" descr="GU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ymbol zastępczy zawartości 4"/>
          <p:cNvPicPr>
            <a:picLocks noGrp="1" noChangeAspect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3" y="1052736"/>
            <a:ext cx="8928000" cy="5228930"/>
          </a:xfrm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8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74228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/>
              <a:t>9</a:t>
            </a:r>
            <a:endParaRPr lang="pl-PL" dirty="0"/>
          </a:p>
        </p:txBody>
      </p:sp>
      <p:graphicFrame>
        <p:nvGraphicFramePr>
          <p:cNvPr id="9" name="Symbol zastępczy zawartości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528877107"/>
              </p:ext>
            </p:extLst>
          </p:nvPr>
        </p:nvGraphicFramePr>
        <p:xfrm>
          <a:off x="611560" y="1412776"/>
          <a:ext cx="4176464" cy="4721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Symbol zastępczy zawartości 11"/>
          <p:cNvGraphicFramePr>
            <a:graphicFrameLocks noGrp="1"/>
          </p:cNvGraphicFramePr>
          <p:nvPr>
            <p:ph sz="half" idx="4"/>
            <p:extLst>
              <p:ext uri="{D42A27DB-BD31-4B8C-83A1-F6EECF244321}">
                <p14:modId xmlns:p14="http://schemas.microsoft.com/office/powerpoint/2010/main" xmlns="" val="849020993"/>
              </p:ext>
            </p:extLst>
          </p:nvPr>
        </p:nvGraphicFramePr>
        <p:xfrm>
          <a:off x="4953000" y="1340768"/>
          <a:ext cx="3733800" cy="4793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Symbol zastępczy tekstu 13"/>
          <p:cNvSpPr txBox="1">
            <a:spLocks noGrp="1"/>
          </p:cNvSpPr>
          <p:nvPr>
            <p:ph type="body" sz="half" idx="3"/>
          </p:nvPr>
        </p:nvSpPr>
        <p:spPr>
          <a:xfrm>
            <a:off x="5004048" y="332656"/>
            <a:ext cx="3733800" cy="923330"/>
          </a:xfrm>
          <a:prstGeom prst="rect">
            <a:avLst/>
          </a:prstGeom>
          <a:noFill/>
          <a:ln w="12700" cap="sq" cmpd="sng" algn="ctr">
            <a:solidFill>
              <a:srgbClr val="F79646"/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Struktura czynności z zakresu zamiłowań osobistych dla osób w wieku 10 lat i więcej</a:t>
            </a:r>
          </a:p>
        </p:txBody>
      </p:sp>
      <p:sp>
        <p:nvSpPr>
          <p:cNvPr id="16" name="Symbol zastępczy tekstu 15"/>
          <p:cNvSpPr txBox="1">
            <a:spLocks noGrp="1"/>
          </p:cNvSpPr>
          <p:nvPr>
            <p:ph type="body" idx="1"/>
          </p:nvPr>
        </p:nvSpPr>
        <p:spPr>
          <a:xfrm>
            <a:off x="611560" y="332656"/>
            <a:ext cx="4248472" cy="923330"/>
          </a:xfrm>
          <a:prstGeom prst="rect">
            <a:avLst/>
          </a:prstGeom>
          <a:noFill/>
          <a:ln w="12700" cap="sq" cmpd="sng" algn="ctr">
            <a:solidFill>
              <a:srgbClr val="F79646"/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Odsetek osób wykonujących czynności</a:t>
            </a:r>
            <a:r>
              <a:rPr kumimoji="0" lang="pl-PL" sz="18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pl-PL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z zakresu zamiłowań osobistych według wieku</a:t>
            </a:r>
          </a:p>
        </p:txBody>
      </p:sp>
      <p:pic>
        <p:nvPicPr>
          <p:cNvPr id="17" name="Obraz 16" descr="GUS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5961" y="94540"/>
            <a:ext cx="648335" cy="54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pitał">
  <a:themeElements>
    <a:clrScheme name="Wykusz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 — klasyczny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apita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2784</TotalTime>
  <Words>1016</Words>
  <Application>Microsoft Office PowerPoint</Application>
  <PresentationFormat>Pokaz na ekranie (4:3)</PresentationFormat>
  <Paragraphs>278</Paragraphs>
  <Slides>32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32</vt:i4>
      </vt:variant>
    </vt:vector>
  </HeadingPairs>
  <TitlesOfParts>
    <vt:vector size="33" baseType="lpstr">
      <vt:lpstr>Kapitał</vt:lpstr>
      <vt:lpstr>Slajd 2</vt:lpstr>
      <vt:lpstr>Znaczenie badania budżetu czasu</vt:lpstr>
      <vt:lpstr>Historia badania budżetu czasu</vt:lpstr>
      <vt:lpstr>Charakterystyka Badania</vt:lpstr>
      <vt:lpstr>    Podstawowe grupy czynności zapisywanych przez respondentów :</vt:lpstr>
      <vt:lpstr>Wskaźniki zastosowane do prezentacji wyników badania budżetu czasu</vt:lpstr>
      <vt:lpstr>1) Odsetek osób wykonujących czynności</vt:lpstr>
      <vt:lpstr>Odsetek osób wykonujących wybrane grupy czynności według płci</vt:lpstr>
      <vt:lpstr>Slajd 10</vt:lpstr>
      <vt:lpstr>2) Przeciętny czas wykonywania czynności</vt:lpstr>
      <vt:lpstr>Przeciętny czas wykonywania wybranych grup czynności w godzinach i minutach według płci</vt:lpstr>
      <vt:lpstr> 3) Przeciętny czas trwania czynności</vt:lpstr>
      <vt:lpstr>Miejsce czasu obowiązku i odpoczynku  w strukturze doby osób według płci</vt:lpstr>
      <vt:lpstr>Struktura czasu obowiązku osób w wieku 15 lat  i więcej według płci (w %)</vt:lpstr>
      <vt:lpstr>Struktura doby (w %)</vt:lpstr>
      <vt:lpstr>Zmiany w budżecie czasu między latami 2003/2004 i 2013</vt:lpstr>
      <vt:lpstr>Zmiany w odsetku osób w wieku 15 lat i więcej wykonujących wybrane czynności według płci (w p. proc.) </vt:lpstr>
      <vt:lpstr>Zmiana w czasie wykonywania wybranych czynności przez osoby w wieku 15 lat i więcej (w min.) według płci</vt:lpstr>
      <vt:lpstr>Zmiany w budżecie czasu osób w wieku 15 lat i więcej wykonujących wybrane czynności z zakresu obowiązków  według płci</vt:lpstr>
      <vt:lpstr>Zmiany w budżecie czasu osób w wieku 15 lat i więcej wykonujących wybrane czynności z zakresu czasu wolnego</vt:lpstr>
      <vt:lpstr>Zmiany w budżecie czasu osób w wieku 15 lat i więcej wykonujących wybrane czynności z zakresu czasu wolnego</vt:lpstr>
      <vt:lpstr>Zmiany w budżecie czasu osób w wieku 15 lat i więcej wykonujących wybrane czynności z zakresu czasu wolnego</vt:lpstr>
      <vt:lpstr>Slajd 24</vt:lpstr>
      <vt:lpstr>Zmiany w strukturze doby osób w wieku 15 lat i więcej według płci</vt:lpstr>
      <vt:lpstr>Wartość pracy domowej wykonywanej na rzecz własnego gospodarstwa</vt:lpstr>
      <vt:lpstr>Przeciętna miesięczna wartość pracy domowej wykonywanej na rzecz własnego gospodarstwa</vt:lpstr>
      <vt:lpstr>Przeciętna miesięczna wartość pracy domowej wykonywanej na rzecz własnego gospodarstwa</vt:lpstr>
      <vt:lpstr>Przeciętna miesięczna wartość pracy domowej wykonywanej na rzecz własnego gospodarstwa</vt:lpstr>
      <vt:lpstr>Podsumowanie</vt:lpstr>
      <vt:lpstr>Slajd 31</vt:lpstr>
      <vt:lpstr>Dziękujemy  ankieterom  i respondentom  za wytrwałość i zaangażowanie w realizację trudnego   i pracochłonnego badania budżetu czasu.</vt:lpstr>
      <vt:lpstr>Dziękujemy  Zapraszamy do zapoznania się  z publikacją „Budżet czasu ludności 2013”  część I – już dostępna część II - pod koniec roku   GŁÓWNY URZĄD STATYSTYCZNY DEPARTAMENT BADAŃ SPOŁECZNYCH I WARUNKÓW ŻYCIA</vt:lpstr>
    </vt:vector>
  </TitlesOfParts>
  <Company>msi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BUDŻET CZASU LUDNOŚCI 2013</dc:title>
  <dc:creator>Windows User</dc:creator>
  <cp:lastModifiedBy>miroslawj</cp:lastModifiedBy>
  <cp:revision>211</cp:revision>
  <dcterms:created xsi:type="dcterms:W3CDTF">2015-04-15T07:23:43Z</dcterms:created>
  <dcterms:modified xsi:type="dcterms:W3CDTF">2015-04-27T14:39:35Z</dcterms:modified>
</cp:coreProperties>
</file>