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4.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5.xml" ContentType="application/vnd.openxmlformats-officedocument.themeOverr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6.xml" ContentType="application/vnd.openxmlformats-officedocument.themeOverr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7" r:id="rId1"/>
  </p:sldMasterIdLst>
  <p:notesMasterIdLst>
    <p:notesMasterId r:id="rId39"/>
  </p:notesMasterIdLst>
  <p:handoutMasterIdLst>
    <p:handoutMasterId r:id="rId40"/>
  </p:handout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9" r:id="rId14"/>
    <p:sldId id="271" r:id="rId15"/>
    <p:sldId id="272" r:id="rId16"/>
    <p:sldId id="273" r:id="rId17"/>
    <p:sldId id="274" r:id="rId18"/>
    <p:sldId id="275" r:id="rId19"/>
    <p:sldId id="300" r:id="rId20"/>
    <p:sldId id="276" r:id="rId21"/>
    <p:sldId id="278" r:id="rId22"/>
    <p:sldId id="280" r:id="rId23"/>
    <p:sldId id="281" r:id="rId24"/>
    <p:sldId id="282" r:id="rId25"/>
    <p:sldId id="283" r:id="rId26"/>
    <p:sldId id="284" r:id="rId27"/>
    <p:sldId id="285" r:id="rId28"/>
    <p:sldId id="286" r:id="rId29"/>
    <p:sldId id="287" r:id="rId30"/>
    <p:sldId id="288" r:id="rId31"/>
    <p:sldId id="289" r:id="rId32"/>
    <p:sldId id="290" r:id="rId33"/>
    <p:sldId id="292" r:id="rId34"/>
    <p:sldId id="294" r:id="rId35"/>
    <p:sldId id="295" r:id="rId36"/>
    <p:sldId id="296" r:id="rId37"/>
    <p:sldId id="299" r:id="rId38"/>
  </p:sldIdLst>
  <p:sldSz cx="12192000" cy="6858000"/>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5674" autoAdjust="0"/>
  </p:normalViewPr>
  <p:slideViewPr>
    <p:cSldViewPr snapToGrid="0">
      <p:cViewPr varScale="1">
        <p:scale>
          <a:sx n="76" d="100"/>
          <a:sy n="76" d="100"/>
        </p:scale>
        <p:origin x="132" y="7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file:///C:\amoje\EHIS2014\notatka%20informacyjna\prezentacja\Zeszyt1.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amoje\a%20ehis2014\a%20a%20a%20ostateczne\notatka%20infromacyjna\samo2014.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amoje\a%20ehis2014\a%20a%20a%20ostateczne\notatka%20infromacyjna\samo2014.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C:\amoje\EHIS2014\notatka%20informacyjna\prezentacja\Zeszyt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amoje\a%20ehis2014\a%20a%20a%20ostateczne\notatka%20infromacyjna\bmi.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amoje\EHIS2014\notatka%20informacyjna\prezentacja\Zeszyt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C:\amoje\a%20ehis2014\a%20a%20a%20ostateczne\notatka%20infromacyjna\alkowykres.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C:\amoje\EHIS2014\notatka%20informacyjna\prezentacja\Zeszyt1.xlsx"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file:///C:\amoje\EHIS2014\notatka%20informacyjna\prezentacja\Zeszyt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1"/>
          <c:order val="0"/>
          <c:tx>
            <c:strRef>
              <c:f>[2]Arkusz5!$C$4</c:f>
              <c:strCache>
                <c:ptCount val="1"/>
                <c:pt idx="0">
                  <c:v>2009</c:v>
                </c:pt>
              </c:strCache>
            </c:strRef>
          </c:tx>
          <c:spPr>
            <a:solidFill>
              <a:schemeClr val="accent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[2]Arkusz5!$A$5:$A$15</c:f>
              <c:strCache>
                <c:ptCount val="11"/>
                <c:pt idx="0">
                  <c:v>0-4 lata</c:v>
                </c:pt>
                <c:pt idx="1">
                  <c:v>5-9</c:v>
                </c:pt>
                <c:pt idx="2">
                  <c:v>10-14</c:v>
                </c:pt>
                <c:pt idx="3">
                  <c:v>15-19</c:v>
                </c:pt>
                <c:pt idx="4">
                  <c:v>20-29</c:v>
                </c:pt>
                <c:pt idx="5">
                  <c:v> 30-39</c:v>
                </c:pt>
                <c:pt idx="6">
                  <c:v> 40-49</c:v>
                </c:pt>
                <c:pt idx="7">
                  <c:v> 50-59</c:v>
                </c:pt>
                <c:pt idx="8">
                  <c:v> 60-69</c:v>
                </c:pt>
                <c:pt idx="9">
                  <c:v>70-79</c:v>
                </c:pt>
                <c:pt idx="10">
                  <c:v> 80 lat i więcej</c:v>
                </c:pt>
              </c:strCache>
            </c:strRef>
          </c:cat>
          <c:val>
            <c:numRef>
              <c:f>[2]Arkusz5!$C$5:$C$15</c:f>
              <c:numCache>
                <c:formatCode>0</c:formatCode>
                <c:ptCount val="11"/>
                <c:pt idx="0">
                  <c:v>6.3487038221521077</c:v>
                </c:pt>
                <c:pt idx="1">
                  <c:v>8.7057166250776934</c:v>
                </c:pt>
                <c:pt idx="2">
                  <c:v>8.3441314266258431</c:v>
                </c:pt>
                <c:pt idx="3">
                  <c:v>8.9782433334885248</c:v>
                </c:pt>
                <c:pt idx="4">
                  <c:v>9.4554338449176196</c:v>
                </c:pt>
                <c:pt idx="5">
                  <c:v>16.137972131765089</c:v>
                </c:pt>
                <c:pt idx="6">
                  <c:v>35.52979922050428</c:v>
                </c:pt>
                <c:pt idx="7">
                  <c:v>54.972067401837243</c:v>
                </c:pt>
                <c:pt idx="8">
                  <c:v>71.725447114908022</c:v>
                </c:pt>
                <c:pt idx="9">
                  <c:v>84.934690279861357</c:v>
                </c:pt>
                <c:pt idx="10">
                  <c:v>86.448502990752161</c:v>
                </c:pt>
              </c:numCache>
            </c:numRef>
          </c:val>
        </c:ser>
        <c:ser>
          <c:idx val="0"/>
          <c:order val="1"/>
          <c:tx>
            <c:strRef>
              <c:f>[2]Arkusz5!$B$4</c:f>
              <c:strCache>
                <c:ptCount val="1"/>
                <c:pt idx="0">
                  <c:v>2014</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[2]Arkusz5!$A$5:$A$15</c:f>
              <c:strCache>
                <c:ptCount val="11"/>
                <c:pt idx="0">
                  <c:v>0-4 lata</c:v>
                </c:pt>
                <c:pt idx="1">
                  <c:v>5-9</c:v>
                </c:pt>
                <c:pt idx="2">
                  <c:v>10-14</c:v>
                </c:pt>
                <c:pt idx="3">
                  <c:v>15-19</c:v>
                </c:pt>
                <c:pt idx="4">
                  <c:v>20-29</c:v>
                </c:pt>
                <c:pt idx="5">
                  <c:v> 30-39</c:v>
                </c:pt>
                <c:pt idx="6">
                  <c:v> 40-49</c:v>
                </c:pt>
                <c:pt idx="7">
                  <c:v> 50-59</c:v>
                </c:pt>
                <c:pt idx="8">
                  <c:v> 60-69</c:v>
                </c:pt>
                <c:pt idx="9">
                  <c:v>70-79</c:v>
                </c:pt>
                <c:pt idx="10">
                  <c:v> 80 lat i więcej</c:v>
                </c:pt>
              </c:strCache>
            </c:strRef>
          </c:cat>
          <c:val>
            <c:numRef>
              <c:f>[2]Arkusz5!$B$5:$B$15</c:f>
              <c:numCache>
                <c:formatCode>0</c:formatCode>
                <c:ptCount val="11"/>
                <c:pt idx="0">
                  <c:v>7.8434681364254173</c:v>
                </c:pt>
                <c:pt idx="1">
                  <c:v>7.81803057825155</c:v>
                </c:pt>
                <c:pt idx="2">
                  <c:v>10.845900240457793</c:v>
                </c:pt>
                <c:pt idx="3">
                  <c:v>6.8133519800063294</c:v>
                </c:pt>
                <c:pt idx="4">
                  <c:v>9.4132826105122636</c:v>
                </c:pt>
                <c:pt idx="5">
                  <c:v>15.008088204083164</c:v>
                </c:pt>
                <c:pt idx="6">
                  <c:v>28.604108702986647</c:v>
                </c:pt>
                <c:pt idx="7">
                  <c:v>50.218402394981567</c:v>
                </c:pt>
                <c:pt idx="8">
                  <c:v>64.804895357418204</c:v>
                </c:pt>
                <c:pt idx="9">
                  <c:v>78.510396920233561</c:v>
                </c:pt>
                <c:pt idx="10">
                  <c:v>87.82752447361716</c:v>
                </c:pt>
              </c:numCache>
            </c:numRef>
          </c:val>
        </c:ser>
        <c:dLbls>
          <c:showLegendKey val="0"/>
          <c:showVal val="0"/>
          <c:showCatName val="0"/>
          <c:showSerName val="0"/>
          <c:showPercent val="0"/>
          <c:showBubbleSize val="0"/>
        </c:dLbls>
        <c:gapWidth val="74"/>
        <c:axId val="188750624"/>
        <c:axId val="188751016"/>
      </c:barChart>
      <c:catAx>
        <c:axId val="1887506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88751016"/>
        <c:crosses val="autoZero"/>
        <c:auto val="1"/>
        <c:lblAlgn val="ctr"/>
        <c:lblOffset val="100"/>
        <c:noMultiLvlLbl val="0"/>
      </c:catAx>
      <c:valAx>
        <c:axId val="188751016"/>
        <c:scaling>
          <c:orientation val="minMax"/>
        </c:scaling>
        <c:delete val="1"/>
        <c:axPos val="b"/>
        <c:numFmt formatCode="0" sourceLinked="1"/>
        <c:majorTickMark val="none"/>
        <c:minorTickMark val="none"/>
        <c:tickLblPos val="nextTo"/>
        <c:crossAx val="1887506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gradFill flip="none" rotWithShape="1">
      <a:gsLst>
        <a:gs pos="0">
          <a:srgbClr val="70AD47">
            <a:lumMod val="75000"/>
            <a:tint val="66000"/>
            <a:satMod val="160000"/>
          </a:srgbClr>
        </a:gs>
        <a:gs pos="50000">
          <a:srgbClr val="70AD47">
            <a:lumMod val="75000"/>
            <a:tint val="44500"/>
            <a:satMod val="160000"/>
          </a:srgbClr>
        </a:gs>
        <a:gs pos="100000">
          <a:srgbClr val="70AD47">
            <a:lumMod val="75000"/>
            <a:tint val="23500"/>
            <a:satMod val="160000"/>
          </a:srgbClr>
        </a:gs>
      </a:gsLst>
      <a:lin ang="2700000" scaled="1"/>
      <a:tileRect/>
    </a:grad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dLbls>
          <c:showLegendKey val="0"/>
          <c:showVal val="0"/>
          <c:showCatName val="0"/>
          <c:showSerName val="0"/>
          <c:showPercent val="0"/>
          <c:showBubbleSize val="0"/>
        </c:dLbls>
        <c:gapWidth val="66"/>
        <c:overlap val="100"/>
        <c:axId val="188751800"/>
        <c:axId val="188752192"/>
      </c:barChart>
      <c:catAx>
        <c:axId val="188751800"/>
        <c:scaling>
          <c:orientation val="minMax"/>
        </c:scaling>
        <c:delete val="1"/>
        <c:axPos val="l"/>
        <c:numFmt formatCode="General" sourceLinked="1"/>
        <c:majorTickMark val="none"/>
        <c:minorTickMark val="none"/>
        <c:tickLblPos val="nextTo"/>
        <c:crossAx val="188752192"/>
        <c:crosses val="autoZero"/>
        <c:auto val="1"/>
        <c:lblAlgn val="ctr"/>
        <c:lblOffset val="100"/>
        <c:noMultiLvlLbl val="0"/>
      </c:catAx>
      <c:valAx>
        <c:axId val="188752192"/>
        <c:scaling>
          <c:orientation val="minMax"/>
        </c:scaling>
        <c:delete val="1"/>
        <c:axPos val="b"/>
        <c:numFmt formatCode="0" sourceLinked="1"/>
        <c:majorTickMark val="none"/>
        <c:minorTickMark val="none"/>
        <c:tickLblPos val="nextTo"/>
        <c:crossAx val="1887518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Arkusz1!$L$6</c:f>
              <c:strCache>
                <c:ptCount val="1"/>
                <c:pt idx="0">
                  <c:v>złe i bardzo złe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Arkusz1!$J$7:$J$23</c:f>
              <c:strCache>
                <c:ptCount val="17"/>
                <c:pt idx="0">
                  <c:v>POLSKA</c:v>
                </c:pt>
                <c:pt idx="1">
                  <c:v>Zachodniopomorskie</c:v>
                </c:pt>
                <c:pt idx="2">
                  <c:v>Wielkopolskie</c:v>
                </c:pt>
                <c:pt idx="3">
                  <c:v>Warmińsko-Mazurskie</c:v>
                </c:pt>
                <c:pt idx="4">
                  <c:v>Świętokrzyskie</c:v>
                </c:pt>
                <c:pt idx="5">
                  <c:v>Śląskie</c:v>
                </c:pt>
                <c:pt idx="6">
                  <c:v>Pomorskie</c:v>
                </c:pt>
                <c:pt idx="7">
                  <c:v>Podlaskie</c:v>
                </c:pt>
                <c:pt idx="8">
                  <c:v>Podkarpackie</c:v>
                </c:pt>
                <c:pt idx="9">
                  <c:v>Opolskie</c:v>
                </c:pt>
                <c:pt idx="10">
                  <c:v>Mazowieckie</c:v>
                </c:pt>
                <c:pt idx="11">
                  <c:v>Małopolskie</c:v>
                </c:pt>
                <c:pt idx="12">
                  <c:v>Łódzkie</c:v>
                </c:pt>
                <c:pt idx="13">
                  <c:v>Lubuskie</c:v>
                </c:pt>
                <c:pt idx="14">
                  <c:v>Lubelskie</c:v>
                </c:pt>
                <c:pt idx="15">
                  <c:v>Kujawsko-Pomorskie</c:v>
                </c:pt>
                <c:pt idx="16">
                  <c:v>Dolnośląskie</c:v>
                </c:pt>
              </c:strCache>
            </c:strRef>
          </c:cat>
          <c:val>
            <c:numRef>
              <c:f>Arkusz1!$L$7:$L$23</c:f>
              <c:numCache>
                <c:formatCode>0</c:formatCode>
                <c:ptCount val="17"/>
                <c:pt idx="0">
                  <c:v>10.379729683130876</c:v>
                </c:pt>
                <c:pt idx="1">
                  <c:v>11.799003354587711</c:v>
                </c:pt>
                <c:pt idx="2">
                  <c:v>7.4053161449460916</c:v>
                </c:pt>
                <c:pt idx="3">
                  <c:v>10.017388700945707</c:v>
                </c:pt>
                <c:pt idx="4">
                  <c:v>12.587132123070678</c:v>
                </c:pt>
                <c:pt idx="5">
                  <c:v>10.147136788703111</c:v>
                </c:pt>
                <c:pt idx="6">
                  <c:v>9.3175241853674606</c:v>
                </c:pt>
                <c:pt idx="7">
                  <c:v>11.25728664207373</c:v>
                </c:pt>
                <c:pt idx="8">
                  <c:v>11.069831540944</c:v>
                </c:pt>
                <c:pt idx="9">
                  <c:v>7.7127866464347417</c:v>
                </c:pt>
                <c:pt idx="10">
                  <c:v>9.6016647945835274</c:v>
                </c:pt>
                <c:pt idx="11">
                  <c:v>9.9185145146045866</c:v>
                </c:pt>
                <c:pt idx="12">
                  <c:v>13.530659443413589</c:v>
                </c:pt>
                <c:pt idx="13">
                  <c:v>10.298593065022629</c:v>
                </c:pt>
                <c:pt idx="14">
                  <c:v>13.367466669432117</c:v>
                </c:pt>
                <c:pt idx="15">
                  <c:v>9.8756479405970996</c:v>
                </c:pt>
                <c:pt idx="16">
                  <c:v>11.031854082946943</c:v>
                </c:pt>
              </c:numCache>
            </c:numRef>
          </c:val>
        </c:ser>
        <c:ser>
          <c:idx val="1"/>
          <c:order val="1"/>
          <c:tx>
            <c:strRef>
              <c:f>Arkusz1!$K$6</c:f>
              <c:strCache>
                <c:ptCount val="1"/>
                <c:pt idx="0">
                  <c:v>takie sobie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Arkusz1!$J$7:$J$23</c:f>
              <c:strCache>
                <c:ptCount val="17"/>
                <c:pt idx="0">
                  <c:v>POLSKA</c:v>
                </c:pt>
                <c:pt idx="1">
                  <c:v>Zachodniopomorskie</c:v>
                </c:pt>
                <c:pt idx="2">
                  <c:v>Wielkopolskie</c:v>
                </c:pt>
                <c:pt idx="3">
                  <c:v>Warmińsko-Mazurskie</c:v>
                </c:pt>
                <c:pt idx="4">
                  <c:v>Świętokrzyskie</c:v>
                </c:pt>
                <c:pt idx="5">
                  <c:v>Śląskie</c:v>
                </c:pt>
                <c:pt idx="6">
                  <c:v>Pomorskie</c:v>
                </c:pt>
                <c:pt idx="7">
                  <c:v>Podlaskie</c:v>
                </c:pt>
                <c:pt idx="8">
                  <c:v>Podkarpackie</c:v>
                </c:pt>
                <c:pt idx="9">
                  <c:v>Opolskie</c:v>
                </c:pt>
                <c:pt idx="10">
                  <c:v>Mazowieckie</c:v>
                </c:pt>
                <c:pt idx="11">
                  <c:v>Małopolskie</c:v>
                </c:pt>
                <c:pt idx="12">
                  <c:v>Łódzkie</c:v>
                </c:pt>
                <c:pt idx="13">
                  <c:v>Lubuskie</c:v>
                </c:pt>
                <c:pt idx="14">
                  <c:v>Lubelskie</c:v>
                </c:pt>
                <c:pt idx="15">
                  <c:v>Kujawsko-Pomorskie</c:v>
                </c:pt>
                <c:pt idx="16">
                  <c:v>Dolnośląskie</c:v>
                </c:pt>
              </c:strCache>
            </c:strRef>
          </c:cat>
          <c:val>
            <c:numRef>
              <c:f>Arkusz1!$K$7:$K$23</c:f>
              <c:numCache>
                <c:formatCode>0</c:formatCode>
                <c:ptCount val="17"/>
                <c:pt idx="0">
                  <c:v>22.23831494005141</c:v>
                </c:pt>
                <c:pt idx="1">
                  <c:v>20.551642404053496</c:v>
                </c:pt>
                <c:pt idx="2">
                  <c:v>20.422183769117748</c:v>
                </c:pt>
                <c:pt idx="3">
                  <c:v>20.166526685402197</c:v>
                </c:pt>
                <c:pt idx="4">
                  <c:v>21.170746477130436</c:v>
                </c:pt>
                <c:pt idx="5">
                  <c:v>24.6463908063505</c:v>
                </c:pt>
                <c:pt idx="6">
                  <c:v>21.650452557083995</c:v>
                </c:pt>
                <c:pt idx="7">
                  <c:v>24.21392601223981</c:v>
                </c:pt>
                <c:pt idx="8">
                  <c:v>19.554411635591237</c:v>
                </c:pt>
                <c:pt idx="9">
                  <c:v>25.181525662593302</c:v>
                </c:pt>
                <c:pt idx="10">
                  <c:v>21.47475367854371</c:v>
                </c:pt>
                <c:pt idx="11">
                  <c:v>20.007555804773659</c:v>
                </c:pt>
                <c:pt idx="12">
                  <c:v>24.637868709355523</c:v>
                </c:pt>
                <c:pt idx="13">
                  <c:v>24.069255259251086</c:v>
                </c:pt>
                <c:pt idx="14">
                  <c:v>22.992362406012752</c:v>
                </c:pt>
                <c:pt idx="15">
                  <c:v>24.928717727530039</c:v>
                </c:pt>
                <c:pt idx="16">
                  <c:v>22.327523025199262</c:v>
                </c:pt>
              </c:numCache>
            </c:numRef>
          </c:val>
        </c:ser>
        <c:dLbls>
          <c:showLegendKey val="0"/>
          <c:showVal val="0"/>
          <c:showCatName val="0"/>
          <c:showSerName val="0"/>
          <c:showPercent val="0"/>
          <c:showBubbleSize val="0"/>
        </c:dLbls>
        <c:gapWidth val="66"/>
        <c:overlap val="100"/>
        <c:axId val="189785976"/>
        <c:axId val="189786368"/>
      </c:barChart>
      <c:catAx>
        <c:axId val="1897859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bg1"/>
                </a:solidFill>
                <a:latin typeface="+mn-lt"/>
                <a:ea typeface="+mn-ea"/>
                <a:cs typeface="+mn-cs"/>
              </a:defRPr>
            </a:pPr>
            <a:endParaRPr lang="en-US"/>
          </a:p>
        </c:txPr>
        <c:crossAx val="189786368"/>
        <c:crosses val="autoZero"/>
        <c:auto val="1"/>
        <c:lblAlgn val="ctr"/>
        <c:lblOffset val="100"/>
        <c:noMultiLvlLbl val="0"/>
      </c:catAx>
      <c:valAx>
        <c:axId val="189786368"/>
        <c:scaling>
          <c:orientation val="minMax"/>
        </c:scaling>
        <c:delete val="1"/>
        <c:axPos val="b"/>
        <c:numFmt formatCode="0" sourceLinked="1"/>
        <c:majorTickMark val="none"/>
        <c:minorTickMark val="none"/>
        <c:tickLblPos val="nextTo"/>
        <c:crossAx val="189785976"/>
        <c:crosses val="autoZero"/>
        <c:crossBetween val="between"/>
      </c:valAx>
      <c:spPr>
        <a:noFill/>
        <a:ln>
          <a:noFill/>
        </a:ln>
        <a:effectLst/>
      </c:spPr>
    </c:plotArea>
    <c:legend>
      <c:legendPos val="b"/>
      <c:overlay val="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Arkusz4!$B$2:$B$22</c:f>
              <c:strCache>
                <c:ptCount val="21"/>
                <c:pt idx="0">
                  <c:v>Ogółem</c:v>
                </c:pt>
                <c:pt idx="1">
                  <c:v>miasta</c:v>
                </c:pt>
                <c:pt idx="2">
                  <c:v>wieś</c:v>
                </c:pt>
                <c:pt idx="4">
                  <c:v>mężczyźni</c:v>
                </c:pt>
                <c:pt idx="5">
                  <c:v>kobiety</c:v>
                </c:pt>
                <c:pt idx="7">
                  <c:v> dzieci</c:v>
                </c:pt>
                <c:pt idx="8">
                  <c:v>dorosli</c:v>
                </c:pt>
                <c:pt idx="10">
                  <c:v> 0-4 lata</c:v>
                </c:pt>
                <c:pt idx="11">
                  <c:v> 5-9</c:v>
                </c:pt>
                <c:pt idx="12">
                  <c:v>10-14</c:v>
                </c:pt>
                <c:pt idx="13">
                  <c:v>15-19</c:v>
                </c:pt>
                <c:pt idx="14">
                  <c:v>20-29</c:v>
                </c:pt>
                <c:pt idx="15">
                  <c:v> 30-39</c:v>
                </c:pt>
                <c:pt idx="16">
                  <c:v> 40-49</c:v>
                </c:pt>
                <c:pt idx="17">
                  <c:v>50-59</c:v>
                </c:pt>
                <c:pt idx="18">
                  <c:v> 60-69</c:v>
                </c:pt>
                <c:pt idx="19">
                  <c:v> 70-79</c:v>
                </c:pt>
                <c:pt idx="20">
                  <c:v>80 lat i więcej</c:v>
                </c:pt>
              </c:strCache>
            </c:strRef>
          </c:cat>
          <c:val>
            <c:numRef>
              <c:f>Arkusz4!$F$2:$F$22</c:f>
              <c:numCache>
                <c:formatCode>0</c:formatCode>
                <c:ptCount val="21"/>
                <c:pt idx="0">
                  <c:v>53.701075441035094</c:v>
                </c:pt>
                <c:pt idx="1">
                  <c:v>57.196954715323081</c:v>
                </c:pt>
                <c:pt idx="2">
                  <c:v>48.433809461560493</c:v>
                </c:pt>
                <c:pt idx="4">
                  <c:v>49.206686326036916</c:v>
                </c:pt>
                <c:pt idx="5">
                  <c:v>57.900597688463264</c:v>
                </c:pt>
                <c:pt idx="7">
                  <c:v>26.508166140962008</c:v>
                </c:pt>
                <c:pt idx="8">
                  <c:v>58.543507459593393</c:v>
                </c:pt>
                <c:pt idx="10">
                  <c:v>19.483848762314246</c:v>
                </c:pt>
                <c:pt idx="11">
                  <c:v>28.301934145936929</c:v>
                </c:pt>
                <c:pt idx="12">
                  <c:v>32.116297790927419</c:v>
                </c:pt>
                <c:pt idx="13">
                  <c:v>23.974294265985684</c:v>
                </c:pt>
                <c:pt idx="14">
                  <c:v>29.59280685833745</c:v>
                </c:pt>
                <c:pt idx="15">
                  <c:v>41.237165557326634</c:v>
                </c:pt>
                <c:pt idx="16">
                  <c:v>56.491881069911187</c:v>
                </c:pt>
                <c:pt idx="17">
                  <c:v>73.138576706267813</c:v>
                </c:pt>
                <c:pt idx="18">
                  <c:v>85.233140214542871</c:v>
                </c:pt>
                <c:pt idx="19">
                  <c:v>92.454802731086417</c:v>
                </c:pt>
                <c:pt idx="20">
                  <c:v>95.17635816946472</c:v>
                </c:pt>
              </c:numCache>
            </c:numRef>
          </c:val>
        </c:ser>
        <c:dLbls>
          <c:showLegendKey val="0"/>
          <c:showVal val="0"/>
          <c:showCatName val="0"/>
          <c:showSerName val="0"/>
          <c:showPercent val="0"/>
          <c:showBubbleSize val="0"/>
        </c:dLbls>
        <c:gapWidth val="35"/>
        <c:overlap val="-27"/>
        <c:axId val="189787152"/>
        <c:axId val="189787544"/>
      </c:barChart>
      <c:catAx>
        <c:axId val="189787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bg2"/>
                </a:solidFill>
                <a:latin typeface="+mn-lt"/>
                <a:ea typeface="+mn-ea"/>
                <a:cs typeface="+mn-cs"/>
              </a:defRPr>
            </a:pPr>
            <a:endParaRPr lang="en-US"/>
          </a:p>
        </c:txPr>
        <c:crossAx val="189787544"/>
        <c:crosses val="autoZero"/>
        <c:auto val="1"/>
        <c:lblAlgn val="ctr"/>
        <c:lblOffset val="100"/>
        <c:noMultiLvlLbl val="0"/>
      </c:catAx>
      <c:valAx>
        <c:axId val="189787544"/>
        <c:scaling>
          <c:orientation val="minMax"/>
        </c:scaling>
        <c:delete val="1"/>
        <c:axPos val="l"/>
        <c:numFmt formatCode="0" sourceLinked="1"/>
        <c:majorTickMark val="none"/>
        <c:minorTickMark val="none"/>
        <c:tickLblPos val="nextTo"/>
        <c:crossAx val="189787152"/>
        <c:crosses val="autoZero"/>
        <c:crossBetween val="between"/>
      </c:valAx>
      <c:spPr>
        <a:noFill/>
        <a:ln>
          <a:noFill/>
        </a:ln>
        <a:effectLst/>
      </c:spPr>
    </c:plotArea>
    <c:plotVisOnly val="1"/>
    <c:dispBlanksAs val="gap"/>
    <c:showDLblsOverMax val="0"/>
  </c:chart>
  <c:spPr>
    <a:gradFill>
      <a:gsLst>
        <a:gs pos="0">
          <a:srgbClr val="70AD47">
            <a:lumMod val="75000"/>
            <a:tint val="66000"/>
            <a:satMod val="160000"/>
          </a:srgbClr>
        </a:gs>
        <a:gs pos="50000">
          <a:srgbClr val="70AD47">
            <a:lumMod val="75000"/>
            <a:tint val="44500"/>
            <a:satMod val="160000"/>
          </a:srgbClr>
        </a:gs>
        <a:gs pos="100000">
          <a:srgbClr val="70AD47">
            <a:lumMod val="75000"/>
            <a:tint val="23500"/>
            <a:satMod val="160000"/>
          </a:srgbClr>
        </a:gs>
      </a:gsLst>
      <a:lin ang="2700000" scaled="1"/>
    </a:grad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pl-PL" b="1"/>
              <a:t>W %</a:t>
            </a:r>
            <a:endParaRPr lang="en-GB"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Arkusz1!$D$11</c:f>
              <c:strCache>
                <c:ptCount val="1"/>
                <c:pt idx="0">
                  <c:v>niedowaga</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Arkusz1!$C$12:$C$13</c:f>
              <c:strCache>
                <c:ptCount val="2"/>
                <c:pt idx="0">
                  <c:v>mężczyźni</c:v>
                </c:pt>
                <c:pt idx="1">
                  <c:v>kobiety</c:v>
                </c:pt>
              </c:strCache>
            </c:strRef>
          </c:cat>
          <c:val>
            <c:numRef>
              <c:f>Arkusz1!$D$12:$D$13</c:f>
              <c:numCache>
                <c:formatCode>0.0</c:formatCode>
                <c:ptCount val="2"/>
                <c:pt idx="0">
                  <c:v>1.2</c:v>
                </c:pt>
                <c:pt idx="1">
                  <c:v>4.2</c:v>
                </c:pt>
              </c:numCache>
            </c:numRef>
          </c:val>
        </c:ser>
        <c:ser>
          <c:idx val="1"/>
          <c:order val="1"/>
          <c:tx>
            <c:strRef>
              <c:f>Arkusz1!$E$11</c:f>
              <c:strCache>
                <c:ptCount val="1"/>
                <c:pt idx="0">
                  <c:v>w normie</c:v>
                </c:pt>
              </c:strCache>
            </c:strRef>
          </c:tx>
          <c:spPr>
            <a:solidFill>
              <a:schemeClr val="bg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Arkusz1!$C$12:$C$13</c:f>
              <c:strCache>
                <c:ptCount val="2"/>
                <c:pt idx="0">
                  <c:v>mężczyźni</c:v>
                </c:pt>
                <c:pt idx="1">
                  <c:v>kobiety</c:v>
                </c:pt>
              </c:strCache>
            </c:strRef>
          </c:cat>
          <c:val>
            <c:numRef>
              <c:f>Arkusz1!$E$12:$E$13</c:f>
              <c:numCache>
                <c:formatCode>0.0</c:formatCode>
                <c:ptCount val="2"/>
                <c:pt idx="0">
                  <c:v>36.6</c:v>
                </c:pt>
                <c:pt idx="1">
                  <c:v>50.1</c:v>
                </c:pt>
              </c:numCache>
            </c:numRef>
          </c:val>
        </c:ser>
        <c:ser>
          <c:idx val="2"/>
          <c:order val="2"/>
          <c:tx>
            <c:strRef>
              <c:f>Arkusz1!$F$11</c:f>
              <c:strCache>
                <c:ptCount val="1"/>
                <c:pt idx="0">
                  <c:v>nadwaga</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Arkusz1!$C$12:$C$13</c:f>
              <c:strCache>
                <c:ptCount val="2"/>
                <c:pt idx="0">
                  <c:v>mężczyźni</c:v>
                </c:pt>
                <c:pt idx="1">
                  <c:v>kobiety</c:v>
                </c:pt>
              </c:strCache>
            </c:strRef>
          </c:cat>
          <c:val>
            <c:numRef>
              <c:f>Arkusz1!$F$12:$F$13</c:f>
              <c:numCache>
                <c:formatCode>0.0</c:formatCode>
                <c:ptCount val="2"/>
                <c:pt idx="0">
                  <c:v>44.1</c:v>
                </c:pt>
                <c:pt idx="1">
                  <c:v>30.1</c:v>
                </c:pt>
              </c:numCache>
            </c:numRef>
          </c:val>
        </c:ser>
        <c:ser>
          <c:idx val="3"/>
          <c:order val="3"/>
          <c:tx>
            <c:strRef>
              <c:f>Arkusz1!$G$11</c:f>
              <c:strCache>
                <c:ptCount val="1"/>
                <c:pt idx="0">
                  <c:v>otyłość</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Arkusz1!$C$12:$C$13</c:f>
              <c:strCache>
                <c:ptCount val="2"/>
                <c:pt idx="0">
                  <c:v>mężczyźni</c:v>
                </c:pt>
                <c:pt idx="1">
                  <c:v>kobiety</c:v>
                </c:pt>
              </c:strCache>
            </c:strRef>
          </c:cat>
          <c:val>
            <c:numRef>
              <c:f>Arkusz1!$G$12:$G$13</c:f>
              <c:numCache>
                <c:formatCode>0.0</c:formatCode>
                <c:ptCount val="2"/>
                <c:pt idx="0">
                  <c:v>18.100000000000001</c:v>
                </c:pt>
                <c:pt idx="1">
                  <c:v>15.6</c:v>
                </c:pt>
              </c:numCache>
            </c:numRef>
          </c:val>
        </c:ser>
        <c:dLbls>
          <c:showLegendKey val="0"/>
          <c:showVal val="0"/>
          <c:showCatName val="0"/>
          <c:showSerName val="0"/>
          <c:showPercent val="0"/>
          <c:showBubbleSize val="0"/>
        </c:dLbls>
        <c:gapWidth val="77"/>
        <c:axId val="189788328"/>
        <c:axId val="189788720"/>
      </c:barChart>
      <c:catAx>
        <c:axId val="1897883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189788720"/>
        <c:crosses val="autoZero"/>
        <c:auto val="1"/>
        <c:lblAlgn val="ctr"/>
        <c:lblOffset val="100"/>
        <c:noMultiLvlLbl val="0"/>
      </c:catAx>
      <c:valAx>
        <c:axId val="189788720"/>
        <c:scaling>
          <c:orientation val="minMax"/>
        </c:scaling>
        <c:delete val="1"/>
        <c:axPos val="b"/>
        <c:numFmt formatCode="0.0" sourceLinked="1"/>
        <c:majorTickMark val="none"/>
        <c:minorTickMark val="none"/>
        <c:tickLblPos val="nextTo"/>
        <c:crossAx val="189788328"/>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7735670643002619E-2"/>
          <c:w val="0.9549756934814827"/>
          <c:h val="0.78024331948283387"/>
        </c:manualLayout>
      </c:layout>
      <c:barChart>
        <c:barDir val="col"/>
        <c:grouping val="stacked"/>
        <c:varyColors val="0"/>
        <c:ser>
          <c:idx val="0"/>
          <c:order val="0"/>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Arkusz6!$B$3:$B$4</c:f>
              <c:strCache>
                <c:ptCount val="2"/>
                <c:pt idx="0">
                  <c:v>Niepełnosprawni prawnie</c:v>
                </c:pt>
                <c:pt idx="1">
                  <c:v>Niepełnosprawni wg kryterium statystycznego</c:v>
                </c:pt>
              </c:strCache>
            </c:strRef>
          </c:cat>
          <c:val>
            <c:numRef>
              <c:f>Arkusz6!$C$3:$C$4</c:f>
              <c:numCache>
                <c:formatCode>General</c:formatCode>
                <c:ptCount val="2"/>
                <c:pt idx="0">
                  <c:v>3.8</c:v>
                </c:pt>
                <c:pt idx="1">
                  <c:v>3.8</c:v>
                </c:pt>
              </c:numCache>
            </c:numRef>
          </c:val>
        </c:ser>
        <c:ser>
          <c:idx val="1"/>
          <c:order val="1"/>
          <c:spPr>
            <a:solidFill>
              <a:schemeClr val="accent2"/>
            </a:solidFill>
            <a:ln>
              <a:noFill/>
            </a:ln>
            <a:effectLst/>
          </c:spPr>
          <c:invertIfNegative val="0"/>
          <c:dLbls>
            <c:dLbl>
              <c:idx val="0"/>
              <c:delete val="1"/>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Arkusz6!$B$3:$B$4</c:f>
              <c:strCache>
                <c:ptCount val="2"/>
                <c:pt idx="0">
                  <c:v>Niepełnosprawni prawnie</c:v>
                </c:pt>
                <c:pt idx="1">
                  <c:v>Niepełnosprawni wg kryterium statystycznego</c:v>
                </c:pt>
              </c:strCache>
            </c:strRef>
          </c:cat>
          <c:val>
            <c:numRef>
              <c:f>Arkusz6!$D$3:$D$4</c:f>
              <c:numCache>
                <c:formatCode>General</c:formatCode>
                <c:ptCount val="2"/>
                <c:pt idx="0">
                  <c:v>0</c:v>
                </c:pt>
                <c:pt idx="1">
                  <c:v>1.1000000000000001</c:v>
                </c:pt>
              </c:numCache>
            </c:numRef>
          </c:val>
        </c:ser>
        <c:dLbls>
          <c:showLegendKey val="0"/>
          <c:showVal val="0"/>
          <c:showCatName val="0"/>
          <c:showSerName val="0"/>
          <c:showPercent val="0"/>
          <c:showBubbleSize val="0"/>
        </c:dLbls>
        <c:gapWidth val="36"/>
        <c:overlap val="100"/>
        <c:axId val="190864776"/>
        <c:axId val="190865168"/>
      </c:barChart>
      <c:catAx>
        <c:axId val="190864776"/>
        <c:scaling>
          <c:orientation val="minMax"/>
        </c:scaling>
        <c:delete val="0"/>
        <c:axPos val="b"/>
        <c:numFmt formatCode="General" sourceLinked="1"/>
        <c:majorTickMark val="none"/>
        <c:minorTickMark val="none"/>
        <c:tickLblPos val="nextTo"/>
        <c:spPr>
          <a:solidFill>
            <a:schemeClr val="bg2"/>
          </a:solid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90865168"/>
        <c:crosses val="autoZero"/>
        <c:auto val="1"/>
        <c:lblAlgn val="ctr"/>
        <c:lblOffset val="100"/>
        <c:noMultiLvlLbl val="0"/>
      </c:catAx>
      <c:valAx>
        <c:axId val="190865168"/>
        <c:scaling>
          <c:orientation val="minMax"/>
        </c:scaling>
        <c:delete val="1"/>
        <c:axPos val="l"/>
        <c:numFmt formatCode="General" sourceLinked="1"/>
        <c:majorTickMark val="none"/>
        <c:minorTickMark val="none"/>
        <c:tickLblPos val="nextTo"/>
        <c:crossAx val="190864776"/>
        <c:crosses val="autoZero"/>
        <c:crossBetween val="between"/>
      </c:valAx>
      <c:spPr>
        <a:noFill/>
        <a:ln>
          <a:noFill/>
        </a:ln>
        <a:effectLst/>
      </c:spPr>
    </c:plotArea>
    <c:plotVisOnly val="1"/>
    <c:dispBlanksAs val="gap"/>
    <c:showDLblsOverMax val="0"/>
  </c:chart>
  <c:spPr>
    <a:gradFill>
      <a:gsLst>
        <a:gs pos="0">
          <a:srgbClr val="70AD47">
            <a:lumMod val="75000"/>
            <a:tint val="66000"/>
            <a:satMod val="160000"/>
          </a:srgbClr>
        </a:gs>
        <a:gs pos="50000">
          <a:srgbClr val="70AD47">
            <a:lumMod val="75000"/>
            <a:tint val="44500"/>
            <a:satMod val="160000"/>
          </a:srgbClr>
        </a:gs>
        <a:gs pos="100000">
          <a:srgbClr val="70AD47">
            <a:lumMod val="75000"/>
            <a:tint val="23500"/>
            <a:satMod val="160000"/>
          </a:srgbClr>
        </a:gs>
      </a:gsLst>
      <a:lin ang="2700000" scaled="1"/>
    </a:grad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pl-PL" b="1"/>
              <a:t>W %</a:t>
            </a:r>
            <a:endParaRPr lang="en-GB"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9712166313266054E-2"/>
          <c:y val="3.6529686202644837E-2"/>
          <c:w val="0.94552769509234558"/>
          <c:h val="0.7237607871236531"/>
        </c:manualLayout>
      </c:layout>
      <c:barChart>
        <c:barDir val="col"/>
        <c:grouping val="clustered"/>
        <c:varyColors val="0"/>
        <c:ser>
          <c:idx val="2"/>
          <c:order val="0"/>
          <c:tx>
            <c:strRef>
              <c:f>Sheet1!$C$10</c:f>
              <c:strCache>
                <c:ptCount val="1"/>
                <c:pt idx="0">
                  <c:v>ogółem</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Sheet1!$D$9:$G$9</c:f>
              <c:strCache>
                <c:ptCount val="4"/>
                <c:pt idx="0">
                  <c:v> abstynenci</c:v>
                </c:pt>
                <c:pt idx="1">
                  <c:v>piją rzadziej niż 1 raz w miesiącu</c:v>
                </c:pt>
                <c:pt idx="2">
                  <c:v>piją co najmnej 1 raz w miesiącu</c:v>
                </c:pt>
                <c:pt idx="3">
                  <c:v>piją co najmniej 1 raz w tygodniu</c:v>
                </c:pt>
              </c:strCache>
            </c:strRef>
          </c:cat>
          <c:val>
            <c:numRef>
              <c:f>Sheet1!$D$10:$G$10</c:f>
              <c:numCache>
                <c:formatCode>0</c:formatCode>
                <c:ptCount val="4"/>
                <c:pt idx="0">
                  <c:v>27.754231947040537</c:v>
                </c:pt>
                <c:pt idx="1">
                  <c:v>25.876254694432081</c:v>
                </c:pt>
                <c:pt idx="2">
                  <c:v>28.528554286504569</c:v>
                </c:pt>
                <c:pt idx="3">
                  <c:v>17.840959072023104</c:v>
                </c:pt>
              </c:numCache>
            </c:numRef>
          </c:val>
        </c:ser>
        <c:ser>
          <c:idx val="1"/>
          <c:order val="1"/>
          <c:tx>
            <c:strRef>
              <c:f>Sheet1!$C$11</c:f>
              <c:strCache>
                <c:ptCount val="1"/>
                <c:pt idx="0">
                  <c:v>mężczyżni</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Sheet1!$D$9:$G$9</c:f>
              <c:strCache>
                <c:ptCount val="4"/>
                <c:pt idx="0">
                  <c:v> abstynenci</c:v>
                </c:pt>
                <c:pt idx="1">
                  <c:v>piją rzadziej niż 1 raz w miesiącu</c:v>
                </c:pt>
                <c:pt idx="2">
                  <c:v>piją co najmnej 1 raz w miesiącu</c:v>
                </c:pt>
                <c:pt idx="3">
                  <c:v>piją co najmniej 1 raz w tygodniu</c:v>
                </c:pt>
              </c:strCache>
            </c:strRef>
          </c:cat>
          <c:val>
            <c:numRef>
              <c:f>Sheet1!$D$11:$G$11</c:f>
              <c:numCache>
                <c:formatCode>0</c:formatCode>
                <c:ptCount val="4"/>
                <c:pt idx="0">
                  <c:v>17.087001776488751</c:v>
                </c:pt>
                <c:pt idx="1">
                  <c:v>20.113622286714204</c:v>
                </c:pt>
                <c:pt idx="2">
                  <c:v>34.318349697383972</c:v>
                </c:pt>
                <c:pt idx="3">
                  <c:v>28.481026239413097</c:v>
                </c:pt>
              </c:numCache>
            </c:numRef>
          </c:val>
        </c:ser>
        <c:ser>
          <c:idx val="0"/>
          <c:order val="2"/>
          <c:tx>
            <c:strRef>
              <c:f>Sheet1!$C$12</c:f>
              <c:strCache>
                <c:ptCount val="1"/>
                <c:pt idx="0">
                  <c:v>kobiety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Sheet1!$D$9:$G$9</c:f>
              <c:strCache>
                <c:ptCount val="4"/>
                <c:pt idx="0">
                  <c:v> abstynenci</c:v>
                </c:pt>
                <c:pt idx="1">
                  <c:v>piją rzadziej niż 1 raz w miesiącu</c:v>
                </c:pt>
                <c:pt idx="2">
                  <c:v>piją co najmnej 1 raz w miesiącu</c:v>
                </c:pt>
                <c:pt idx="3">
                  <c:v>piją co najmniej 1 raz w tygodniu</c:v>
                </c:pt>
              </c:strCache>
            </c:strRef>
          </c:cat>
          <c:val>
            <c:numRef>
              <c:f>Sheet1!$D$12:$G$12</c:f>
              <c:numCache>
                <c:formatCode>0</c:formatCode>
                <c:ptCount val="4"/>
                <c:pt idx="0">
                  <c:v>36.838931272891465</c:v>
                </c:pt>
                <c:pt idx="1">
                  <c:v>30.783975059747153</c:v>
                </c:pt>
                <c:pt idx="2">
                  <c:v>23.597700669860902</c:v>
                </c:pt>
                <c:pt idx="3">
                  <c:v>8.7793929974998104</c:v>
                </c:pt>
              </c:numCache>
            </c:numRef>
          </c:val>
        </c:ser>
        <c:dLbls>
          <c:showLegendKey val="0"/>
          <c:showVal val="0"/>
          <c:showCatName val="0"/>
          <c:showSerName val="0"/>
          <c:showPercent val="0"/>
          <c:showBubbleSize val="0"/>
        </c:dLbls>
        <c:gapWidth val="77"/>
        <c:overlap val="-27"/>
        <c:axId val="190865560"/>
        <c:axId val="190865952"/>
      </c:barChart>
      <c:catAx>
        <c:axId val="190865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90865952"/>
        <c:crosses val="autoZero"/>
        <c:auto val="1"/>
        <c:lblAlgn val="ctr"/>
        <c:lblOffset val="100"/>
        <c:noMultiLvlLbl val="0"/>
      </c:catAx>
      <c:valAx>
        <c:axId val="190865952"/>
        <c:scaling>
          <c:orientation val="minMax"/>
        </c:scaling>
        <c:delete val="1"/>
        <c:axPos val="l"/>
        <c:numFmt formatCode="0" sourceLinked="1"/>
        <c:majorTickMark val="none"/>
        <c:minorTickMark val="none"/>
        <c:tickLblPos val="nextTo"/>
        <c:crossAx val="1908655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solidFill>
      <a:srgbClr val="6AAC90">
        <a:lumMod val="40000"/>
        <a:lumOff val="60000"/>
      </a:srgbClr>
    </a:solidFill>
    <a:ln>
      <a:noFill/>
    </a:ln>
    <a:effectLst/>
  </c:spPr>
  <c:txPr>
    <a:bodyPr/>
    <a:lstStyle/>
    <a:p>
      <a:pPr>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l-PL" sz="1800" b="1" dirty="0"/>
              <a:t>Odsetki osób dorosłych przebadanych </a:t>
            </a:r>
            <a:r>
              <a:rPr lang="pl-PL" sz="1800" b="1" dirty="0" smtClean="0"/>
              <a:t>kiedykolwiek</a:t>
            </a:r>
            <a:endParaRPr lang="en-GB" sz="1800"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6580927384076991E-2"/>
          <c:y val="0.19486111111111112"/>
          <c:w val="0.90286351706036749"/>
          <c:h val="0.61917432195975508"/>
        </c:manualLayout>
      </c:layout>
      <c:barChart>
        <c:barDir val="col"/>
        <c:grouping val="clustered"/>
        <c:varyColors val="0"/>
        <c:ser>
          <c:idx val="0"/>
          <c:order val="0"/>
          <c:spPr>
            <a:solidFill>
              <a:srgbClr val="C000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[6]Sheet1!$H$8:$H$11</c:f>
              <c:strCache>
                <c:ptCount val="4"/>
                <c:pt idx="0">
                  <c:v>mammografia -kobiety</c:v>
                </c:pt>
                <c:pt idx="1">
                  <c:v>cytologia - kobiety</c:v>
                </c:pt>
                <c:pt idx="2">
                  <c:v>kolonoskopia/krew utajona</c:v>
                </c:pt>
                <c:pt idx="3">
                  <c:v>badanie lekarskie prostaty - mężczyżni 40 lat i więcej</c:v>
                </c:pt>
              </c:strCache>
            </c:strRef>
          </c:cat>
          <c:val>
            <c:numRef>
              <c:f>[6]Sheet1!$I$8:$I$11</c:f>
              <c:numCache>
                <c:formatCode>General</c:formatCode>
                <c:ptCount val="4"/>
                <c:pt idx="0">
                  <c:v>47.2</c:v>
                </c:pt>
                <c:pt idx="1">
                  <c:v>85.4</c:v>
                </c:pt>
                <c:pt idx="2">
                  <c:v>19.600000000000001</c:v>
                </c:pt>
                <c:pt idx="3">
                  <c:v>34.5</c:v>
                </c:pt>
              </c:numCache>
            </c:numRef>
          </c:val>
        </c:ser>
        <c:dLbls>
          <c:showLegendKey val="0"/>
          <c:showVal val="0"/>
          <c:showCatName val="0"/>
          <c:showSerName val="0"/>
          <c:showPercent val="0"/>
          <c:showBubbleSize val="0"/>
        </c:dLbls>
        <c:gapWidth val="69"/>
        <c:overlap val="-27"/>
        <c:axId val="190289752"/>
        <c:axId val="190290144"/>
      </c:barChart>
      <c:catAx>
        <c:axId val="190289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90290144"/>
        <c:crosses val="autoZero"/>
        <c:auto val="1"/>
        <c:lblAlgn val="ctr"/>
        <c:lblOffset val="100"/>
        <c:noMultiLvlLbl val="0"/>
      </c:catAx>
      <c:valAx>
        <c:axId val="190290144"/>
        <c:scaling>
          <c:orientation val="minMax"/>
        </c:scaling>
        <c:delete val="1"/>
        <c:axPos val="l"/>
        <c:numFmt formatCode="General" sourceLinked="1"/>
        <c:majorTickMark val="none"/>
        <c:minorTickMark val="none"/>
        <c:tickLblPos val="nextTo"/>
        <c:crossAx val="190289752"/>
        <c:crosses val="autoZero"/>
        <c:crossBetween val="between"/>
      </c:valAx>
      <c:spPr>
        <a:noFill/>
        <a:ln>
          <a:noFill/>
        </a:ln>
        <a:effectLst/>
      </c:spPr>
    </c:plotArea>
    <c:plotVisOnly val="1"/>
    <c:dispBlanksAs val="gap"/>
    <c:showDLblsOverMax val="0"/>
  </c:chart>
  <c:spPr>
    <a:gradFill>
      <a:gsLst>
        <a:gs pos="0">
          <a:schemeClr val="accent6">
            <a:lumMod val="83000"/>
          </a:schemeClr>
        </a:gs>
        <a:gs pos="45000">
          <a:schemeClr val="accent6">
            <a:lumMod val="20000"/>
            <a:lumOff val="80000"/>
          </a:schemeClr>
        </a:gs>
        <a:gs pos="100000">
          <a:schemeClr val="accent6">
            <a:lumMod val="20000"/>
            <a:lumOff val="80000"/>
          </a:schemeClr>
        </a:gs>
        <a:gs pos="100000">
          <a:schemeClr val="accent1">
            <a:lumMod val="30000"/>
            <a:lumOff val="70000"/>
          </a:schemeClr>
        </a:gs>
      </a:gsLst>
      <a:lin ang="2700000" scaled="0"/>
    </a:grad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[7]Sheet1!$C$55</c:f>
              <c:strCache>
                <c:ptCount val="1"/>
                <c:pt idx="0">
                  <c:v>szpital z noclegiem</c:v>
                </c:pt>
              </c:strCache>
            </c:strRef>
          </c:tx>
          <c:spPr>
            <a:ln w="34925" cap="rnd">
              <a:solidFill>
                <a:schemeClr val="accent1"/>
              </a:solidFill>
              <a:round/>
            </a:ln>
            <a:effectLst/>
          </c:spPr>
          <c:marker>
            <c:symbol val="circle"/>
            <c:size val="5"/>
            <c:spPr>
              <a:solidFill>
                <a:schemeClr val="accent1"/>
              </a:solidFill>
              <a:ln w="9525">
                <a:solidFill>
                  <a:schemeClr val="accent1"/>
                </a:solidFill>
              </a:ln>
              <a:effectLst/>
            </c:spPr>
          </c:marker>
          <c:cat>
            <c:strRef>
              <c:f>[7]Sheet1!$D$54:$N$54</c:f>
              <c:strCache>
                <c:ptCount val="11"/>
                <c:pt idx="0">
                  <c:v> 0-4 lata</c:v>
                </c:pt>
                <c:pt idx="1">
                  <c:v> 5-9</c:v>
                </c:pt>
                <c:pt idx="2">
                  <c:v>10-14</c:v>
                </c:pt>
                <c:pt idx="3">
                  <c:v> 15-19</c:v>
                </c:pt>
                <c:pt idx="4">
                  <c:v> 20-29</c:v>
                </c:pt>
                <c:pt idx="5">
                  <c:v>30-39</c:v>
                </c:pt>
                <c:pt idx="6">
                  <c:v> 40-49</c:v>
                </c:pt>
                <c:pt idx="7">
                  <c:v> 50-59</c:v>
                </c:pt>
                <c:pt idx="8">
                  <c:v> 60-69</c:v>
                </c:pt>
                <c:pt idx="9">
                  <c:v> 70-79</c:v>
                </c:pt>
                <c:pt idx="10">
                  <c:v> 80 lat i więcej</c:v>
                </c:pt>
              </c:strCache>
            </c:strRef>
          </c:cat>
          <c:val>
            <c:numRef>
              <c:f>[7]Sheet1!$D$55:$N$55</c:f>
              <c:numCache>
                <c:formatCode>General</c:formatCode>
                <c:ptCount val="11"/>
                <c:pt idx="0">
                  <c:v>11.971507058923942</c:v>
                </c:pt>
                <c:pt idx="1">
                  <c:v>13.549303376222834</c:v>
                </c:pt>
                <c:pt idx="2">
                  <c:v>7.787626083663282</c:v>
                </c:pt>
                <c:pt idx="3">
                  <c:v>7.2593135764372461</c:v>
                </c:pt>
                <c:pt idx="4">
                  <c:v>5.5507414349671125</c:v>
                </c:pt>
                <c:pt idx="5">
                  <c:v>6.6122874395298155</c:v>
                </c:pt>
                <c:pt idx="6">
                  <c:v>7.795787933234215</c:v>
                </c:pt>
                <c:pt idx="7">
                  <c:v>9.7520031274071766</c:v>
                </c:pt>
                <c:pt idx="8">
                  <c:v>15.345236899085505</c:v>
                </c:pt>
                <c:pt idx="9">
                  <c:v>17.969828862500833</c:v>
                </c:pt>
                <c:pt idx="10">
                  <c:v>22.89888344470565</c:v>
                </c:pt>
              </c:numCache>
            </c:numRef>
          </c:val>
          <c:smooth val="0"/>
        </c:ser>
        <c:ser>
          <c:idx val="1"/>
          <c:order val="1"/>
          <c:tx>
            <c:strRef>
              <c:f>[7]Sheet1!$C$56</c:f>
              <c:strCache>
                <c:ptCount val="1"/>
                <c:pt idx="0">
                  <c:v>lekarz dentysta</c:v>
                </c:pt>
              </c:strCache>
            </c:strRef>
          </c:tx>
          <c:spPr>
            <a:ln w="34925" cap="rnd">
              <a:solidFill>
                <a:schemeClr val="accent2"/>
              </a:solidFill>
              <a:round/>
            </a:ln>
            <a:effectLst/>
          </c:spPr>
          <c:marker>
            <c:symbol val="circle"/>
            <c:size val="5"/>
            <c:spPr>
              <a:solidFill>
                <a:schemeClr val="accent2"/>
              </a:solidFill>
              <a:ln w="9525">
                <a:solidFill>
                  <a:schemeClr val="accent2"/>
                </a:solidFill>
              </a:ln>
              <a:effectLst/>
            </c:spPr>
          </c:marker>
          <c:cat>
            <c:strRef>
              <c:f>[7]Sheet1!$D$54:$N$54</c:f>
              <c:strCache>
                <c:ptCount val="11"/>
                <c:pt idx="0">
                  <c:v> 0-4 lata</c:v>
                </c:pt>
                <c:pt idx="1">
                  <c:v> 5-9</c:v>
                </c:pt>
                <c:pt idx="2">
                  <c:v>10-14</c:v>
                </c:pt>
                <c:pt idx="3">
                  <c:v> 15-19</c:v>
                </c:pt>
                <c:pt idx="4">
                  <c:v> 20-29</c:v>
                </c:pt>
                <c:pt idx="5">
                  <c:v>30-39</c:v>
                </c:pt>
                <c:pt idx="6">
                  <c:v> 40-49</c:v>
                </c:pt>
                <c:pt idx="7">
                  <c:v> 50-59</c:v>
                </c:pt>
                <c:pt idx="8">
                  <c:v> 60-69</c:v>
                </c:pt>
                <c:pt idx="9">
                  <c:v> 70-79</c:v>
                </c:pt>
                <c:pt idx="10">
                  <c:v> 80 lat i więcej</c:v>
                </c:pt>
              </c:strCache>
            </c:strRef>
          </c:cat>
          <c:val>
            <c:numRef>
              <c:f>[7]Sheet1!$D$56:$N$56</c:f>
              <c:numCache>
                <c:formatCode>General</c:formatCode>
                <c:ptCount val="11"/>
                <c:pt idx="0">
                  <c:v>55.117314013881128</c:v>
                </c:pt>
                <c:pt idx="1">
                  <c:v>41.328750188574034</c:v>
                </c:pt>
                <c:pt idx="2">
                  <c:v>78.295248431563152</c:v>
                </c:pt>
                <c:pt idx="3">
                  <c:v>81.292043949318241</c:v>
                </c:pt>
                <c:pt idx="4">
                  <c:v>72.27625937689227</c:v>
                </c:pt>
                <c:pt idx="5">
                  <c:v>64.853195916015935</c:v>
                </c:pt>
                <c:pt idx="6">
                  <c:v>63.196004164318296</c:v>
                </c:pt>
                <c:pt idx="7">
                  <c:v>58.20176325465399</c:v>
                </c:pt>
                <c:pt idx="8">
                  <c:v>49.319879962935559</c:v>
                </c:pt>
                <c:pt idx="9">
                  <c:v>39.384245336796226</c:v>
                </c:pt>
                <c:pt idx="10">
                  <c:v>26.534611115619676</c:v>
                </c:pt>
              </c:numCache>
            </c:numRef>
          </c:val>
          <c:smooth val="0"/>
        </c:ser>
        <c:ser>
          <c:idx val="2"/>
          <c:order val="2"/>
          <c:tx>
            <c:strRef>
              <c:f>[7]Sheet1!$C$57</c:f>
              <c:strCache>
                <c:ptCount val="1"/>
                <c:pt idx="0">
                  <c:v>lekarz rodziny, pediatra</c:v>
                </c:pt>
              </c:strCache>
            </c:strRef>
          </c:tx>
          <c:spPr>
            <a:ln w="34925" cap="rnd">
              <a:solidFill>
                <a:schemeClr val="bg2">
                  <a:lumMod val="25000"/>
                </a:schemeClr>
              </a:solidFill>
              <a:round/>
            </a:ln>
            <a:effectLst/>
          </c:spPr>
          <c:marker>
            <c:symbol val="circle"/>
            <c:size val="5"/>
            <c:spPr>
              <a:solidFill>
                <a:schemeClr val="accent3"/>
              </a:solidFill>
              <a:ln w="9525">
                <a:solidFill>
                  <a:schemeClr val="accent3"/>
                </a:solidFill>
              </a:ln>
              <a:effectLst/>
            </c:spPr>
          </c:marker>
          <c:cat>
            <c:strRef>
              <c:f>[7]Sheet1!$D$54:$N$54</c:f>
              <c:strCache>
                <c:ptCount val="11"/>
                <c:pt idx="0">
                  <c:v> 0-4 lata</c:v>
                </c:pt>
                <c:pt idx="1">
                  <c:v> 5-9</c:v>
                </c:pt>
                <c:pt idx="2">
                  <c:v>10-14</c:v>
                </c:pt>
                <c:pt idx="3">
                  <c:v> 15-19</c:v>
                </c:pt>
                <c:pt idx="4">
                  <c:v> 20-29</c:v>
                </c:pt>
                <c:pt idx="5">
                  <c:v>30-39</c:v>
                </c:pt>
                <c:pt idx="6">
                  <c:v> 40-49</c:v>
                </c:pt>
                <c:pt idx="7">
                  <c:v> 50-59</c:v>
                </c:pt>
                <c:pt idx="8">
                  <c:v> 60-69</c:v>
                </c:pt>
                <c:pt idx="9">
                  <c:v> 70-79</c:v>
                </c:pt>
                <c:pt idx="10">
                  <c:v> 80 lat i więcej</c:v>
                </c:pt>
              </c:strCache>
            </c:strRef>
          </c:cat>
          <c:val>
            <c:numRef>
              <c:f>[7]Sheet1!$D$57:$N$57</c:f>
              <c:numCache>
                <c:formatCode>General</c:formatCode>
                <c:ptCount val="11"/>
                <c:pt idx="0">
                  <c:v>79.298264285199565</c:v>
                </c:pt>
                <c:pt idx="1">
                  <c:v>97.213753425555979</c:v>
                </c:pt>
                <c:pt idx="2">
                  <c:v>93.341812641127362</c:v>
                </c:pt>
                <c:pt idx="3">
                  <c:v>88.04636169703376</c:v>
                </c:pt>
                <c:pt idx="4">
                  <c:v>73.272157746689388</c:v>
                </c:pt>
                <c:pt idx="5">
                  <c:v>66.466335133065954</c:v>
                </c:pt>
                <c:pt idx="6">
                  <c:v>69.089385277417747</c:v>
                </c:pt>
                <c:pt idx="7">
                  <c:v>72.179169202546831</c:v>
                </c:pt>
                <c:pt idx="8">
                  <c:v>79.795749032890811</c:v>
                </c:pt>
                <c:pt idx="9">
                  <c:v>87.918108109415542</c:v>
                </c:pt>
                <c:pt idx="10">
                  <c:v>92.515862535605734</c:v>
                </c:pt>
              </c:numCache>
            </c:numRef>
          </c:val>
          <c:smooth val="0"/>
        </c:ser>
        <c:ser>
          <c:idx val="3"/>
          <c:order val="3"/>
          <c:tx>
            <c:strRef>
              <c:f>[7]Sheet1!$C$58</c:f>
              <c:strCache>
                <c:ptCount val="1"/>
                <c:pt idx="0">
                  <c:v>lekarz specjalista</c:v>
                </c:pt>
              </c:strCache>
            </c:strRef>
          </c:tx>
          <c:spPr>
            <a:ln w="34925" cap="rnd">
              <a:solidFill>
                <a:srgbClr val="FF0000"/>
              </a:solidFill>
              <a:round/>
            </a:ln>
            <a:effectLst/>
          </c:spPr>
          <c:marker>
            <c:symbol val="circle"/>
            <c:size val="5"/>
            <c:spPr>
              <a:solidFill>
                <a:schemeClr val="accent4"/>
              </a:solidFill>
              <a:ln w="9525">
                <a:solidFill>
                  <a:schemeClr val="accent4"/>
                </a:solidFill>
              </a:ln>
              <a:effectLst/>
            </c:spPr>
          </c:marker>
          <c:cat>
            <c:strRef>
              <c:f>[7]Sheet1!$D$54:$N$54</c:f>
              <c:strCache>
                <c:ptCount val="11"/>
                <c:pt idx="0">
                  <c:v> 0-4 lata</c:v>
                </c:pt>
                <c:pt idx="1">
                  <c:v> 5-9</c:v>
                </c:pt>
                <c:pt idx="2">
                  <c:v>10-14</c:v>
                </c:pt>
                <c:pt idx="3">
                  <c:v> 15-19</c:v>
                </c:pt>
                <c:pt idx="4">
                  <c:v> 20-29</c:v>
                </c:pt>
                <c:pt idx="5">
                  <c:v>30-39</c:v>
                </c:pt>
                <c:pt idx="6">
                  <c:v> 40-49</c:v>
                </c:pt>
                <c:pt idx="7">
                  <c:v> 50-59</c:v>
                </c:pt>
                <c:pt idx="8">
                  <c:v> 60-69</c:v>
                </c:pt>
                <c:pt idx="9">
                  <c:v> 70-79</c:v>
                </c:pt>
                <c:pt idx="10">
                  <c:v> 80 lat i więcej</c:v>
                </c:pt>
              </c:strCache>
            </c:strRef>
          </c:cat>
          <c:val>
            <c:numRef>
              <c:f>[7]Sheet1!$D$58:$N$58</c:f>
              <c:numCache>
                <c:formatCode>General</c:formatCode>
                <c:ptCount val="11"/>
                <c:pt idx="0">
                  <c:v>49.534800029486206</c:v>
                </c:pt>
                <c:pt idx="1">
                  <c:v>47.819703175769931</c:v>
                </c:pt>
                <c:pt idx="2">
                  <c:v>47.238344025426557</c:v>
                </c:pt>
                <c:pt idx="3">
                  <c:v>39.962985056631808</c:v>
                </c:pt>
                <c:pt idx="4">
                  <c:v>43.924487906300072</c:v>
                </c:pt>
                <c:pt idx="5">
                  <c:v>50.494629429404235</c:v>
                </c:pt>
                <c:pt idx="6">
                  <c:v>51.502772706528305</c:v>
                </c:pt>
                <c:pt idx="7">
                  <c:v>59.226689971946541</c:v>
                </c:pt>
                <c:pt idx="8">
                  <c:v>69.023231231131845</c:v>
                </c:pt>
                <c:pt idx="9">
                  <c:v>76.746775698193773</c:v>
                </c:pt>
                <c:pt idx="10">
                  <c:v>72.24628158505719</c:v>
                </c:pt>
              </c:numCache>
            </c:numRef>
          </c:val>
          <c:smooth val="0"/>
        </c:ser>
        <c:dLbls>
          <c:showLegendKey val="0"/>
          <c:showVal val="0"/>
          <c:showCatName val="0"/>
          <c:showSerName val="0"/>
          <c:showPercent val="0"/>
          <c:showBubbleSize val="0"/>
        </c:dLbls>
        <c:marker val="1"/>
        <c:smooth val="0"/>
        <c:axId val="106135000"/>
        <c:axId val="106131472"/>
      </c:lineChart>
      <c:catAx>
        <c:axId val="106135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06131472"/>
        <c:crosses val="autoZero"/>
        <c:auto val="1"/>
        <c:lblAlgn val="ctr"/>
        <c:lblOffset val="100"/>
        <c:noMultiLvlLbl val="0"/>
      </c:catAx>
      <c:valAx>
        <c:axId val="106131472"/>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061350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gradFill>
      <a:gsLst>
        <a:gs pos="0">
          <a:schemeClr val="accent6">
            <a:lumMod val="83000"/>
          </a:schemeClr>
        </a:gs>
        <a:gs pos="45000">
          <a:schemeClr val="accent6">
            <a:lumMod val="20000"/>
            <a:lumOff val="80000"/>
          </a:schemeClr>
        </a:gs>
        <a:gs pos="100000">
          <a:schemeClr val="accent6">
            <a:lumMod val="20000"/>
            <a:lumOff val="80000"/>
          </a:schemeClr>
        </a:gs>
        <a:gs pos="100000">
          <a:schemeClr val="accent1">
            <a:lumMod val="30000"/>
            <a:lumOff val="70000"/>
          </a:schemeClr>
        </a:gs>
      </a:gsLst>
      <a:lin ang="2700000" scaled="0"/>
    </a:grad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0.00272</cdr:x>
      <cdr:y>0.03448</cdr:y>
    </cdr:from>
    <cdr:to>
      <cdr:x>0.12945</cdr:x>
      <cdr:y>0.11672</cdr:y>
    </cdr:to>
    <cdr:sp macro="" textlink="">
      <cdr:nvSpPr>
        <cdr:cNvPr id="2" name="Elipsa 1"/>
        <cdr:cNvSpPr/>
      </cdr:nvSpPr>
      <cdr:spPr>
        <a:xfrm xmlns:a="http://schemas.openxmlformats.org/drawingml/2006/main">
          <a:off x="22860" y="143764"/>
          <a:ext cx="1066800" cy="342900"/>
        </a:xfrm>
        <a:prstGeom xmlns:a="http://schemas.openxmlformats.org/drawingml/2006/main" prst="ellipse">
          <a:avLst/>
        </a:prstGeom>
        <a:noFill xmlns:a="http://schemas.openxmlformats.org/drawingml/2006/main"/>
        <a:ln xmlns:a="http://schemas.openxmlformats.org/drawingml/2006/main">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0.03893</cdr:x>
      <cdr:y>0.80202</cdr:y>
    </cdr:from>
    <cdr:to>
      <cdr:x>0.13398</cdr:x>
      <cdr:y>0.88426</cdr:y>
    </cdr:to>
    <cdr:sp macro="" textlink="">
      <cdr:nvSpPr>
        <cdr:cNvPr id="3" name="Elipsa 2"/>
        <cdr:cNvSpPr/>
      </cdr:nvSpPr>
      <cdr:spPr>
        <a:xfrm xmlns:a="http://schemas.openxmlformats.org/drawingml/2006/main">
          <a:off x="327660" y="3344164"/>
          <a:ext cx="800100" cy="342900"/>
        </a:xfrm>
        <a:prstGeom xmlns:a="http://schemas.openxmlformats.org/drawingml/2006/main" prst="ellipse">
          <a:avLst/>
        </a:prstGeom>
        <a:noFill xmlns:a="http://schemas.openxmlformats.org/drawingml/2006/main"/>
        <a:ln xmlns:a="http://schemas.openxmlformats.org/drawingml/2006/main">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0.0691</cdr:x>
      <cdr:y>0.64973</cdr:y>
    </cdr:from>
    <cdr:to>
      <cdr:x>0.12191</cdr:x>
      <cdr:y>0.71979</cdr:y>
    </cdr:to>
    <cdr:sp macro="" textlink="">
      <cdr:nvSpPr>
        <cdr:cNvPr id="4" name="Elipsa 3"/>
        <cdr:cNvSpPr/>
      </cdr:nvSpPr>
      <cdr:spPr>
        <a:xfrm xmlns:a="http://schemas.openxmlformats.org/drawingml/2006/main">
          <a:off x="581660" y="2709164"/>
          <a:ext cx="444500" cy="292100"/>
        </a:xfrm>
        <a:prstGeom xmlns:a="http://schemas.openxmlformats.org/drawingml/2006/main" prst="ellipse">
          <a:avLst/>
        </a:prstGeom>
        <a:noFill xmlns:a="http://schemas.openxmlformats.org/drawingml/2006/main"/>
        <a:ln xmlns:a="http://schemas.openxmlformats.org/drawingml/2006/main">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vl1pPr>
          </a:lstStyle>
          <a:p>
            <a:endParaRPr lang="en-GB"/>
          </a:p>
        </p:txBody>
      </p:sp>
      <p:sp>
        <p:nvSpPr>
          <p:cNvPr id="3" name="Symbol zastępczy daty 2"/>
          <p:cNvSpPr>
            <a:spLocks noGrp="1"/>
          </p:cNvSpPr>
          <p:nvPr>
            <p:ph type="dt" sz="quarter" idx="1"/>
          </p:nvPr>
        </p:nvSpPr>
        <p:spPr>
          <a:xfrm>
            <a:off x="5622798" y="1"/>
            <a:ext cx="4301543" cy="341064"/>
          </a:xfrm>
          <a:prstGeom prst="rect">
            <a:avLst/>
          </a:prstGeom>
        </p:spPr>
        <p:txBody>
          <a:bodyPr vert="horz" lIns="91440" tIns="45720" rIns="91440" bIns="45720" rtlCol="0"/>
          <a:lstStyle>
            <a:lvl1pPr algn="r">
              <a:defRPr sz="1200"/>
            </a:lvl1pPr>
          </a:lstStyle>
          <a:p>
            <a:fld id="{0C9D827D-2AE8-4FD6-8AE8-C9C9D943864C}" type="datetimeFigureOut">
              <a:rPr lang="en-GB" smtClean="0"/>
              <a:t>01/12/2015</a:t>
            </a:fld>
            <a:endParaRPr lang="en-GB"/>
          </a:p>
        </p:txBody>
      </p:sp>
      <p:sp>
        <p:nvSpPr>
          <p:cNvPr id="4" name="Symbol zastępczy stopki 3"/>
          <p:cNvSpPr>
            <a:spLocks noGrp="1"/>
          </p:cNvSpPr>
          <p:nvPr>
            <p:ph type="ftr" sz="quarter" idx="2"/>
          </p:nvPr>
        </p:nvSpPr>
        <p:spPr>
          <a:xfrm>
            <a:off x="0" y="6456612"/>
            <a:ext cx="4301543" cy="341063"/>
          </a:xfrm>
          <a:prstGeom prst="rect">
            <a:avLst/>
          </a:prstGeom>
        </p:spPr>
        <p:txBody>
          <a:bodyPr vert="horz" lIns="91440" tIns="45720" rIns="91440" bIns="45720" rtlCol="0" anchor="b"/>
          <a:lstStyle>
            <a:lvl1pPr algn="l">
              <a:defRPr sz="1200"/>
            </a:lvl1pPr>
          </a:lstStyle>
          <a:p>
            <a:endParaRPr lang="en-GB"/>
          </a:p>
        </p:txBody>
      </p:sp>
      <p:sp>
        <p:nvSpPr>
          <p:cNvPr id="5" name="Symbol zastępczy numeru slajdu 4"/>
          <p:cNvSpPr>
            <a:spLocks noGrp="1"/>
          </p:cNvSpPr>
          <p:nvPr>
            <p:ph type="sldNum" sz="quarter" idx="3"/>
          </p:nvPr>
        </p:nvSpPr>
        <p:spPr>
          <a:xfrm>
            <a:off x="5622798" y="6456612"/>
            <a:ext cx="4301543" cy="341063"/>
          </a:xfrm>
          <a:prstGeom prst="rect">
            <a:avLst/>
          </a:prstGeom>
        </p:spPr>
        <p:txBody>
          <a:bodyPr vert="horz" lIns="91440" tIns="45720" rIns="91440" bIns="45720" rtlCol="0" anchor="b"/>
          <a:lstStyle>
            <a:lvl1pPr algn="r">
              <a:defRPr sz="1200"/>
            </a:lvl1pPr>
          </a:lstStyle>
          <a:p>
            <a:fld id="{09311F3E-8ECF-41C9-827B-B2E43826CE70}" type="slidenum">
              <a:rPr lang="en-GB" smtClean="0"/>
              <a:t>‹#›</a:t>
            </a:fld>
            <a:endParaRPr lang="en-GB"/>
          </a:p>
        </p:txBody>
      </p:sp>
    </p:spTree>
    <p:extLst>
      <p:ext uri="{BB962C8B-B14F-4D97-AF65-F5344CB8AC3E}">
        <p14:creationId xmlns:p14="http://schemas.microsoft.com/office/powerpoint/2010/main" val="25197512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vl1pPr>
          </a:lstStyle>
          <a:p>
            <a:endParaRPr lang="en-GB"/>
          </a:p>
        </p:txBody>
      </p:sp>
      <p:sp>
        <p:nvSpPr>
          <p:cNvPr id="3" name="Symbol zastępczy daty 2"/>
          <p:cNvSpPr>
            <a:spLocks noGrp="1"/>
          </p:cNvSpPr>
          <p:nvPr>
            <p:ph type="dt" idx="1"/>
          </p:nvPr>
        </p:nvSpPr>
        <p:spPr>
          <a:xfrm>
            <a:off x="5622798" y="1"/>
            <a:ext cx="4301543" cy="341064"/>
          </a:xfrm>
          <a:prstGeom prst="rect">
            <a:avLst/>
          </a:prstGeom>
        </p:spPr>
        <p:txBody>
          <a:bodyPr vert="horz" lIns="91440" tIns="45720" rIns="91440" bIns="45720" rtlCol="0"/>
          <a:lstStyle>
            <a:lvl1pPr algn="r">
              <a:defRPr sz="1200"/>
            </a:lvl1pPr>
          </a:lstStyle>
          <a:p>
            <a:fld id="{3B08DD01-C925-4349-A37D-95D634081976}" type="datetimeFigureOut">
              <a:rPr lang="en-GB" smtClean="0"/>
              <a:t>01/12/2015</a:t>
            </a:fld>
            <a:endParaRPr lang="en-GB"/>
          </a:p>
        </p:txBody>
      </p:sp>
      <p:sp>
        <p:nvSpPr>
          <p:cNvPr id="4" name="Symbol zastępczy obrazu slajdu 3"/>
          <p:cNvSpPr>
            <a:spLocks noGrp="1" noRot="1" noChangeAspect="1"/>
          </p:cNvSpPr>
          <p:nvPr>
            <p:ph type="sldImg" idx="2"/>
          </p:nvPr>
        </p:nvSpPr>
        <p:spPr>
          <a:xfrm>
            <a:off x="2924175" y="849313"/>
            <a:ext cx="4078288" cy="2293937"/>
          </a:xfrm>
          <a:prstGeom prst="rect">
            <a:avLst/>
          </a:prstGeom>
          <a:noFill/>
          <a:ln w="12700">
            <a:solidFill>
              <a:prstClr val="black"/>
            </a:solidFill>
          </a:ln>
        </p:spPr>
        <p:txBody>
          <a:bodyPr vert="horz" lIns="91440" tIns="45720" rIns="91440" bIns="45720" rtlCol="0" anchor="ctr"/>
          <a:lstStyle/>
          <a:p>
            <a:endParaRPr lang="en-GB"/>
          </a:p>
        </p:txBody>
      </p:sp>
      <p:sp>
        <p:nvSpPr>
          <p:cNvPr id="5" name="Symbol zastępczy notatek 4"/>
          <p:cNvSpPr>
            <a:spLocks noGrp="1"/>
          </p:cNvSpPr>
          <p:nvPr>
            <p:ph type="body" sz="quarter" idx="3"/>
          </p:nvPr>
        </p:nvSpPr>
        <p:spPr>
          <a:xfrm>
            <a:off x="992664" y="3271381"/>
            <a:ext cx="7941310" cy="2676585"/>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6" name="Symbol zastępczy stopki 5"/>
          <p:cNvSpPr>
            <a:spLocks noGrp="1"/>
          </p:cNvSpPr>
          <p:nvPr>
            <p:ph type="ftr" sz="quarter" idx="4"/>
          </p:nvPr>
        </p:nvSpPr>
        <p:spPr>
          <a:xfrm>
            <a:off x="0" y="6456612"/>
            <a:ext cx="4301543" cy="341063"/>
          </a:xfrm>
          <a:prstGeom prst="rect">
            <a:avLst/>
          </a:prstGeom>
        </p:spPr>
        <p:txBody>
          <a:bodyPr vert="horz" lIns="91440" tIns="45720" rIns="91440" bIns="45720" rtlCol="0" anchor="b"/>
          <a:lstStyle>
            <a:lvl1pPr algn="l">
              <a:defRPr sz="1200"/>
            </a:lvl1pPr>
          </a:lstStyle>
          <a:p>
            <a:endParaRPr lang="en-GB"/>
          </a:p>
        </p:txBody>
      </p:sp>
      <p:sp>
        <p:nvSpPr>
          <p:cNvPr id="7" name="Symbol zastępczy numeru slajdu 6"/>
          <p:cNvSpPr>
            <a:spLocks noGrp="1"/>
          </p:cNvSpPr>
          <p:nvPr>
            <p:ph type="sldNum" sz="quarter" idx="5"/>
          </p:nvPr>
        </p:nvSpPr>
        <p:spPr>
          <a:xfrm>
            <a:off x="5622798" y="6456612"/>
            <a:ext cx="4301543" cy="341063"/>
          </a:xfrm>
          <a:prstGeom prst="rect">
            <a:avLst/>
          </a:prstGeom>
        </p:spPr>
        <p:txBody>
          <a:bodyPr vert="horz" lIns="91440" tIns="45720" rIns="91440" bIns="45720" rtlCol="0" anchor="b"/>
          <a:lstStyle>
            <a:lvl1pPr algn="r">
              <a:defRPr sz="1200"/>
            </a:lvl1pPr>
          </a:lstStyle>
          <a:p>
            <a:fld id="{FDE10FD9-39D0-4789-B46A-AA9431337DB2}" type="slidenum">
              <a:rPr lang="en-GB" smtClean="0"/>
              <a:t>‹#›</a:t>
            </a:fld>
            <a:endParaRPr lang="en-GB"/>
          </a:p>
        </p:txBody>
      </p:sp>
    </p:spTree>
    <p:extLst>
      <p:ext uri="{BB962C8B-B14F-4D97-AF65-F5344CB8AC3E}">
        <p14:creationId xmlns:p14="http://schemas.microsoft.com/office/powerpoint/2010/main" val="2097058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Podkreślić</a:t>
            </a:r>
            <a:r>
              <a:rPr lang="pl-PL" baseline="0" dirty="0" smtClean="0"/>
              <a:t> znaczenie – wszystkie kraje UE plus Norwegia, Islandia, </a:t>
            </a:r>
          </a:p>
          <a:p>
            <a:r>
              <a:rPr lang="pl-PL" baseline="0" dirty="0" smtClean="0"/>
              <a:t>7 krajów  realizuje badanie w 2015 r. Wyniki dostępne w 2017 r.</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3</a:t>
            </a:fld>
            <a:endParaRPr lang="en-GB"/>
          </a:p>
        </p:txBody>
      </p:sp>
    </p:spTree>
    <p:extLst>
      <p:ext uri="{BB962C8B-B14F-4D97-AF65-F5344CB8AC3E}">
        <p14:creationId xmlns:p14="http://schemas.microsoft.com/office/powerpoint/2010/main" val="22306907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72% piło alkohol w ciągu 12 miesięcy. M -83% i K</a:t>
            </a:r>
            <a:r>
              <a:rPr lang="pl-PL" baseline="0" dirty="0" smtClean="0"/>
              <a:t> -63%.</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18</a:t>
            </a:fld>
            <a:endParaRPr lang="en-GB"/>
          </a:p>
        </p:txBody>
      </p:sp>
    </p:spTree>
    <p:extLst>
      <p:ext uri="{BB962C8B-B14F-4D97-AF65-F5344CB8AC3E}">
        <p14:creationId xmlns:p14="http://schemas.microsoft.com/office/powerpoint/2010/main" val="27574169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72% piło alkohol w ciągu 12 miesięcy. M -83% i K</a:t>
            </a:r>
            <a:r>
              <a:rPr lang="pl-PL" baseline="0" dirty="0" smtClean="0"/>
              <a:t> -63%.</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19</a:t>
            </a:fld>
            <a:endParaRPr lang="en-GB"/>
          </a:p>
        </p:txBody>
      </p:sp>
    </p:spTree>
    <p:extLst>
      <p:ext uri="{BB962C8B-B14F-4D97-AF65-F5344CB8AC3E}">
        <p14:creationId xmlns:p14="http://schemas.microsoft.com/office/powerpoint/2010/main" val="2487786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M – tylko piwo 64%, piwo</a:t>
            </a:r>
            <a:r>
              <a:rPr lang="pl-PL" baseline="0" dirty="0" smtClean="0"/>
              <a:t> i wódka – 14%.  K – tylko piwo co 3, tylko wino – co trzecia. Wódkę co 4 pijacy w tygodniu M i 4 pijąca kobieta</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20</a:t>
            </a:fld>
            <a:endParaRPr lang="en-GB"/>
          </a:p>
        </p:txBody>
      </p:sp>
    </p:spTree>
    <p:extLst>
      <p:ext uri="{BB962C8B-B14F-4D97-AF65-F5344CB8AC3E}">
        <p14:creationId xmlns:p14="http://schemas.microsoft.com/office/powerpoint/2010/main" val="28008392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Średnia na 1 pijącego w tygodniu  M –</a:t>
            </a:r>
            <a:r>
              <a:rPr lang="pl-PL" baseline="0" dirty="0" smtClean="0"/>
              <a:t> nieco ponad 4 but, piwa i ok,. 80 ml wódki</a:t>
            </a:r>
          </a:p>
          <a:p>
            <a:r>
              <a:rPr lang="pl-PL" baseline="0" dirty="0" smtClean="0"/>
              <a:t>Kobieta – 1,5  but piwa i 2 </a:t>
            </a:r>
            <a:r>
              <a:rPr lang="pl-PL" baseline="0" dirty="0" err="1" smtClean="0"/>
              <a:t>lamnpki</a:t>
            </a:r>
            <a:r>
              <a:rPr lang="pl-PL" baseline="0" dirty="0" smtClean="0"/>
              <a:t> wina.</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21</a:t>
            </a:fld>
            <a:endParaRPr lang="en-GB"/>
          </a:p>
        </p:txBody>
      </p:sp>
    </p:spTree>
    <p:extLst>
      <p:ext uri="{BB962C8B-B14F-4D97-AF65-F5344CB8AC3E}">
        <p14:creationId xmlns:p14="http://schemas.microsoft.com/office/powerpoint/2010/main" val="38565527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Co  drugie</a:t>
            </a:r>
            <a:r>
              <a:rPr lang="pl-PL" baseline="0" dirty="0" smtClean="0"/>
              <a:t> regularnie uprawia sport lub rekreację. 38% 3-5 godz. tygodniowo, 31%  6 i&gt;, 20% - 2 </a:t>
            </a:r>
            <a:r>
              <a:rPr lang="pl-PL" baseline="0" dirty="0" err="1" smtClean="0"/>
              <a:t>godz</a:t>
            </a:r>
            <a:r>
              <a:rPr lang="pl-PL" baseline="0" dirty="0" smtClean="0"/>
              <a:t>, a tylko 10% - 1godz.</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22</a:t>
            </a:fld>
            <a:endParaRPr lang="en-GB"/>
          </a:p>
        </p:txBody>
      </p:sp>
    </p:spTree>
    <p:extLst>
      <p:ext uri="{BB962C8B-B14F-4D97-AF65-F5344CB8AC3E}">
        <p14:creationId xmlns:p14="http://schemas.microsoft.com/office/powerpoint/2010/main" val="39974097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err="1" smtClean="0"/>
              <a:t>Wzw</a:t>
            </a:r>
            <a:r>
              <a:rPr lang="pl-PL" dirty="0" smtClean="0"/>
              <a:t> – do</a:t>
            </a:r>
            <a:r>
              <a:rPr lang="pl-PL" baseline="0" dirty="0" smtClean="0"/>
              <a:t> populacji weszły roczniki, które obowiązkowo były szczepione. Od 1996 szczepimy dzieci – czyli młodzież w wieku 15-21 z bezpłatnych  szczepień skorzystała. Bardzo wysoki wskaźnik </a:t>
            </a:r>
            <a:r>
              <a:rPr lang="pl-PL" baseline="0" dirty="0" err="1" smtClean="0"/>
              <a:t>zaszczepialności</a:t>
            </a:r>
            <a:r>
              <a:rPr lang="pl-PL" baseline="0" dirty="0" smtClean="0"/>
              <a:t> ze względu na wysoki koszt szczepionki.</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24</a:t>
            </a:fld>
            <a:endParaRPr lang="en-GB"/>
          </a:p>
        </p:txBody>
      </p:sp>
    </p:spTree>
    <p:extLst>
      <p:ext uri="{BB962C8B-B14F-4D97-AF65-F5344CB8AC3E}">
        <p14:creationId xmlns:p14="http://schemas.microsoft.com/office/powerpoint/2010/main" val="6346253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err="1" smtClean="0"/>
              <a:t>cholest</a:t>
            </a:r>
            <a:r>
              <a:rPr lang="pl-PL" dirty="0" smtClean="0"/>
              <a:t>  ¾ a 5</a:t>
            </a:r>
            <a:r>
              <a:rPr lang="pl-PL" baseline="0" dirty="0" smtClean="0"/>
              <a:t> lat temu tylko ½; </a:t>
            </a:r>
            <a:r>
              <a:rPr lang="pl-PL" baseline="0" dirty="0" err="1" smtClean="0"/>
              <a:t>Cisnienie</a:t>
            </a:r>
            <a:r>
              <a:rPr lang="pl-PL" baseline="0" dirty="0" smtClean="0"/>
              <a:t> – 85%, cukier  nie miał co 5 </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25</a:t>
            </a:fld>
            <a:endParaRPr lang="en-GB"/>
          </a:p>
        </p:txBody>
      </p:sp>
    </p:spTree>
    <p:extLst>
      <p:ext uri="{BB962C8B-B14F-4D97-AF65-F5344CB8AC3E}">
        <p14:creationId xmlns:p14="http://schemas.microsoft.com/office/powerpoint/2010/main" val="15882410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85% na tak, Niewielka rola programu  tylko co 8 kobieta przebadana.</a:t>
            </a:r>
            <a:r>
              <a:rPr lang="pl-PL" baseline="0" dirty="0" smtClean="0"/>
              <a:t>  </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27</a:t>
            </a:fld>
            <a:endParaRPr lang="en-GB"/>
          </a:p>
        </p:txBody>
      </p:sp>
    </p:spTree>
    <p:extLst>
      <p:ext uri="{BB962C8B-B14F-4D97-AF65-F5344CB8AC3E}">
        <p14:creationId xmlns:p14="http://schemas.microsoft.com/office/powerpoint/2010/main" val="14651642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Blisko co 2  miała wykonane badanie, Rola programu – 41%, samodzielnie podjęła decyzję</a:t>
            </a:r>
            <a:r>
              <a:rPr lang="pl-PL" baseline="0" dirty="0" smtClean="0"/>
              <a:t> – 28% przebadanych</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28</a:t>
            </a:fld>
            <a:endParaRPr lang="en-GB"/>
          </a:p>
        </p:txBody>
      </p:sp>
    </p:spTree>
    <p:extLst>
      <p:ext uri="{BB962C8B-B14F-4D97-AF65-F5344CB8AC3E}">
        <p14:creationId xmlns:p14="http://schemas.microsoft.com/office/powerpoint/2010/main" val="12465949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Co 5 –dorosły</a:t>
            </a:r>
            <a:r>
              <a:rPr lang="pl-PL" baseline="0" dirty="0" smtClean="0"/>
              <a:t> przebadany, a wśród 50+ - co 4 – colon;  co 3 m 40+ miał badanie przez lekarza. NIE LICZYLO się badanie z krwi. </a:t>
            </a:r>
          </a:p>
          <a:p>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29</a:t>
            </a:fld>
            <a:endParaRPr lang="en-GB"/>
          </a:p>
        </p:txBody>
      </p:sp>
    </p:spTree>
    <p:extLst>
      <p:ext uri="{BB962C8B-B14F-4D97-AF65-F5344CB8AC3E}">
        <p14:creationId xmlns:p14="http://schemas.microsoft.com/office/powerpoint/2010/main" val="932516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Nieco więcej niż w połowie gospodarstw</a:t>
            </a:r>
            <a:r>
              <a:rPr lang="pl-PL" baseline="0" dirty="0" smtClean="0"/>
              <a:t> zrealizowano wywiady – głownie z powodu odmowy lub mieszkanie było niezamieszkane długotrwale.</a:t>
            </a:r>
          </a:p>
          <a:p>
            <a:endParaRPr lang="pl-PL" baseline="0" dirty="0" smtClean="0"/>
          </a:p>
          <a:p>
            <a:r>
              <a:rPr lang="pl-PL" baseline="0" dirty="0" smtClean="0"/>
              <a:t>Nie objęto </a:t>
            </a:r>
            <a:r>
              <a:rPr lang="pl-PL" baseline="0" dirty="0" err="1" smtClean="0"/>
              <a:t>osob</a:t>
            </a:r>
            <a:r>
              <a:rPr lang="pl-PL" baseline="0" dirty="0" smtClean="0"/>
              <a:t> mieszkających w gospodarstwach zbiorowego zakwaterowania.   Wynik mówią o 38 mln </a:t>
            </a:r>
            <a:r>
              <a:rPr lang="pl-PL" baseline="0" dirty="0" err="1" smtClean="0"/>
              <a:t>miekszakńców</a:t>
            </a:r>
            <a:r>
              <a:rPr lang="pl-PL" baseline="0" dirty="0" smtClean="0"/>
              <a:t> Polski</a:t>
            </a:r>
          </a:p>
          <a:p>
            <a:endParaRPr lang="pl-PL" baseline="0" dirty="0" smtClean="0"/>
          </a:p>
          <a:p>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4</a:t>
            </a:fld>
            <a:endParaRPr lang="en-GB"/>
          </a:p>
        </p:txBody>
      </p:sp>
    </p:spTree>
    <p:extLst>
      <p:ext uri="{BB962C8B-B14F-4D97-AF65-F5344CB8AC3E}">
        <p14:creationId xmlns:p14="http://schemas.microsoft.com/office/powerpoint/2010/main" val="40861332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Bez</a:t>
            </a:r>
            <a:r>
              <a:rPr lang="pl-PL" baseline="0" dirty="0" smtClean="0"/>
              <a:t> porodów w szpitalach.  Wysokie odsetki leczenia dzieci i młodzieży u lekarzy rodzinnych i dentyści, rzadziej lekarze specjaliści. Po 50+ wzrost za wyjątkiem dentysty. Kobiety leczą się częściej. </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31</a:t>
            </a:fld>
            <a:endParaRPr lang="en-GB"/>
          </a:p>
        </p:txBody>
      </p:sp>
    </p:spTree>
    <p:extLst>
      <p:ext uri="{BB962C8B-B14F-4D97-AF65-F5344CB8AC3E}">
        <p14:creationId xmlns:p14="http://schemas.microsoft.com/office/powerpoint/2010/main" val="35317709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33</a:t>
            </a:fld>
            <a:endParaRPr lang="en-GB"/>
          </a:p>
        </p:txBody>
      </p:sp>
    </p:spTree>
    <p:extLst>
      <p:ext uri="{BB962C8B-B14F-4D97-AF65-F5344CB8AC3E}">
        <p14:creationId xmlns:p14="http://schemas.microsoft.com/office/powerpoint/2010/main" val="36014846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Mówimy tylko o potrzebujących.</a:t>
            </a:r>
            <a:r>
              <a:rPr lang="pl-PL" baseline="0" dirty="0" smtClean="0"/>
              <a:t> Jeśli ktoś odpowiedział że nie potrzebował to nie był ujmowany. 15-16% NIE POTRZEBOWAL OPIEKI ZDROWOTNEJ.</a:t>
            </a:r>
          </a:p>
          <a:p>
            <a:r>
              <a:rPr lang="pl-PL" baseline="0" dirty="0" smtClean="0"/>
              <a:t>OPIEKA MEDYCZNA – 15-16, DENTYSTY – 28% LEKI 20% PSYCHICZNE 70%</a:t>
            </a:r>
          </a:p>
          <a:p>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34</a:t>
            </a:fld>
            <a:endParaRPr lang="en-GB"/>
          </a:p>
        </p:txBody>
      </p:sp>
    </p:spTree>
    <p:extLst>
      <p:ext uri="{BB962C8B-B14F-4D97-AF65-F5344CB8AC3E}">
        <p14:creationId xmlns:p14="http://schemas.microsoft.com/office/powerpoint/2010/main" val="4212829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Zarówno publiczną jak i prywatna</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35</a:t>
            </a:fld>
            <a:endParaRPr lang="en-GB"/>
          </a:p>
        </p:txBody>
      </p:sp>
    </p:spTree>
    <p:extLst>
      <p:ext uri="{BB962C8B-B14F-4D97-AF65-F5344CB8AC3E}">
        <p14:creationId xmlns:p14="http://schemas.microsoft.com/office/powerpoint/2010/main" val="2045241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Przekrojowe, umożliwia</a:t>
            </a:r>
            <a:r>
              <a:rPr lang="pl-PL" baseline="0" dirty="0" smtClean="0"/>
              <a:t> porównanie stanu zdrowia i korzystania z usług medycznych czy też stylu życia</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5</a:t>
            </a:fld>
            <a:endParaRPr lang="en-GB"/>
          </a:p>
        </p:txBody>
      </p:sp>
    </p:spTree>
    <p:extLst>
      <p:ext uri="{BB962C8B-B14F-4D97-AF65-F5344CB8AC3E}">
        <p14:creationId xmlns:p14="http://schemas.microsoft.com/office/powerpoint/2010/main" val="17262685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dirty="0" smtClean="0"/>
              <a:t>1,7%</a:t>
            </a:r>
            <a:r>
              <a:rPr lang="pl-PL" baseline="0" dirty="0" smtClean="0"/>
              <a:t> to ponad 600 tys. osób więcej zadeklarowało dobry lub bardzo dobry stan zdrowia. </a:t>
            </a:r>
            <a:endParaRPr lang="en-GB" dirty="0" smtClean="0"/>
          </a:p>
          <a:p>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8</a:t>
            </a:fld>
            <a:endParaRPr lang="en-GB"/>
          </a:p>
        </p:txBody>
      </p:sp>
    </p:spTree>
    <p:extLst>
      <p:ext uri="{BB962C8B-B14F-4D97-AF65-F5344CB8AC3E}">
        <p14:creationId xmlns:p14="http://schemas.microsoft.com/office/powerpoint/2010/main" val="3239754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Słupek</a:t>
            </a:r>
            <a:r>
              <a:rPr lang="pl-PL" baseline="0" dirty="0" smtClean="0"/>
              <a:t> im krótszy  tym lepsza sytuacja. Na plus  od 40 do 79.  Czy rodzice dzieci i młode osoby oczekują lepszego zdrowia???</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9</a:t>
            </a:fld>
            <a:endParaRPr lang="en-GB"/>
          </a:p>
        </p:txBody>
      </p:sp>
    </p:spTree>
    <p:extLst>
      <p:ext uri="{BB962C8B-B14F-4D97-AF65-F5344CB8AC3E}">
        <p14:creationId xmlns:p14="http://schemas.microsoft.com/office/powerpoint/2010/main" val="3992622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Najlepiej</a:t>
            </a:r>
            <a:r>
              <a:rPr lang="pl-PL" baseline="0" dirty="0" smtClean="0"/>
              <a:t> - </a:t>
            </a:r>
            <a:r>
              <a:rPr lang="pl-PL" sz="1200" kern="1200" dirty="0" smtClean="0">
                <a:solidFill>
                  <a:schemeClr val="tx1"/>
                </a:solidFill>
                <a:effectLst/>
                <a:latin typeface="+mn-lt"/>
                <a:ea typeface="+mn-ea"/>
                <a:cs typeface="+mn-cs"/>
              </a:rPr>
              <a:t>wielkopolskiego i małopolskiego (mniej</a:t>
            </a:r>
            <a:r>
              <a:rPr lang="pl-PL" sz="1200" kern="1200" baseline="0" dirty="0" smtClean="0">
                <a:solidFill>
                  <a:schemeClr val="tx1"/>
                </a:solidFill>
                <a:effectLst/>
                <a:latin typeface="+mn-lt"/>
                <a:ea typeface="+mn-ea"/>
                <a:cs typeface="+mn-cs"/>
              </a:rPr>
              <a:t> niż 30%). ,najgorzej – łódzkie i lubelskie (co najmniej 35%) </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10</a:t>
            </a:fld>
            <a:endParaRPr lang="en-GB"/>
          </a:p>
        </p:txBody>
      </p:sp>
    </p:spTree>
    <p:extLst>
      <p:ext uri="{BB962C8B-B14F-4D97-AF65-F5344CB8AC3E}">
        <p14:creationId xmlns:p14="http://schemas.microsoft.com/office/powerpoint/2010/main" val="2461816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Dwa górne paski</a:t>
            </a:r>
            <a:r>
              <a:rPr lang="pl-PL" baseline="0" dirty="0" smtClean="0"/>
              <a:t> – to nie dobrze  - k 46%, m 62%.  Proszę porównać pasek żółty – nadwagę, </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13</a:t>
            </a:fld>
            <a:endParaRPr lang="en-GB"/>
          </a:p>
        </p:txBody>
      </p:sp>
    </p:spTree>
    <p:extLst>
      <p:ext uri="{BB962C8B-B14F-4D97-AF65-F5344CB8AC3E}">
        <p14:creationId xmlns:p14="http://schemas.microsoft.com/office/powerpoint/2010/main" val="2985526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smtClean="0"/>
          </a:p>
          <a:p>
            <a:r>
              <a:rPr lang="pl-PL" dirty="0" smtClean="0"/>
              <a:t>Surowe</a:t>
            </a:r>
            <a:r>
              <a:rPr lang="pl-PL" baseline="0" dirty="0" smtClean="0"/>
              <a:t> i przetworzone ale bez ziemniaków i soków kupnych (tylko świeżo wyciskane były ujmowane)</a:t>
            </a:r>
          </a:p>
          <a:p>
            <a:r>
              <a:rPr lang="pl-PL" dirty="0" smtClean="0"/>
              <a:t>Dzieci</a:t>
            </a:r>
            <a:r>
              <a:rPr lang="pl-PL" baseline="0" dirty="0" smtClean="0"/>
              <a:t> ¾ codziennie owoce, warzywa tylko 625 warzywa. </a:t>
            </a:r>
            <a:r>
              <a:rPr lang="pl-PL" baseline="0" dirty="0" err="1" smtClean="0"/>
              <a:t>Dorosłi</a:t>
            </a:r>
            <a:r>
              <a:rPr lang="pl-PL" baseline="0" dirty="0" smtClean="0"/>
              <a:t> </a:t>
            </a:r>
            <a:r>
              <a:rPr lang="pl-PL" baseline="0" dirty="0" err="1" smtClean="0"/>
              <a:t>rzadzije</a:t>
            </a:r>
            <a:r>
              <a:rPr lang="pl-PL" baseline="0" dirty="0" smtClean="0"/>
              <a:t> niż dzieci  zwłaszcza M (1/2 je </a:t>
            </a:r>
            <a:r>
              <a:rPr lang="pl-PL" baseline="0" dirty="0" err="1" smtClean="0"/>
              <a:t>warywa</a:t>
            </a:r>
            <a:r>
              <a:rPr lang="pl-PL" baseline="0" dirty="0" smtClean="0"/>
              <a:t> i owoce </a:t>
            </a:r>
            <a:r>
              <a:rPr lang="pl-PL" baseline="0" dirty="0" err="1" smtClean="0"/>
              <a:t>codzinnie</a:t>
            </a:r>
            <a:r>
              <a:rPr lang="pl-PL" baseline="0" dirty="0" smtClean="0"/>
              <a:t>), K – prawie 2/3</a:t>
            </a:r>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16</a:t>
            </a:fld>
            <a:endParaRPr lang="en-GB"/>
          </a:p>
        </p:txBody>
      </p:sp>
    </p:spTree>
    <p:extLst>
      <p:ext uri="{BB962C8B-B14F-4D97-AF65-F5344CB8AC3E}">
        <p14:creationId xmlns:p14="http://schemas.microsoft.com/office/powerpoint/2010/main" val="20049955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3%</a:t>
            </a:r>
            <a:r>
              <a:rPr lang="pl-PL" baseline="0" dirty="0" smtClean="0"/>
              <a:t> mniej palących to prawie 1 mln osób mniej</a:t>
            </a:r>
          </a:p>
          <a:p>
            <a:endParaRPr lang="en-GB" dirty="0"/>
          </a:p>
        </p:txBody>
      </p:sp>
      <p:sp>
        <p:nvSpPr>
          <p:cNvPr id="4" name="Symbol zastępczy numeru slajdu 3"/>
          <p:cNvSpPr>
            <a:spLocks noGrp="1"/>
          </p:cNvSpPr>
          <p:nvPr>
            <p:ph type="sldNum" sz="quarter" idx="10"/>
          </p:nvPr>
        </p:nvSpPr>
        <p:spPr/>
        <p:txBody>
          <a:bodyPr/>
          <a:lstStyle/>
          <a:p>
            <a:fld id="{FDE10FD9-39D0-4789-B46A-AA9431337DB2}" type="slidenum">
              <a:rPr lang="en-GB" smtClean="0"/>
              <a:t>17</a:t>
            </a:fld>
            <a:endParaRPr lang="en-GB"/>
          </a:p>
        </p:txBody>
      </p:sp>
    </p:spTree>
    <p:extLst>
      <p:ext uri="{BB962C8B-B14F-4D97-AF65-F5344CB8AC3E}">
        <p14:creationId xmlns:p14="http://schemas.microsoft.com/office/powerpoint/2010/main" val="513084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pl-PL" smtClean="0"/>
              <a:t>Kliknij, aby edytować styl</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12/1/2015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5305510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7523786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pl-PL" smtClean="0"/>
              <a:t>Kliknij, aby edytować styl</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2635723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pl-PL" smtClean="0"/>
              <a:t>Kliknij, aby edytować styl</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pl-PL" smtClean="0"/>
              <a:t>Kliknij, aby edytować style wzorca tekstu</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1408058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pl-PL" smtClean="0"/>
              <a:t>Kliknij, aby edytować styl</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78284578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l-PL" smtClean="0"/>
              <a:t>Kliknij, aby edytować styl</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56565525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l-PL" smtClean="0"/>
              <a:t>Kliknij, aby edytować styl</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2159160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nchor="t" anchorCtr="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09018247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pl-PL" smtClean="0"/>
              <a:t>Kliknij, aby edytować styl</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7402325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75166822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pl-PL" smtClean="0"/>
              <a:t>Kliknij, aby edytować styl</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9796027F-7875-4030-9381-8BD8C4F21935}" type="datetimeFigureOut">
              <a:rPr lang="en-US" smtClean="0"/>
              <a:t>12/1/2015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28992017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12/1/2015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06418889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12/1/2015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6944006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79536356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8719083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pl-PL" smtClean="0"/>
              <a:t>Kliknij, aby edytować styl</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7" name="Date Placeholder 4"/>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11681236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4509A250-FF31-4206-8172-F9D3106AACB1}" type="datetimeFigureOut">
              <a:rPr lang="en-US" smtClean="0"/>
              <a:t>12/1/2015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8757756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pl-PL" smtClean="0"/>
              <a:t>Kliknij, aby edytować styl</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smtClean="0"/>
              <a:t>12/1/2015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3641953659"/>
      </p:ext>
    </p:extLst>
  </p:cSld>
  <p:clrMap bg1="dk1" tx1="lt1" bg2="dk2"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Lst>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chart" Target="../charts/chart3.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pPr algn="ctr" hangingPunct="0"/>
            <a:r>
              <a:rPr lang="pl-PL" sz="3200" b="1" cap="all" dirty="0" smtClean="0"/>
              <a:t>WSTĘPNE wyniki </a:t>
            </a:r>
            <a:br>
              <a:rPr lang="pl-PL" sz="3200" b="1" cap="all" dirty="0" smtClean="0"/>
            </a:br>
            <a:r>
              <a:rPr lang="pl-PL" sz="3200" b="1" cap="all" dirty="0" smtClean="0"/>
              <a:t>Europejskiego </a:t>
            </a:r>
            <a:r>
              <a:rPr lang="pl-PL" sz="3200" b="1" cap="all" dirty="0"/>
              <a:t>Ankietowego </a:t>
            </a:r>
            <a:r>
              <a:rPr lang="en-GB" sz="3200" dirty="0" smtClean="0"/>
              <a:t/>
            </a:r>
            <a:br>
              <a:rPr lang="en-GB" sz="3200" dirty="0" smtClean="0"/>
            </a:br>
            <a:r>
              <a:rPr lang="pl-PL" sz="3200" b="1" cap="all" dirty="0" smtClean="0"/>
              <a:t>Badania </a:t>
            </a:r>
            <a:r>
              <a:rPr lang="pl-PL" sz="3200" b="1" cap="all" dirty="0"/>
              <a:t>Zdrowia </a:t>
            </a:r>
            <a:r>
              <a:rPr lang="pl-PL" sz="3200" b="1" cap="all" dirty="0" smtClean="0"/>
              <a:t>w </a:t>
            </a:r>
            <a:r>
              <a:rPr lang="pl-PL" sz="3200" b="1" cap="all" dirty="0"/>
              <a:t>2014 r.</a:t>
            </a:r>
            <a:r>
              <a:rPr lang="en-GB" sz="3200" dirty="0"/>
              <a:t/>
            </a:r>
            <a:br>
              <a:rPr lang="en-GB" sz="3200" dirty="0"/>
            </a:br>
            <a:endParaRPr lang="en-GB" sz="3200" dirty="0"/>
          </a:p>
        </p:txBody>
      </p:sp>
      <p:sp>
        <p:nvSpPr>
          <p:cNvPr id="3" name="Podtytuł 2"/>
          <p:cNvSpPr>
            <a:spLocks noGrp="1"/>
          </p:cNvSpPr>
          <p:nvPr>
            <p:ph type="subTitle" idx="1"/>
          </p:nvPr>
        </p:nvSpPr>
        <p:spPr/>
        <p:txBody>
          <a:bodyPr/>
          <a:lstStyle/>
          <a:p>
            <a:pPr algn="ctr"/>
            <a:endParaRPr lang="pl-PL" dirty="0" smtClean="0"/>
          </a:p>
          <a:p>
            <a:pPr algn="ctr"/>
            <a:r>
              <a:rPr lang="pl-PL" sz="1600" dirty="0" smtClean="0"/>
              <a:t>GUS, </a:t>
            </a:r>
            <a:r>
              <a:rPr lang="pl-PL" sz="1600" cap="none" dirty="0" smtClean="0"/>
              <a:t>grudzień 2015 r.</a:t>
            </a:r>
            <a:endParaRPr lang="en-GB" sz="1600" cap="none" dirty="0"/>
          </a:p>
        </p:txBody>
      </p:sp>
    </p:spTree>
    <p:extLst>
      <p:ext uri="{BB962C8B-B14F-4D97-AF65-F5344CB8AC3E}">
        <p14:creationId xmlns:p14="http://schemas.microsoft.com/office/powerpoint/2010/main" val="308529682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r>
              <a:rPr lang="pl-PL" sz="2400" dirty="0"/>
              <a:t/>
            </a:r>
            <a:br>
              <a:rPr lang="pl-PL" sz="2400" dirty="0"/>
            </a:b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
        <p:nvSpPr>
          <p:cNvPr id="5" name="Prostokąt 4"/>
          <p:cNvSpPr/>
          <p:nvPr/>
        </p:nvSpPr>
        <p:spPr>
          <a:xfrm>
            <a:off x="1052934" y="451535"/>
            <a:ext cx="9029700" cy="1754326"/>
          </a:xfrm>
          <a:prstGeom prst="rect">
            <a:avLst/>
          </a:prstGeom>
        </p:spPr>
        <p:txBody>
          <a:bodyPr wrap="square">
            <a:spAutoFit/>
          </a:bodyPr>
          <a:lstStyle/>
          <a:p>
            <a:pPr algn="ctr"/>
            <a:r>
              <a:rPr lang="pl-PL" dirty="0"/>
              <a:t>Ludność oceniająca swoje zdrowie poniżej oceny dobrej </a:t>
            </a:r>
            <a:endParaRPr lang="pl-PL" dirty="0" smtClean="0"/>
          </a:p>
          <a:p>
            <a:pPr algn="ctr"/>
            <a:r>
              <a:rPr lang="pl-PL" dirty="0" smtClean="0"/>
              <a:t>według </a:t>
            </a:r>
            <a:r>
              <a:rPr lang="pl-PL" dirty="0"/>
              <a:t>województw w 2014 r. </a:t>
            </a:r>
            <a:r>
              <a:rPr lang="pl-PL" dirty="0" smtClean="0"/>
              <a:t>(w %)</a:t>
            </a:r>
          </a:p>
          <a:p>
            <a:endParaRPr lang="pl-PL" dirty="0"/>
          </a:p>
          <a:p>
            <a:endParaRPr lang="pl-PL" dirty="0" smtClean="0"/>
          </a:p>
          <a:p>
            <a:endParaRPr lang="pl-PL" dirty="0"/>
          </a:p>
          <a:p>
            <a:endParaRPr lang="en-GB" dirty="0"/>
          </a:p>
        </p:txBody>
      </p:sp>
      <p:graphicFrame>
        <p:nvGraphicFramePr>
          <p:cNvPr id="6" name="Wykres 5"/>
          <p:cNvGraphicFramePr>
            <a:graphicFrameLocks/>
          </p:cNvGraphicFramePr>
          <p:nvPr>
            <p:extLst>
              <p:ext uri="{D42A27DB-BD31-4B8C-83A1-F6EECF244321}">
                <p14:modId xmlns:p14="http://schemas.microsoft.com/office/powerpoint/2010/main" val="769754657"/>
              </p:ext>
            </p:extLst>
          </p:nvPr>
        </p:nvGraphicFramePr>
        <p:xfrm>
          <a:off x="1689100" y="1264443"/>
          <a:ext cx="8393534" cy="489505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Wykres 8"/>
          <p:cNvGraphicFramePr>
            <a:graphicFrameLocks/>
          </p:cNvGraphicFramePr>
          <p:nvPr>
            <p:extLst>
              <p:ext uri="{D42A27DB-BD31-4B8C-83A1-F6EECF244321}">
                <p14:modId xmlns:p14="http://schemas.microsoft.com/office/powerpoint/2010/main" val="60850689"/>
              </p:ext>
            </p:extLst>
          </p:nvPr>
        </p:nvGraphicFramePr>
        <p:xfrm>
          <a:off x="1154955" y="1264443"/>
          <a:ext cx="8825658" cy="432911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3760688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r>
              <a:rPr lang="pl-PL" sz="2400" dirty="0"/>
              <a:t/>
            </a:r>
            <a:br>
              <a:rPr lang="pl-PL" sz="2400" dirty="0"/>
            </a:b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
        <p:nvSpPr>
          <p:cNvPr id="5" name="Prostokąt 4"/>
          <p:cNvSpPr/>
          <p:nvPr/>
        </p:nvSpPr>
        <p:spPr>
          <a:xfrm>
            <a:off x="1052934" y="451535"/>
            <a:ext cx="9029700" cy="1200329"/>
          </a:xfrm>
          <a:prstGeom prst="rect">
            <a:avLst/>
          </a:prstGeom>
        </p:spPr>
        <p:txBody>
          <a:bodyPr wrap="square">
            <a:spAutoFit/>
          </a:bodyPr>
          <a:lstStyle/>
          <a:p>
            <a:pPr algn="ctr"/>
            <a:r>
              <a:rPr lang="pl-PL" dirty="0"/>
              <a:t>Ludność </a:t>
            </a:r>
            <a:r>
              <a:rPr lang="pl-PL" dirty="0" smtClean="0"/>
              <a:t>deklarująca występowanie  w ciągu ostatnich 12 miesięcy dolegliwości lub chorób przewlekłych   (w %)</a:t>
            </a:r>
          </a:p>
          <a:p>
            <a:endParaRPr lang="pl-PL" dirty="0"/>
          </a:p>
          <a:p>
            <a:endParaRPr lang="en-GB" dirty="0"/>
          </a:p>
        </p:txBody>
      </p:sp>
      <p:graphicFrame>
        <p:nvGraphicFramePr>
          <p:cNvPr id="7" name="Wykres 6"/>
          <p:cNvGraphicFramePr>
            <a:graphicFrameLocks/>
          </p:cNvGraphicFramePr>
          <p:nvPr>
            <p:extLst>
              <p:ext uri="{D42A27DB-BD31-4B8C-83A1-F6EECF244321}">
                <p14:modId xmlns:p14="http://schemas.microsoft.com/office/powerpoint/2010/main" val="3923881420"/>
              </p:ext>
            </p:extLst>
          </p:nvPr>
        </p:nvGraphicFramePr>
        <p:xfrm>
          <a:off x="825501" y="1270000"/>
          <a:ext cx="10223500" cy="4673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6776329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lvl="0" hangingPunct="0"/>
            <a:r>
              <a:rPr lang="pl-PL" sz="2400" dirty="0" smtClean="0"/>
              <a:t> </a:t>
            </a:r>
            <a:r>
              <a:rPr lang="pl-PL" sz="2800" u="sng" dirty="0" smtClean="0"/>
              <a:t>Najczęstsze dolegliwości i choroby przewlekłe</a:t>
            </a:r>
            <a:br>
              <a:rPr lang="pl-PL" sz="2800" u="sng" dirty="0" smtClean="0"/>
            </a:br>
            <a:r>
              <a:rPr lang="pl-PL" sz="2200" u="sng" dirty="0" smtClean="0"/>
              <a:t>Dorośli</a:t>
            </a:r>
            <a:r>
              <a:rPr lang="pl-PL" sz="2200" dirty="0" smtClean="0"/>
              <a:t/>
            </a:r>
            <a:br>
              <a:rPr lang="pl-PL" sz="2200" dirty="0" smtClean="0"/>
            </a:br>
            <a:r>
              <a:rPr lang="pl-PL" sz="2200" dirty="0" smtClean="0"/>
              <a:t>1. Bóle dolnej części pleców - co 4 kobieta </a:t>
            </a:r>
            <a:r>
              <a:rPr lang="pl-PL" sz="2200" dirty="0"/>
              <a:t>i co </a:t>
            </a:r>
            <a:r>
              <a:rPr lang="pl-PL" sz="2200" dirty="0" smtClean="0"/>
              <a:t>5 mężczyzna </a:t>
            </a:r>
            <a:br>
              <a:rPr lang="pl-PL" sz="2200" dirty="0" smtClean="0"/>
            </a:br>
            <a:r>
              <a:rPr lang="pl-PL" sz="2200" dirty="0" smtClean="0"/>
              <a:t>2. Nadciśnienie </a:t>
            </a:r>
            <a:r>
              <a:rPr lang="pl-PL" sz="2200" dirty="0"/>
              <a:t>tętnicze </a:t>
            </a:r>
            <a:r>
              <a:rPr lang="pl-PL" sz="2200" dirty="0" smtClean="0"/>
              <a:t>- u </a:t>
            </a:r>
            <a:r>
              <a:rPr lang="pl-PL" sz="2200" dirty="0"/>
              <a:t>co 4 </a:t>
            </a:r>
            <a:r>
              <a:rPr lang="pl-PL" sz="2200" dirty="0" smtClean="0"/>
              <a:t>osoby</a:t>
            </a:r>
            <a:br>
              <a:rPr lang="pl-PL" sz="2200" dirty="0" smtClean="0"/>
            </a:br>
            <a:r>
              <a:rPr lang="pl-PL" sz="2200" dirty="0" smtClean="0"/>
              <a:t>3. Bóle szyi - u </a:t>
            </a:r>
            <a:r>
              <a:rPr lang="pl-PL" sz="2200" dirty="0"/>
              <a:t>co 6 </a:t>
            </a:r>
            <a:r>
              <a:rPr lang="pl-PL" sz="2200" dirty="0" smtClean="0"/>
              <a:t>osoby</a:t>
            </a:r>
            <a:br>
              <a:rPr lang="pl-PL" sz="2200" dirty="0" smtClean="0"/>
            </a:br>
            <a:r>
              <a:rPr lang="pl-PL" sz="2200" dirty="0" smtClean="0"/>
              <a:t>4. Zwyrodnienie </a:t>
            </a:r>
            <a:r>
              <a:rPr lang="pl-PL" sz="2200" dirty="0"/>
              <a:t>stawów </a:t>
            </a:r>
            <a:r>
              <a:rPr lang="pl-PL" sz="2200" dirty="0" smtClean="0"/>
              <a:t>- 15% </a:t>
            </a:r>
            <a:br>
              <a:rPr lang="pl-PL" sz="2200" dirty="0" smtClean="0"/>
            </a:br>
            <a:r>
              <a:rPr lang="pl-PL" sz="2200" dirty="0" smtClean="0"/>
              <a:t>5 i 6. Migrena </a:t>
            </a:r>
            <a:r>
              <a:rPr lang="pl-PL" sz="2200" dirty="0"/>
              <a:t>i choroba wieńcowa </a:t>
            </a:r>
            <a:r>
              <a:rPr lang="pl-PL" sz="2200" dirty="0" smtClean="0"/>
              <a:t>- u </a:t>
            </a:r>
            <a:r>
              <a:rPr lang="pl-PL" sz="2200" dirty="0"/>
              <a:t>blisko 9</a:t>
            </a:r>
            <a:r>
              <a:rPr lang="pl-PL" sz="2200" dirty="0" smtClean="0"/>
              <a:t>%</a:t>
            </a:r>
            <a:br>
              <a:rPr lang="pl-PL" sz="2200" dirty="0" smtClean="0"/>
            </a:br>
            <a:r>
              <a:rPr lang="pl-PL" sz="2200" dirty="0" smtClean="0"/>
              <a:t>7 i 8. Alergia  </a:t>
            </a:r>
            <a:r>
              <a:rPr lang="pl-PL" sz="2200" dirty="0"/>
              <a:t>i choroby tarczycy </a:t>
            </a:r>
            <a:r>
              <a:rPr lang="pl-PL" sz="2200" dirty="0" smtClean="0"/>
              <a:t>– 8% i 7%</a:t>
            </a:r>
            <a:br>
              <a:rPr lang="pl-PL" sz="2200" dirty="0" smtClean="0"/>
            </a:br>
            <a:r>
              <a:rPr lang="pl-PL" sz="2200" dirty="0" smtClean="0"/>
              <a:t/>
            </a:r>
            <a:br>
              <a:rPr lang="pl-PL" sz="2200" dirty="0" smtClean="0"/>
            </a:br>
            <a:r>
              <a:rPr lang="pl-PL" sz="2200" u="sng" dirty="0" smtClean="0"/>
              <a:t>Dzieci</a:t>
            </a:r>
            <a:r>
              <a:rPr lang="en-GB" sz="2200" dirty="0"/>
              <a:t/>
            </a:r>
            <a:br>
              <a:rPr lang="en-GB" sz="2200" dirty="0"/>
            </a:br>
            <a:r>
              <a:rPr lang="pl-PL" sz="2200" dirty="0" smtClean="0"/>
              <a:t> 1. Alergie  - 15</a:t>
            </a:r>
            <a:r>
              <a:rPr lang="pl-PL" sz="2200" dirty="0"/>
              <a:t>% </a:t>
            </a:r>
            <a:r>
              <a:rPr lang="pl-PL" sz="2200" dirty="0" smtClean="0"/>
              <a:t> (nieznacznie </a:t>
            </a:r>
            <a:r>
              <a:rPr lang="pl-PL" sz="2200" dirty="0"/>
              <a:t>mniej niż </a:t>
            </a:r>
            <a:r>
              <a:rPr lang="pl-PL" sz="2200" dirty="0" smtClean="0"/>
              <a:t>w </a:t>
            </a:r>
            <a:r>
              <a:rPr lang="pl-PL" sz="2200" dirty="0"/>
              <a:t>2009 </a:t>
            </a:r>
            <a:r>
              <a:rPr lang="pl-PL" sz="2200" dirty="0" smtClean="0"/>
              <a:t>r. – było 17%) </a:t>
            </a:r>
            <a:br>
              <a:rPr lang="pl-PL" sz="2200" dirty="0" smtClean="0"/>
            </a:br>
            <a:r>
              <a:rPr lang="pl-PL" sz="2200" dirty="0" smtClean="0"/>
              <a:t>2. Choroby </a:t>
            </a:r>
            <a:r>
              <a:rPr lang="pl-PL" sz="2200" dirty="0"/>
              <a:t>oka – prawie 5</a:t>
            </a:r>
            <a:r>
              <a:rPr lang="pl-PL" sz="2200" dirty="0" smtClean="0"/>
              <a:t>%</a:t>
            </a:r>
            <a:br>
              <a:rPr lang="pl-PL" sz="2200" dirty="0" smtClean="0"/>
            </a:br>
            <a:r>
              <a:rPr lang="pl-PL" sz="2200" dirty="0" smtClean="0"/>
              <a:t>3. Astma </a:t>
            </a:r>
            <a:r>
              <a:rPr lang="pl-PL" sz="2200" dirty="0"/>
              <a:t>– 4</a:t>
            </a:r>
            <a:r>
              <a:rPr lang="pl-PL" sz="2200" dirty="0" smtClean="0"/>
              <a:t>% </a:t>
            </a:r>
            <a:br>
              <a:rPr lang="pl-PL" sz="2200" dirty="0" smtClean="0"/>
            </a:br>
            <a:r>
              <a:rPr lang="pl-PL" sz="2200" dirty="0" smtClean="0"/>
              <a:t>4. Częste </a:t>
            </a:r>
            <a:r>
              <a:rPr lang="pl-PL" sz="2200" dirty="0"/>
              <a:t>bóle </a:t>
            </a:r>
            <a:r>
              <a:rPr lang="pl-PL" sz="2200" dirty="0" smtClean="0"/>
              <a:t>głowy - blisko </a:t>
            </a:r>
            <a:r>
              <a:rPr lang="pl-PL" sz="2200" dirty="0"/>
              <a:t>2% </a:t>
            </a:r>
            <a:r>
              <a:rPr lang="pl-PL" sz="2200" dirty="0" smtClean="0"/>
              <a:t>dzieci</a:t>
            </a:r>
            <a:br>
              <a:rPr lang="pl-PL" sz="2200" dirty="0" smtClean="0"/>
            </a:br>
            <a:r>
              <a:rPr lang="pl-PL" sz="2200" dirty="0" smtClean="0"/>
              <a:t>5. Choroby </a:t>
            </a:r>
            <a:r>
              <a:rPr lang="pl-PL" sz="2200" dirty="0"/>
              <a:t>kręgosłupa </a:t>
            </a:r>
            <a:r>
              <a:rPr lang="pl-PL" sz="2200" dirty="0" smtClean="0"/>
              <a:t>– mniej niż 2 % </a:t>
            </a: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339853276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r>
              <a:rPr lang="pl-PL" sz="2400" dirty="0"/>
              <a:t/>
            </a:r>
            <a:br>
              <a:rPr lang="pl-PL" sz="2400" dirty="0"/>
            </a:b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
        <p:nvSpPr>
          <p:cNvPr id="5" name="Prostokąt 4"/>
          <p:cNvSpPr/>
          <p:nvPr/>
        </p:nvSpPr>
        <p:spPr>
          <a:xfrm>
            <a:off x="1052934" y="451535"/>
            <a:ext cx="9029700" cy="2739211"/>
          </a:xfrm>
          <a:prstGeom prst="rect">
            <a:avLst/>
          </a:prstGeom>
        </p:spPr>
        <p:txBody>
          <a:bodyPr wrap="square">
            <a:spAutoFit/>
          </a:bodyPr>
          <a:lstStyle/>
          <a:p>
            <a:pPr algn="ctr"/>
            <a:r>
              <a:rPr lang="pl-PL" sz="2000" u="sng" dirty="0"/>
              <a:t>Waga ciała </a:t>
            </a:r>
            <a:r>
              <a:rPr lang="pl-PL" sz="2000" u="sng" dirty="0" smtClean="0"/>
              <a:t>osób dorosłych </a:t>
            </a:r>
            <a:r>
              <a:rPr lang="pl-PL" sz="2000" dirty="0"/>
              <a:t>niestety nadal wzrasta i coraz częściej występuje problem nadwagi i otyłości. Zbyt dużą masę ciała ma już </a:t>
            </a:r>
            <a:r>
              <a:rPr lang="pl-PL" sz="2000" dirty="0" smtClean="0"/>
              <a:t>druga  dorosła osoba  </a:t>
            </a:r>
            <a:r>
              <a:rPr lang="pl-PL" sz="2000" dirty="0"/>
              <a:t>i relatywnie częściej problemy z nadmierną masą ciała występują wśród </a:t>
            </a:r>
            <a:r>
              <a:rPr lang="pl-PL" sz="2000" dirty="0" smtClean="0"/>
              <a:t>mężczyzn.</a:t>
            </a:r>
          </a:p>
          <a:p>
            <a:pPr algn="ctr"/>
            <a:endParaRPr lang="pl-PL" sz="2000" dirty="0" smtClean="0"/>
          </a:p>
          <a:p>
            <a:endParaRPr lang="pl-PL" dirty="0"/>
          </a:p>
          <a:p>
            <a:pPr algn="ctr"/>
            <a:endParaRPr lang="pl-PL" dirty="0"/>
          </a:p>
          <a:p>
            <a:endParaRPr lang="pl-PL" dirty="0"/>
          </a:p>
          <a:p>
            <a:endParaRPr lang="en-GB" dirty="0"/>
          </a:p>
        </p:txBody>
      </p:sp>
      <p:graphicFrame>
        <p:nvGraphicFramePr>
          <p:cNvPr id="7" name="Wykres 6"/>
          <p:cNvGraphicFramePr>
            <a:graphicFrameLocks/>
          </p:cNvGraphicFramePr>
          <p:nvPr>
            <p:extLst>
              <p:ext uri="{D42A27DB-BD31-4B8C-83A1-F6EECF244321}">
                <p14:modId xmlns:p14="http://schemas.microsoft.com/office/powerpoint/2010/main" val="153678209"/>
              </p:ext>
            </p:extLst>
          </p:nvPr>
        </p:nvGraphicFramePr>
        <p:xfrm>
          <a:off x="1154955" y="2057400"/>
          <a:ext cx="8825658" cy="36449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389294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r>
              <a:rPr lang="pl-PL" sz="2400" dirty="0"/>
              <a:t/>
            </a:r>
            <a:br>
              <a:rPr lang="pl-PL" sz="2400" dirty="0"/>
            </a:b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
        <p:nvSpPr>
          <p:cNvPr id="5" name="Prostokąt 4"/>
          <p:cNvSpPr/>
          <p:nvPr/>
        </p:nvSpPr>
        <p:spPr>
          <a:xfrm>
            <a:off x="1052934" y="451535"/>
            <a:ext cx="9029700" cy="2739211"/>
          </a:xfrm>
          <a:prstGeom prst="rect">
            <a:avLst/>
          </a:prstGeom>
        </p:spPr>
        <p:txBody>
          <a:bodyPr wrap="square">
            <a:spAutoFit/>
          </a:bodyPr>
          <a:lstStyle/>
          <a:p>
            <a:pPr algn="ctr"/>
            <a:r>
              <a:rPr lang="pl-PL" sz="2000" dirty="0" smtClean="0"/>
              <a:t>W  </a:t>
            </a:r>
            <a:r>
              <a:rPr lang="pl-PL" sz="2000" dirty="0"/>
              <a:t>przeciągu ostatnich 5 lat populacja osób niepełnosprawnych prawnie zmniejszyła się o ponad 350 tys. W 2014 r. orzeczenie o niepełnosprawności  posiadał co 10 Polak, niezależnie od płci</a:t>
            </a:r>
            <a:r>
              <a:rPr lang="pl-PL" sz="2000" dirty="0" smtClean="0"/>
              <a:t>. </a:t>
            </a:r>
            <a:endParaRPr lang="pl-PL" sz="2000" dirty="0"/>
          </a:p>
          <a:p>
            <a:pPr algn="ctr"/>
            <a:r>
              <a:rPr lang="pl-PL" sz="2000" u="sng" dirty="0" smtClean="0"/>
              <a:t>Ile osób niepełnosprawnych żyje w Polsce?</a:t>
            </a:r>
          </a:p>
          <a:p>
            <a:pPr algn="ctr"/>
            <a:r>
              <a:rPr lang="pl-PL" sz="2000" dirty="0" smtClean="0"/>
              <a:t>W zależności od przyjętego kryterium – poniżej dane w mln osób:</a:t>
            </a:r>
          </a:p>
          <a:p>
            <a:endParaRPr lang="pl-PL" dirty="0"/>
          </a:p>
          <a:p>
            <a:endParaRPr lang="pl-PL" dirty="0"/>
          </a:p>
          <a:p>
            <a:endParaRPr lang="pl-PL" dirty="0"/>
          </a:p>
          <a:p>
            <a:endParaRPr lang="en-GB" dirty="0"/>
          </a:p>
        </p:txBody>
      </p:sp>
      <p:graphicFrame>
        <p:nvGraphicFramePr>
          <p:cNvPr id="7" name="Wykres 6"/>
          <p:cNvGraphicFramePr>
            <a:graphicFrameLocks/>
          </p:cNvGraphicFramePr>
          <p:nvPr>
            <p:extLst>
              <p:ext uri="{D42A27DB-BD31-4B8C-83A1-F6EECF244321}">
                <p14:modId xmlns:p14="http://schemas.microsoft.com/office/powerpoint/2010/main" val="1200032382"/>
              </p:ext>
            </p:extLst>
          </p:nvPr>
        </p:nvGraphicFramePr>
        <p:xfrm>
          <a:off x="1828801" y="2395728"/>
          <a:ext cx="8508998" cy="35478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6787722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algn="ctr" hangingPunct="0"/>
            <a:r>
              <a:rPr lang="pl-PL" sz="2400" dirty="0" smtClean="0"/>
              <a:t>Najważniejsze wyniki</a:t>
            </a:r>
            <a:br>
              <a:rPr lang="pl-PL" sz="2400" dirty="0" smtClean="0"/>
            </a:br>
            <a:r>
              <a:rPr lang="pl-PL" sz="2400" dirty="0"/>
              <a:t/>
            </a:r>
            <a:br>
              <a:rPr lang="pl-PL" sz="2400" dirty="0"/>
            </a:br>
            <a:r>
              <a:rPr lang="pl-PL" sz="2400" dirty="0" smtClean="0"/>
              <a:t/>
            </a:r>
            <a:br>
              <a:rPr lang="pl-PL" sz="2400" dirty="0" smtClean="0"/>
            </a:br>
            <a:r>
              <a:rPr lang="pl-PL" sz="3200" dirty="0" smtClean="0"/>
              <a:t>Jaki jest styl życia Polaków ?</a:t>
            </a:r>
            <a:r>
              <a:rPr lang="pl-PL" sz="3200" dirty="0"/>
              <a:t/>
            </a:r>
            <a:br>
              <a:rPr lang="pl-PL" sz="3200" dirty="0"/>
            </a:br>
            <a:r>
              <a:rPr lang="pl-PL" sz="2400" dirty="0" smtClean="0"/>
              <a:t/>
            </a:r>
            <a:br>
              <a:rPr lang="pl-PL" sz="2400" dirty="0" smtClean="0"/>
            </a:br>
            <a:r>
              <a:rPr lang="pl-PL" sz="2400" dirty="0"/>
              <a:t/>
            </a:r>
            <a:br>
              <a:rPr lang="pl-PL" sz="2400" dirty="0"/>
            </a:b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sz="1600" dirty="0"/>
          </a:p>
        </p:txBody>
      </p:sp>
    </p:spTree>
    <p:extLst>
      <p:ext uri="{BB962C8B-B14F-4D97-AF65-F5344CB8AC3E}">
        <p14:creationId xmlns:p14="http://schemas.microsoft.com/office/powerpoint/2010/main" val="243643034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r>
              <a:rPr lang="pl-PL" sz="2400" u="sng" dirty="0"/>
              <a:t>Spożycie owoców i warzyw </a:t>
            </a:r>
            <a:r>
              <a:rPr lang="pl-PL" sz="2400" b="1" u="sng" dirty="0"/>
              <a:t>(z wyjątkiem ziemniaków</a:t>
            </a:r>
            <a:r>
              <a:rPr lang="pl-PL" sz="2400" b="1" u="sng" dirty="0" smtClean="0"/>
              <a:t>)</a:t>
            </a:r>
            <a:br>
              <a:rPr lang="pl-PL" sz="2400" b="1" u="sng" dirty="0" smtClean="0"/>
            </a:br>
            <a:r>
              <a:rPr lang="pl-PL" sz="2400" u="sng" dirty="0"/>
              <a:t/>
            </a:r>
            <a:br>
              <a:rPr lang="pl-PL" sz="2400" u="sng" dirty="0"/>
            </a:br>
            <a:r>
              <a:rPr lang="pl-PL" sz="2400" dirty="0" smtClean="0"/>
              <a:t>3/4 dzieci (powyżej </a:t>
            </a:r>
            <a:r>
              <a:rPr lang="pl-PL" sz="2400" dirty="0"/>
              <a:t>6 miesiąca </a:t>
            </a:r>
            <a:r>
              <a:rPr lang="pl-PL" sz="2400" dirty="0" smtClean="0"/>
              <a:t>życia) spożywa  owoce 1 raz dziennie lub częściej, ale warzywa – już tylko 62%.</a:t>
            </a:r>
            <a:br>
              <a:rPr lang="pl-PL" sz="2400" dirty="0" smtClean="0"/>
            </a:br>
            <a:r>
              <a:rPr lang="pl-PL" sz="2400" dirty="0"/>
              <a:t/>
            </a:r>
            <a:br>
              <a:rPr lang="pl-PL" sz="2400" dirty="0"/>
            </a:br>
            <a:r>
              <a:rPr lang="pl-PL" sz="2400" dirty="0" smtClean="0"/>
              <a:t>Blisko </a:t>
            </a:r>
            <a:r>
              <a:rPr lang="pl-PL" sz="2400" dirty="0"/>
              <a:t>4% dzieci nie jada w warzyw ogóle lub rzadziej niż 1 raz w </a:t>
            </a:r>
            <a:r>
              <a:rPr lang="pl-PL" sz="2400" dirty="0" smtClean="0"/>
              <a:t>tygodniu.</a:t>
            </a:r>
            <a:br>
              <a:rPr lang="pl-PL" sz="2400" dirty="0" smtClean="0"/>
            </a:br>
            <a:r>
              <a:rPr lang="pl-PL" sz="2400" dirty="0" smtClean="0"/>
              <a:t>   </a:t>
            </a:r>
            <a:r>
              <a:rPr lang="pl-PL" sz="2400" dirty="0"/>
              <a:t/>
            </a:r>
            <a:br>
              <a:rPr lang="pl-PL" sz="2400" dirty="0"/>
            </a:br>
            <a:r>
              <a:rPr lang="pl-PL" sz="2400" dirty="0" smtClean="0"/>
              <a:t>Osoby </a:t>
            </a:r>
            <a:r>
              <a:rPr lang="pl-PL" sz="2400" dirty="0"/>
              <a:t>dorosłe rzadziej </a:t>
            </a:r>
            <a:r>
              <a:rPr lang="pl-PL" sz="2400" dirty="0" smtClean="0"/>
              <a:t>niż dzieci spożywają </a:t>
            </a:r>
            <a:r>
              <a:rPr lang="pl-PL" sz="2400" dirty="0"/>
              <a:t>warzywa i owoce. </a:t>
            </a:r>
            <a:r>
              <a:rPr lang="pl-PL" sz="2400" dirty="0" smtClean="0"/>
              <a:t> </a:t>
            </a:r>
            <a:r>
              <a:rPr lang="pl-PL" sz="2400" dirty="0"/>
              <a:t>Tylko co drugi dorosły mężczyzna codziennie je zarówno owoce, jak i </a:t>
            </a:r>
            <a:r>
              <a:rPr lang="pl-PL" sz="2400" dirty="0" smtClean="0"/>
              <a:t>warzywa, </a:t>
            </a:r>
            <a:r>
              <a:rPr lang="pl-PL" sz="2400" dirty="0"/>
              <a:t>a w przypadku kobiet - prawie 2/3.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p:txBody>
      </p:sp>
    </p:spTree>
    <p:extLst>
      <p:ext uri="{BB962C8B-B14F-4D97-AF65-F5344CB8AC3E}">
        <p14:creationId xmlns:p14="http://schemas.microsoft.com/office/powerpoint/2010/main" val="316283347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lnSpc>
                <a:spcPts val="2100"/>
              </a:lnSpc>
            </a:pPr>
            <a:r>
              <a:rPr lang="pl-PL" sz="2200" u="sng" dirty="0" smtClean="0"/>
              <a:t>Palenie tytoniu</a:t>
            </a:r>
            <a:br>
              <a:rPr lang="pl-PL" sz="2200" u="sng" dirty="0" smtClean="0"/>
            </a:br>
            <a:r>
              <a:rPr lang="pl-PL" sz="2200" u="sng" dirty="0"/>
              <a:t/>
            </a:r>
            <a:br>
              <a:rPr lang="pl-PL" sz="2200" u="sng" dirty="0"/>
            </a:br>
            <a:r>
              <a:rPr lang="pl-PL" sz="2200" b="1" dirty="0" smtClean="0"/>
              <a:t>Odsetek </a:t>
            </a:r>
            <a:r>
              <a:rPr lang="pl-PL" sz="2200" b="1" dirty="0"/>
              <a:t>osób niepalących wzrósł </a:t>
            </a:r>
            <a:r>
              <a:rPr lang="pl-PL" sz="2200" dirty="0"/>
              <a:t>o ponad 3 pkt procentowe (z  71% do 74</a:t>
            </a:r>
            <a:r>
              <a:rPr lang="pl-PL" sz="2200" dirty="0" smtClean="0"/>
              <a:t>%).</a:t>
            </a:r>
            <a:br>
              <a:rPr lang="pl-PL" sz="2200" dirty="0" smtClean="0"/>
            </a:br>
            <a:r>
              <a:rPr lang="pl-PL" sz="2200" dirty="0" smtClean="0"/>
              <a:t/>
            </a:r>
            <a:br>
              <a:rPr lang="pl-PL" sz="2200" dirty="0" smtClean="0"/>
            </a:br>
            <a:r>
              <a:rPr lang="pl-PL" sz="2200" dirty="0" smtClean="0"/>
              <a:t>Tytoń pali 26% dorosłych Polaków, z tego codziennie  23% ( 29</a:t>
            </a:r>
            <a:r>
              <a:rPr lang="pl-PL" sz="2200" dirty="0"/>
              <a:t>% dorosłych mężczyzn i  tylko 17% dorosłych </a:t>
            </a:r>
            <a:r>
              <a:rPr lang="pl-PL" sz="2200" dirty="0" smtClean="0"/>
              <a:t>kobiet).</a:t>
            </a:r>
            <a:br>
              <a:rPr lang="pl-PL" sz="2200" dirty="0" smtClean="0"/>
            </a:br>
            <a:r>
              <a:rPr lang="pl-PL" sz="2200" dirty="0" smtClean="0"/>
              <a:t/>
            </a:r>
            <a:br>
              <a:rPr lang="pl-PL" sz="2200" dirty="0" smtClean="0"/>
            </a:br>
            <a:r>
              <a:rPr lang="pl-PL" sz="2200" dirty="0"/>
              <a:t>Najczęściej palaczami codziennymi  są osoby w wieku 30-60 lat, a </a:t>
            </a:r>
            <a:r>
              <a:rPr lang="pl-PL" sz="2200" b="1" dirty="0"/>
              <a:t>szczególnie często nałóg palenia występuje wśród pięćdziesięciolatków. </a:t>
            </a:r>
            <a:r>
              <a:rPr lang="pl-PL" sz="2200" dirty="0"/>
              <a:t>W tej grupie wieku pali prawie 36% mężczyzn i 27% kobiet. </a:t>
            </a:r>
            <a:r>
              <a:rPr lang="pl-PL" sz="2200" dirty="0" smtClean="0"/>
              <a:t/>
            </a:r>
            <a:br>
              <a:rPr lang="pl-PL" sz="2200" dirty="0" smtClean="0"/>
            </a:br>
            <a:r>
              <a:rPr lang="pl-PL" sz="2200" dirty="0" smtClean="0"/>
              <a:t/>
            </a:r>
            <a:br>
              <a:rPr lang="pl-PL" sz="2200" dirty="0" smtClean="0"/>
            </a:br>
            <a:r>
              <a:rPr lang="pl-PL" sz="2200" dirty="0" smtClean="0"/>
              <a:t>Co drugi mężczyzna palący codziennie to osoba  </a:t>
            </a:r>
            <a:r>
              <a:rPr lang="pl-PL" sz="2200" dirty="0"/>
              <a:t>mocno </a:t>
            </a:r>
            <a:r>
              <a:rPr lang="pl-PL" sz="2200" dirty="0" smtClean="0"/>
              <a:t>uzależniona  od nikotyny (paląca </a:t>
            </a:r>
            <a:r>
              <a:rPr lang="pl-PL" sz="2200" dirty="0"/>
              <a:t>co najmniej 20 papierosów </a:t>
            </a:r>
            <a:r>
              <a:rPr lang="pl-PL" sz="2200" dirty="0" smtClean="0"/>
              <a:t>dziennie), natomiast wśród kobiet palących – prawie co trzecia. </a:t>
            </a:r>
            <a:r>
              <a:rPr lang="pl-PL" sz="2200" dirty="0"/>
              <a:t/>
            </a:r>
            <a:br>
              <a:rPr lang="pl-PL" sz="2200" dirty="0"/>
            </a:b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284774256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r>
              <a:rPr lang="pl-PL" sz="2200" u="sng" dirty="0" smtClean="0"/>
              <a:t>Picie alkoholu</a:t>
            </a:r>
            <a:br>
              <a:rPr lang="pl-PL" sz="2200" u="sng" dirty="0" smtClean="0"/>
            </a:br>
            <a:r>
              <a:rPr lang="pl-PL" sz="2200" dirty="0" smtClean="0"/>
              <a:t/>
            </a:r>
            <a:br>
              <a:rPr lang="pl-PL" sz="2200" dirty="0" smtClean="0"/>
            </a:br>
            <a:r>
              <a:rPr lang="pl-PL" sz="2200" dirty="0" smtClean="0"/>
              <a:t>Odsetek </a:t>
            </a:r>
            <a:r>
              <a:rPr lang="pl-PL" sz="2200" dirty="0"/>
              <a:t>osób dorosłych pijących napoje alkoholowe </a:t>
            </a:r>
            <a:r>
              <a:rPr lang="pl-PL" sz="2200" b="1" dirty="0"/>
              <a:t>zmniejszył się o ponad 2%. </a:t>
            </a:r>
            <a:r>
              <a:rPr lang="pl-PL" sz="2200" dirty="0"/>
              <a:t>Całkowitą abstynencję w ciągu ostatnich 12 miesięcy zadeklarowało blisko 28% badanych osób. </a:t>
            </a:r>
            <a:r>
              <a:rPr lang="pl-PL" sz="2200" dirty="0" smtClean="0"/>
              <a:t/>
            </a:r>
            <a:br>
              <a:rPr lang="pl-PL" sz="2200" dirty="0" smtClean="0"/>
            </a:br>
            <a:r>
              <a:rPr lang="pl-PL" sz="2200" dirty="0" smtClean="0"/>
              <a:t/>
            </a:r>
            <a:br>
              <a:rPr lang="pl-PL" sz="2200" dirty="0" smtClean="0"/>
            </a:br>
            <a:r>
              <a:rPr lang="pl-PL" sz="2200" dirty="0" smtClean="0"/>
              <a:t>63% dorosłych kobiet piło alkohol (w 2009 r. – 66%), a wśród mężczyzn 83% (w 2009 r. 85%).</a:t>
            </a:r>
            <a:br>
              <a:rPr lang="pl-PL" sz="2200" dirty="0" smtClean="0"/>
            </a:br>
            <a:r>
              <a:rPr lang="pl-PL" sz="2200" dirty="0" smtClean="0"/>
              <a:t/>
            </a:r>
            <a:br>
              <a:rPr lang="pl-PL" sz="2200" dirty="0" smtClean="0"/>
            </a:br>
            <a:r>
              <a:rPr lang="pl-PL" sz="2200" dirty="0" smtClean="0"/>
              <a:t>Najliczniejszą </a:t>
            </a:r>
            <a:r>
              <a:rPr lang="pl-PL" sz="2200" dirty="0"/>
              <a:t>grupę pijących alkohol stanowią osoby w wieku </a:t>
            </a:r>
            <a:r>
              <a:rPr lang="pl-PL" sz="2200" dirty="0" smtClean="0"/>
              <a:t>30-49 </a:t>
            </a:r>
            <a:r>
              <a:rPr lang="pl-PL" sz="2200" dirty="0"/>
              <a:t>lat</a:t>
            </a:r>
            <a:r>
              <a:rPr lang="pl-PL" sz="2200" dirty="0" smtClean="0"/>
              <a:t>.</a:t>
            </a:r>
            <a:br>
              <a:rPr lang="pl-PL" sz="2200" dirty="0" smtClean="0"/>
            </a:br>
            <a:r>
              <a:rPr lang="pl-PL" sz="2200" dirty="0"/>
              <a:t/>
            </a:r>
            <a:br>
              <a:rPr lang="pl-PL" sz="2200" dirty="0"/>
            </a:br>
            <a:r>
              <a:rPr lang="pl-PL" sz="2200" dirty="0"/>
              <a:t/>
            </a:r>
            <a:br>
              <a:rPr lang="pl-PL" sz="2200" dirty="0"/>
            </a:b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207861117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r>
              <a:rPr lang="pl-PL" sz="2200" dirty="0"/>
              <a:t/>
            </a:r>
            <a:br>
              <a:rPr lang="pl-PL" sz="2200" dirty="0"/>
            </a:br>
            <a:r>
              <a:rPr lang="pl-PL" sz="2200" dirty="0"/>
              <a:t/>
            </a:r>
            <a:br>
              <a:rPr lang="pl-PL" sz="2200" dirty="0"/>
            </a:b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graphicFrame>
        <p:nvGraphicFramePr>
          <p:cNvPr id="5" name="Wykres 4"/>
          <p:cNvGraphicFramePr>
            <a:graphicFrameLocks/>
          </p:cNvGraphicFramePr>
          <p:nvPr>
            <p:extLst>
              <p:ext uri="{D42A27DB-BD31-4B8C-83A1-F6EECF244321}">
                <p14:modId xmlns:p14="http://schemas.microsoft.com/office/powerpoint/2010/main" val="4211798690"/>
              </p:ext>
            </p:extLst>
          </p:nvPr>
        </p:nvGraphicFramePr>
        <p:xfrm>
          <a:off x="736600" y="762000"/>
          <a:ext cx="9715500" cy="5181599"/>
        </p:xfrm>
        <a:graphic>
          <a:graphicData uri="http://schemas.openxmlformats.org/drawingml/2006/chart">
            <c:chart xmlns:c="http://schemas.openxmlformats.org/drawingml/2006/chart" xmlns:r="http://schemas.openxmlformats.org/officeDocument/2006/relationships" r:id="rId3"/>
          </a:graphicData>
        </a:graphic>
      </p:graphicFrame>
      <p:sp>
        <p:nvSpPr>
          <p:cNvPr id="6" name="Elipsa 5"/>
          <p:cNvSpPr/>
          <p:nvPr/>
        </p:nvSpPr>
        <p:spPr>
          <a:xfrm>
            <a:off x="7747001" y="1371600"/>
            <a:ext cx="2590798" cy="43434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9387725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r>
              <a:rPr lang="pl-PL" sz="2400" dirty="0" smtClean="0"/>
              <a:t>Główny cel  UE </a:t>
            </a:r>
            <a:r>
              <a:rPr lang="pl-PL" sz="2400" dirty="0"/>
              <a:t>w dziedzinie statystyki zdrowia publicznego </a:t>
            </a:r>
            <a:r>
              <a:rPr lang="pl-PL" sz="2400" dirty="0" smtClean="0"/>
              <a:t>to  </a:t>
            </a:r>
            <a:r>
              <a:rPr lang="pl-PL" sz="2400" dirty="0"/>
              <a:t>stworzenie systemu monitoringu </a:t>
            </a:r>
            <a:r>
              <a:rPr lang="pl-PL" sz="2400" dirty="0" smtClean="0"/>
              <a:t>zdrowia i </a:t>
            </a:r>
            <a:r>
              <a:rPr lang="pl-PL" sz="2400" dirty="0" err="1" smtClean="0"/>
              <a:t>zachowań</a:t>
            </a:r>
            <a:r>
              <a:rPr lang="pl-PL" sz="2400" dirty="0" smtClean="0"/>
              <a:t> zdrowotnych  </a:t>
            </a:r>
            <a:r>
              <a:rPr lang="pl-PL" sz="2400" b="1" dirty="0" smtClean="0"/>
              <a:t>w </a:t>
            </a:r>
            <a:r>
              <a:rPr lang="pl-PL" sz="2400" b="1" dirty="0"/>
              <a:t>oparciu o m.in. reprezentacyjne badania ankietowe. </a:t>
            </a:r>
            <a:r>
              <a:rPr lang="pl-PL" sz="2400" b="1" dirty="0" smtClean="0"/>
              <a:t/>
            </a:r>
            <a:br>
              <a:rPr lang="pl-PL" sz="2400" b="1" dirty="0" smtClean="0"/>
            </a:br>
            <a:r>
              <a:rPr lang="pl-PL" sz="2400" b="1" dirty="0" smtClean="0"/>
              <a:t/>
            </a:r>
            <a:br>
              <a:rPr lang="pl-PL" sz="2400" b="1" dirty="0" smtClean="0"/>
            </a:br>
            <a:r>
              <a:rPr lang="pl-PL" sz="2400" b="1" dirty="0" smtClean="0"/>
              <a:t>Ważne znaczenie </a:t>
            </a:r>
            <a:r>
              <a:rPr lang="pl-PL" sz="2400" b="1" dirty="0"/>
              <a:t>ma Europejskie Ankietowe Badanie Zdrowia (</a:t>
            </a:r>
            <a:r>
              <a:rPr lang="pl-PL" sz="2400" b="1" dirty="0" err="1"/>
              <a:t>European</a:t>
            </a:r>
            <a:r>
              <a:rPr lang="pl-PL" sz="2400" b="1" dirty="0"/>
              <a:t> </a:t>
            </a:r>
            <a:r>
              <a:rPr lang="pl-PL" sz="2400" b="1" dirty="0" err="1"/>
              <a:t>Health</a:t>
            </a:r>
            <a:r>
              <a:rPr lang="pl-PL" sz="2400" b="1" dirty="0"/>
              <a:t> Interview </a:t>
            </a:r>
            <a:r>
              <a:rPr lang="pl-PL" sz="2400" b="1" dirty="0" err="1"/>
              <a:t>Survey</a:t>
            </a:r>
            <a:r>
              <a:rPr lang="pl-PL" sz="2400" b="1" dirty="0"/>
              <a:t> - EHIS</a:t>
            </a:r>
            <a:r>
              <a:rPr lang="pl-PL" sz="2400" b="1" dirty="0" smtClean="0"/>
              <a:t>)</a:t>
            </a:r>
            <a:r>
              <a:rPr lang="pl-PL" sz="2400" dirty="0" smtClean="0"/>
              <a:t>,</a:t>
            </a:r>
            <a:r>
              <a:rPr lang="pl-PL" sz="2400" b="1" dirty="0" smtClean="0"/>
              <a:t> </a:t>
            </a:r>
            <a:r>
              <a:rPr lang="pl-PL" sz="2400" dirty="0" smtClean="0"/>
              <a:t>powtarzane co </a:t>
            </a:r>
            <a:r>
              <a:rPr lang="pl-PL" sz="2400" dirty="0"/>
              <a:t>5 </a:t>
            </a:r>
            <a:r>
              <a:rPr lang="pl-PL" sz="2400" dirty="0" smtClean="0"/>
              <a:t>lat. Wyniki </a:t>
            </a:r>
            <a:r>
              <a:rPr lang="pl-PL" sz="2400" dirty="0"/>
              <a:t>badania umożliwiają poznanie sytuacji zdrowotnej mieszkańców Unii oraz jej uwarunkowań w powiązaniu z charakterystyką demograficzno-społeczną oraz miejscem zamieszkania</a:t>
            </a:r>
            <a:r>
              <a:rPr lang="pl-PL" sz="2400" dirty="0" smtClean="0"/>
              <a:t>.</a:t>
            </a:r>
            <a:endParaRPr lang="en-GB" sz="3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159452582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r>
              <a:rPr lang="pl-PL" sz="2400" u="sng" dirty="0" smtClean="0"/>
              <a:t>Picie alkoholu chociaż 1 dzień w tygodniu</a:t>
            </a:r>
            <a:br>
              <a:rPr lang="pl-PL" sz="2400" u="sng" dirty="0" smtClean="0"/>
            </a:br>
            <a:r>
              <a:rPr lang="pl-PL" sz="2400" dirty="0"/>
              <a:t/>
            </a:r>
            <a:br>
              <a:rPr lang="pl-PL" sz="2400" dirty="0"/>
            </a:br>
            <a:r>
              <a:rPr lang="pl-PL" sz="2200" dirty="0" smtClean="0"/>
              <a:t>Tak często pije 28% dorosłych mężczyzn i 9% kobiet.</a:t>
            </a:r>
            <a:br>
              <a:rPr lang="pl-PL" sz="2200" dirty="0" smtClean="0"/>
            </a:br>
            <a:r>
              <a:rPr lang="pl-PL" sz="2200" dirty="0" smtClean="0"/>
              <a:t/>
            </a:r>
            <a:br>
              <a:rPr lang="pl-PL" sz="2200" dirty="0" smtClean="0"/>
            </a:br>
            <a:r>
              <a:rPr lang="pl-PL" sz="2200" dirty="0" smtClean="0"/>
              <a:t>Głównie w dni weekendowe </a:t>
            </a:r>
            <a:r>
              <a:rPr lang="pl-PL" sz="2200" dirty="0"/>
              <a:t>(między piątkiem i niedzielą). </a:t>
            </a:r>
            <a:r>
              <a:rPr lang="pl-PL" sz="2200" dirty="0" smtClean="0"/>
              <a:t/>
            </a:r>
            <a:br>
              <a:rPr lang="pl-PL" sz="2200" dirty="0" smtClean="0"/>
            </a:br>
            <a:r>
              <a:rPr lang="pl-PL" sz="2200" dirty="0" smtClean="0"/>
              <a:t/>
            </a:r>
            <a:br>
              <a:rPr lang="pl-PL" sz="2200" dirty="0" smtClean="0"/>
            </a:br>
            <a:r>
              <a:rPr lang="pl-PL" sz="2200" dirty="0" smtClean="0"/>
              <a:t>Mężczyźni </a:t>
            </a:r>
            <a:r>
              <a:rPr lang="pl-PL" sz="2200" dirty="0"/>
              <a:t>deklarowali </a:t>
            </a:r>
            <a:r>
              <a:rPr lang="pl-PL" sz="2200" dirty="0" smtClean="0"/>
              <a:t>picie: wyłącznie </a:t>
            </a:r>
            <a:r>
              <a:rPr lang="pl-PL" sz="2200" dirty="0"/>
              <a:t>piwa (64</a:t>
            </a:r>
            <a:r>
              <a:rPr lang="pl-PL" sz="2200" dirty="0" smtClean="0"/>
              <a:t>% tej grupy pijących ) </a:t>
            </a:r>
            <a:r>
              <a:rPr lang="pl-PL" sz="2200" dirty="0"/>
              <a:t>lub piwa w połączeniu z wódką (14</a:t>
            </a:r>
            <a:r>
              <a:rPr lang="pl-PL" sz="2200" dirty="0" smtClean="0"/>
              <a:t>%).</a:t>
            </a:r>
            <a:br>
              <a:rPr lang="pl-PL" sz="2200" dirty="0" smtClean="0"/>
            </a:br>
            <a:r>
              <a:rPr lang="pl-PL" sz="2200" dirty="0" smtClean="0"/>
              <a:t/>
            </a:r>
            <a:br>
              <a:rPr lang="pl-PL" sz="2200" dirty="0" smtClean="0"/>
            </a:br>
            <a:r>
              <a:rPr lang="pl-PL" sz="2200" dirty="0" smtClean="0"/>
              <a:t>Kobiety deklarowały picie: </a:t>
            </a:r>
            <a:r>
              <a:rPr lang="pl-PL" sz="2200" dirty="0"/>
              <a:t>wyłącznie piwa (co trzecia pijąca w tygodniu alkohol) lub wyłącznie wino (także co trzecia), względnie te dwa rodzaje alkoholu. </a:t>
            </a:r>
            <a:r>
              <a:rPr lang="pl-PL" sz="2200" dirty="0" smtClean="0"/>
              <a:t/>
            </a:r>
            <a:br>
              <a:rPr lang="pl-PL" sz="2200" dirty="0" smtClean="0"/>
            </a:br>
            <a:r>
              <a:rPr lang="pl-PL" sz="2200" dirty="0" smtClean="0"/>
              <a:t/>
            </a:r>
            <a:br>
              <a:rPr lang="pl-PL" sz="2200" dirty="0" smtClean="0"/>
            </a:br>
            <a:r>
              <a:rPr lang="pl-PL" sz="2200" dirty="0" smtClean="0"/>
              <a:t>Picie </a:t>
            </a:r>
            <a:r>
              <a:rPr lang="pl-PL" sz="2200" dirty="0"/>
              <a:t>w tygodniu chociaż 1 małej porcji wódki </a:t>
            </a:r>
            <a:r>
              <a:rPr lang="pl-PL" sz="2200" dirty="0" smtClean="0"/>
              <a:t>lub innych napojów spirytusowych zadeklarował co </a:t>
            </a:r>
            <a:r>
              <a:rPr lang="pl-PL" sz="2200" dirty="0"/>
              <a:t>4 mężczyzna i co 5 </a:t>
            </a:r>
            <a:r>
              <a:rPr lang="pl-PL" sz="2200" dirty="0" smtClean="0"/>
              <a:t>kobieta z tej grupy. </a:t>
            </a:r>
            <a:br>
              <a:rPr lang="pl-PL" sz="2200" dirty="0" smtClean="0"/>
            </a:b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279137888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r>
              <a:rPr lang="pl-PL" sz="2000" u="sng" dirty="0"/>
              <a:t>Picie alkoholu chociaż 1 dzień w </a:t>
            </a:r>
            <a:r>
              <a:rPr lang="pl-PL" sz="2000" u="sng" dirty="0" smtClean="0"/>
              <a:t>tygodniu</a:t>
            </a:r>
            <a:br>
              <a:rPr lang="pl-PL" sz="2000" u="sng" dirty="0" smtClean="0"/>
            </a:br>
            <a:r>
              <a:rPr lang="pl-PL" sz="2000" dirty="0"/>
              <a:t/>
            </a:r>
            <a:br>
              <a:rPr lang="pl-PL" sz="2000" dirty="0"/>
            </a:br>
            <a:r>
              <a:rPr lang="pl-PL" sz="2200" dirty="0" smtClean="0"/>
              <a:t>Statystyczny </a:t>
            </a:r>
            <a:r>
              <a:rPr lang="pl-PL" sz="2200" dirty="0"/>
              <a:t>mężczyzna </a:t>
            </a:r>
            <a:r>
              <a:rPr lang="pl-PL" sz="2200" dirty="0" smtClean="0"/>
              <a:t> z tej grupy wypija </a:t>
            </a:r>
            <a:r>
              <a:rPr lang="pl-PL" sz="2200" dirty="0"/>
              <a:t>w </a:t>
            </a:r>
            <a:r>
              <a:rPr lang="pl-PL" sz="2200" dirty="0" smtClean="0"/>
              <a:t>ciągu tygodnia  około </a:t>
            </a:r>
            <a:r>
              <a:rPr lang="pl-PL" sz="2200" dirty="0"/>
              <a:t>4 butelki piwa o pojemności 0,5 litra i trochę więcej niż 80 ml wódki lub innych napojów </a:t>
            </a:r>
            <a:r>
              <a:rPr lang="pl-PL" sz="2200" dirty="0" smtClean="0"/>
              <a:t>spirytusowych; </a:t>
            </a:r>
            <a:br>
              <a:rPr lang="pl-PL" sz="2200" dirty="0" smtClean="0"/>
            </a:br>
            <a:r>
              <a:rPr lang="pl-PL" sz="2200" dirty="0"/>
              <a:t/>
            </a:r>
            <a:br>
              <a:rPr lang="pl-PL" sz="2200" dirty="0"/>
            </a:br>
            <a:r>
              <a:rPr lang="pl-PL" sz="2200" dirty="0" smtClean="0"/>
              <a:t>Statystyczna </a:t>
            </a:r>
            <a:r>
              <a:rPr lang="pl-PL" sz="2200" dirty="0"/>
              <a:t>kobieta z tej grupy -  1,5 butelki piwa o pojemności 0,5 litra oraz 2 lampki wina. </a:t>
            </a:r>
            <a:r>
              <a:rPr lang="pl-PL" sz="2200" dirty="0" smtClean="0"/>
              <a:t/>
            </a:r>
            <a:br>
              <a:rPr lang="pl-PL" sz="2200" dirty="0" smtClean="0"/>
            </a:br>
            <a:r>
              <a:rPr lang="pl-PL" sz="2200" dirty="0"/>
              <a:t/>
            </a:r>
            <a:br>
              <a:rPr lang="pl-PL" sz="2200" dirty="0"/>
            </a:br>
            <a:r>
              <a:rPr lang="pl-PL" sz="2200" dirty="0" smtClean="0"/>
              <a:t>Piwo z </a:t>
            </a:r>
            <a:r>
              <a:rPr lang="pl-PL" sz="2200" dirty="0"/>
              <a:t>powodzeniem wyparło wódkę i inne napoje spirytusowe. </a:t>
            </a:r>
            <a:r>
              <a:rPr lang="pl-PL" sz="2200" dirty="0" smtClean="0"/>
              <a:t>Szacunki wskazują</a:t>
            </a:r>
            <a:r>
              <a:rPr lang="pl-PL" sz="2200" dirty="0"/>
              <a:t>, że </a:t>
            </a:r>
            <a:r>
              <a:rPr lang="pl-PL" sz="2200" b="1" dirty="0"/>
              <a:t>piwo stanowi prawie 70% ogólnej konsumpcji czystego alkoholu</a:t>
            </a:r>
            <a:r>
              <a:rPr lang="pl-PL" sz="2200" dirty="0"/>
              <a:t>, a wódka i inne napoje spirytusowe niespełna 20%. Na tle tych dwóch dominujących napojów alkoholowych udział wina </a:t>
            </a:r>
            <a:r>
              <a:rPr lang="pl-PL" sz="2200" dirty="0" smtClean="0"/>
              <a:t>jest skromny i wynosi 10%. </a:t>
            </a: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312612953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524500"/>
          </a:xfrm>
        </p:spPr>
        <p:txBody>
          <a:bodyPr/>
          <a:lstStyle/>
          <a:p>
            <a:pPr hangingPunct="0"/>
            <a:r>
              <a:rPr lang="pl-PL" sz="2000" u="sng" dirty="0" smtClean="0"/>
              <a:t>Aktywność </a:t>
            </a:r>
            <a:r>
              <a:rPr lang="pl-PL" sz="2000" u="sng" dirty="0"/>
              <a:t>fizyczna dzieci</a:t>
            </a:r>
            <a:br>
              <a:rPr lang="pl-PL" sz="2000" u="sng" dirty="0"/>
            </a:br>
            <a:r>
              <a:rPr lang="pl-PL" sz="2000" dirty="0"/>
              <a:t>	98% dzieci chodzących do szkoły </a:t>
            </a:r>
            <a:r>
              <a:rPr lang="pl-PL" sz="2000" dirty="0" smtClean="0"/>
              <a:t>ćwiczy </a:t>
            </a:r>
            <a:r>
              <a:rPr lang="pl-PL" sz="2000" dirty="0"/>
              <a:t>na lekcjach wychowania fizycznego. </a:t>
            </a:r>
            <a:r>
              <a:rPr lang="pl-PL" sz="2000" dirty="0" smtClean="0"/>
              <a:t/>
            </a:r>
            <a:br>
              <a:rPr lang="pl-PL" sz="2000" dirty="0" smtClean="0"/>
            </a:br>
            <a:r>
              <a:rPr lang="pl-PL" sz="2000" dirty="0" smtClean="0"/>
              <a:t>	</a:t>
            </a:r>
            <a:r>
              <a:rPr lang="pl-PL" sz="2000" b="1" dirty="0" smtClean="0"/>
              <a:t>Dzieci </a:t>
            </a:r>
            <a:r>
              <a:rPr lang="pl-PL" sz="2000" b="1" dirty="0"/>
              <a:t>szkolne są bardziej aktywnie fizycznie</a:t>
            </a:r>
            <a:r>
              <a:rPr lang="pl-PL" sz="2000" dirty="0"/>
              <a:t>. Co drugie dziecko (5 lat temu tylko co trzecie) regularnie uprawia sport lub rekreację poza lekcjami wychowania </a:t>
            </a:r>
            <a:r>
              <a:rPr lang="pl-PL" sz="2000" dirty="0" smtClean="0"/>
              <a:t>fizycznego, chłopcy nieznacznie częściej niż dziewczynki.</a:t>
            </a:r>
            <a:br>
              <a:rPr lang="pl-PL" sz="2000" dirty="0" smtClean="0"/>
            </a:br>
            <a:r>
              <a:rPr lang="pl-PL" sz="2000" dirty="0" smtClean="0"/>
              <a:t/>
            </a:r>
            <a:br>
              <a:rPr lang="pl-PL" sz="2000" dirty="0" smtClean="0"/>
            </a:br>
            <a:r>
              <a:rPr lang="pl-PL" sz="2000" dirty="0" smtClean="0"/>
              <a:t>Wśród dzieci aktywnych  - 38%  przeznacza od 3 do 5 godzin w tygodniu, 31% nawet 6 godzin i więcej, co 5 te dziecko – 2 godziny a </a:t>
            </a:r>
            <a:r>
              <a:rPr lang="pl-PL" sz="2000" dirty="0"/>
              <a:t> </a:t>
            </a:r>
            <a:r>
              <a:rPr lang="pl-PL" sz="2000" dirty="0" smtClean="0"/>
              <a:t>kolejne 10% tylko 1 godzinę.</a:t>
            </a:r>
            <a:br>
              <a:rPr lang="pl-PL" sz="2000" dirty="0" smtClean="0"/>
            </a:br>
            <a:r>
              <a:rPr lang="pl-PL" sz="2000" dirty="0"/>
              <a:t/>
            </a:r>
            <a:br>
              <a:rPr lang="pl-PL" sz="2000" dirty="0"/>
            </a:br>
            <a:r>
              <a:rPr lang="pl-PL" sz="2000" dirty="0" smtClean="0"/>
              <a:t>	Dzieci  </a:t>
            </a:r>
            <a:r>
              <a:rPr lang="pl-PL" sz="2000" dirty="0"/>
              <a:t>w wieku </a:t>
            </a:r>
            <a:r>
              <a:rPr lang="pl-PL" sz="2000" dirty="0" smtClean="0"/>
              <a:t> 2-14 </a:t>
            </a:r>
            <a:r>
              <a:rPr lang="pl-PL" sz="2000" dirty="0"/>
              <a:t>lat spędzają przed ekranem </a:t>
            </a:r>
            <a:r>
              <a:rPr lang="pl-PL" sz="2000" dirty="0" smtClean="0"/>
              <a:t>(telewizora</a:t>
            </a:r>
            <a:r>
              <a:rPr lang="pl-PL" sz="2000" dirty="0"/>
              <a:t>, komputera, tabletu lub </a:t>
            </a:r>
            <a:r>
              <a:rPr lang="pl-PL" sz="2000" dirty="0" err="1" smtClean="0"/>
              <a:t>smartfona</a:t>
            </a:r>
            <a:r>
              <a:rPr lang="pl-PL" sz="2000" dirty="0" smtClean="0"/>
              <a:t>) przeciętnie </a:t>
            </a:r>
            <a:r>
              <a:rPr lang="pl-PL" sz="2000" dirty="0"/>
              <a:t>2,2 godziny </a:t>
            </a:r>
            <a:r>
              <a:rPr lang="pl-PL" sz="2000" dirty="0" smtClean="0"/>
              <a:t>dziennie (tj. tyle samo co 2009 r.); </a:t>
            </a:r>
            <a:r>
              <a:rPr lang="pl-PL" sz="2000" dirty="0"/>
              <a:t>chłopcy nieco więcej niż dziewczęta. Co czwarte dziecko przeznacza na to średnio 1 godzinę dziennie, co trzecie 2 godziny, co piąte 3 godziny, a co ósme dziecko – nawet 4 godziny.</a:t>
            </a:r>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37175237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algn="ctr" hangingPunct="0"/>
            <a:r>
              <a:rPr lang="pl-PL" sz="2400" dirty="0" smtClean="0"/>
              <a:t>Najważniejsze wyniki</a:t>
            </a:r>
            <a:br>
              <a:rPr lang="pl-PL" sz="2400" dirty="0" smtClean="0"/>
            </a:br>
            <a:r>
              <a:rPr lang="pl-PL" sz="2400" dirty="0"/>
              <a:t/>
            </a:r>
            <a:br>
              <a:rPr lang="pl-PL" sz="2400" dirty="0"/>
            </a:br>
            <a:r>
              <a:rPr lang="pl-PL" sz="2400" dirty="0" smtClean="0"/>
              <a:t/>
            </a:r>
            <a:br>
              <a:rPr lang="pl-PL" sz="2400" dirty="0" smtClean="0"/>
            </a:br>
            <a:r>
              <a:rPr lang="pl-PL" sz="3200" dirty="0" smtClean="0"/>
              <a:t>Jak często wykonujemy badania?</a:t>
            </a:r>
            <a:r>
              <a:rPr lang="pl-PL" sz="3200" dirty="0"/>
              <a:t/>
            </a:r>
            <a:br>
              <a:rPr lang="pl-PL" sz="3200" dirty="0"/>
            </a:br>
            <a:r>
              <a:rPr lang="pl-PL" sz="2400" dirty="0" smtClean="0"/>
              <a:t/>
            </a:r>
            <a:br>
              <a:rPr lang="pl-PL" sz="2400" dirty="0" smtClean="0"/>
            </a:br>
            <a:r>
              <a:rPr lang="pl-PL" sz="2400" dirty="0"/>
              <a:t/>
            </a:r>
            <a:br>
              <a:rPr lang="pl-PL" sz="2400" dirty="0"/>
            </a:b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211971284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862014" y="787400"/>
            <a:ext cx="9601199" cy="5283200"/>
          </a:xfrm>
        </p:spPr>
        <p:txBody>
          <a:bodyPr/>
          <a:lstStyle/>
          <a:p>
            <a:pPr lvl="0" hangingPunct="0"/>
            <a:r>
              <a:rPr lang="pl-PL" sz="2200" dirty="0" smtClean="0"/>
              <a:t>Szczepienia </a:t>
            </a:r>
            <a:r>
              <a:rPr lang="pl-PL" sz="2200" dirty="0"/>
              <a:t>przeciw grypie w Polsce nie są jeszcze powszechne. </a:t>
            </a:r>
            <a:r>
              <a:rPr lang="pl-PL" sz="2200" dirty="0" smtClean="0"/>
              <a:t/>
            </a:r>
            <a:br>
              <a:rPr lang="pl-PL" sz="2200" dirty="0" smtClean="0"/>
            </a:br>
            <a:r>
              <a:rPr lang="pl-PL" sz="2200" dirty="0" smtClean="0"/>
              <a:t>W </a:t>
            </a:r>
            <a:r>
              <a:rPr lang="pl-PL" sz="2200" dirty="0"/>
              <a:t>świetle wyników EHIS tylko co piąty </a:t>
            </a:r>
            <a:r>
              <a:rPr lang="pl-PL" sz="2200" dirty="0" smtClean="0"/>
              <a:t>Polak </a:t>
            </a:r>
            <a:r>
              <a:rPr lang="pl-PL" sz="2200" dirty="0"/>
              <a:t>szczepił się kiedykolwiek na </a:t>
            </a:r>
            <a:r>
              <a:rPr lang="pl-PL" sz="2200" dirty="0" smtClean="0"/>
              <a:t>grypę, a w ciągu ostatnich </a:t>
            </a:r>
            <a:r>
              <a:rPr lang="pl-PL" sz="2200" dirty="0"/>
              <a:t>2 lat (w 2013 i 2014 r.) szczepieniom przeciw grypie  poddał się tylko </a:t>
            </a:r>
            <a:r>
              <a:rPr lang="pl-PL" sz="2200" b="1" dirty="0"/>
              <a:t>co 18 mieszkaniec </a:t>
            </a:r>
            <a:r>
              <a:rPr lang="pl-PL" sz="2200" dirty="0"/>
              <a:t>Polski, najczęściej były to osoby  starsze, co najmniej 60-letnie, najrzadziej natomiast - dzieci i młodzież do 20 roku życia. </a:t>
            </a:r>
            <a:br>
              <a:rPr lang="pl-PL" sz="2200" dirty="0"/>
            </a:br>
            <a:r>
              <a:rPr lang="pl-PL" sz="2200" dirty="0"/>
              <a:t/>
            </a:r>
            <a:br>
              <a:rPr lang="pl-PL" sz="2200" dirty="0"/>
            </a:br>
            <a:r>
              <a:rPr lang="pl-PL" sz="2200" dirty="0" smtClean="0"/>
              <a:t>Co </a:t>
            </a:r>
            <a:r>
              <a:rPr lang="pl-PL" sz="2200" dirty="0"/>
              <a:t>trzeci dorosły Polak został zaszczepiony przeciw wirusowemu zapaleniu wątroby typu B. Ponad 1/3 wykonała szczepienie w ciągu ostatnich 5 lat. </a:t>
            </a:r>
            <a:r>
              <a:rPr lang="pl-PL" sz="2200" dirty="0" smtClean="0"/>
              <a:t/>
            </a:r>
            <a:br>
              <a:rPr lang="pl-PL" sz="2200" dirty="0" smtClean="0"/>
            </a:br>
            <a:r>
              <a:rPr lang="pl-PL" sz="2200" dirty="0"/>
              <a:t/>
            </a:r>
            <a:br>
              <a:rPr lang="pl-PL" sz="2200" dirty="0"/>
            </a:b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9804369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79414" y="660400"/>
            <a:ext cx="9971086" cy="5283200"/>
          </a:xfrm>
        </p:spPr>
        <p:txBody>
          <a:bodyPr/>
          <a:lstStyle/>
          <a:p>
            <a:pPr lvl="0" hangingPunct="0"/>
            <a:r>
              <a:rPr lang="pl-PL" sz="2000" dirty="0"/>
              <a:t/>
            </a:r>
            <a:br>
              <a:rPr lang="pl-PL" sz="2000" dirty="0"/>
            </a:br>
            <a:r>
              <a:rPr lang="pl-PL" sz="2200" dirty="0" smtClean="0"/>
              <a:t>Wzrasta </a:t>
            </a:r>
            <a:r>
              <a:rPr lang="pl-PL" sz="2200" dirty="0"/>
              <a:t>częstość wykonywania badań poziomu </a:t>
            </a:r>
            <a:r>
              <a:rPr lang="pl-PL" sz="2200" dirty="0" smtClean="0"/>
              <a:t>cholesterolu we krwi. </a:t>
            </a:r>
            <a:br>
              <a:rPr lang="pl-PL" sz="2200" dirty="0" smtClean="0"/>
            </a:br>
            <a:r>
              <a:rPr lang="pl-PL" sz="2200" dirty="0" smtClean="0"/>
              <a:t>¾ </a:t>
            </a:r>
            <a:r>
              <a:rPr lang="pl-PL" sz="2200" dirty="0"/>
              <a:t>dorosłych przynajmniej raz w życiu miało takie badanie (5 lat temu </a:t>
            </a:r>
            <a:r>
              <a:rPr lang="pl-PL" sz="2200" dirty="0" smtClean="0"/>
              <a:t>– </a:t>
            </a:r>
            <a:r>
              <a:rPr lang="pl-PL" sz="2200" dirty="0"/>
              <a:t>tylko </a:t>
            </a:r>
            <a:r>
              <a:rPr lang="pl-PL" sz="2200" dirty="0" smtClean="0"/>
              <a:t>połowa).</a:t>
            </a:r>
            <a:br>
              <a:rPr lang="pl-PL" sz="2200" dirty="0" smtClean="0"/>
            </a:br>
            <a:r>
              <a:rPr lang="pl-PL" sz="2200" dirty="0" smtClean="0"/>
              <a:t/>
            </a:r>
            <a:br>
              <a:rPr lang="pl-PL" sz="2200" dirty="0" smtClean="0"/>
            </a:br>
            <a:r>
              <a:rPr lang="pl-PL" sz="2200" dirty="0" smtClean="0"/>
              <a:t>Blisko </a:t>
            </a:r>
            <a:r>
              <a:rPr lang="pl-PL" sz="2200" dirty="0"/>
              <a:t>co 15 dorosły Polak nigdy nie miał mierzonego ciśnienia krwi i najwięcej takich przypadków odnotowano oczywiście wśród ludzi bardzo młodych, tj. do 20 roku życia (w tej grupie co trzeci</a:t>
            </a:r>
            <a:r>
              <a:rPr lang="pl-PL" sz="2200" dirty="0" smtClean="0"/>
              <a:t>).</a:t>
            </a:r>
            <a:br>
              <a:rPr lang="pl-PL" sz="2200" dirty="0" smtClean="0"/>
            </a:br>
            <a:r>
              <a:rPr lang="en-GB" sz="2200" dirty="0"/>
              <a:t/>
            </a:r>
            <a:br>
              <a:rPr lang="en-GB" sz="2200" dirty="0"/>
            </a:br>
            <a:r>
              <a:rPr lang="pl-PL" sz="2200" dirty="0" smtClean="0"/>
              <a:t>Częściej badamy poziom </a:t>
            </a:r>
            <a:r>
              <a:rPr lang="pl-PL" sz="2200" dirty="0"/>
              <a:t>cukru we krwi. Tylko co 5 dorosły nigdy nie </a:t>
            </a:r>
            <a:r>
              <a:rPr lang="pl-PL" sz="2200" dirty="0" smtClean="0"/>
              <a:t>wykonywał takiego badania  </a:t>
            </a:r>
            <a:r>
              <a:rPr lang="pl-PL" sz="2200" dirty="0"/>
              <a:t>(w 2009 </a:t>
            </a:r>
            <a:r>
              <a:rPr lang="pl-PL" sz="2200" dirty="0" smtClean="0"/>
              <a:t>r. – częściej niż co 3). </a:t>
            </a:r>
            <a:r>
              <a:rPr lang="pl-PL" sz="2200" dirty="0"/>
              <a:t>Badania </a:t>
            </a:r>
            <a:r>
              <a:rPr lang="pl-PL" sz="2200" dirty="0" smtClean="0"/>
              <a:t>te </a:t>
            </a:r>
            <a:r>
              <a:rPr lang="pl-PL" sz="2200" dirty="0"/>
              <a:t>często wykonywane u </a:t>
            </a:r>
            <a:r>
              <a:rPr lang="pl-PL" sz="2200" dirty="0" smtClean="0"/>
              <a:t>osób co </a:t>
            </a:r>
            <a:r>
              <a:rPr lang="pl-PL" sz="2200" dirty="0"/>
              <a:t>najmniej 50-letnich </a:t>
            </a:r>
            <a:r>
              <a:rPr lang="pl-PL" sz="2200" dirty="0" smtClean="0"/>
              <a:t>i starszych. 2/3 tej populacji wykonało to badanie w ciągu ostatnich </a:t>
            </a:r>
            <a:r>
              <a:rPr lang="pl-PL" sz="2200" dirty="0"/>
              <a:t>12 </a:t>
            </a:r>
            <a:r>
              <a:rPr lang="pl-PL" sz="2200" dirty="0" smtClean="0"/>
              <a:t>miesięcy.</a:t>
            </a:r>
            <a:br>
              <a:rPr lang="pl-PL" sz="2200" dirty="0" smtClean="0"/>
            </a:br>
            <a:r>
              <a:rPr lang="pl-PL" sz="2200" dirty="0" smtClean="0"/>
              <a:t/>
            </a:r>
            <a:br>
              <a:rPr lang="pl-PL" sz="2200" dirty="0" smtClean="0"/>
            </a:br>
            <a:r>
              <a:rPr lang="pl-PL" sz="2200" dirty="0" smtClean="0"/>
              <a:t>Kobiety bardziej dbają o zdrowie.</a:t>
            </a:r>
            <a:r>
              <a:rPr lang="pl-PL" sz="2200" dirty="0"/>
              <a:t/>
            </a:r>
            <a:br>
              <a:rPr lang="pl-PL" sz="2200" dirty="0"/>
            </a:b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190101887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79414" y="660400"/>
            <a:ext cx="9601199" cy="5283200"/>
          </a:xfrm>
        </p:spPr>
        <p:txBody>
          <a:bodyPr/>
          <a:lstStyle/>
          <a:p>
            <a:pPr lvl="0" hangingPunct="0"/>
            <a:r>
              <a:rPr lang="pl-PL" sz="2000" dirty="0"/>
              <a:t/>
            </a:r>
            <a:br>
              <a:rPr lang="pl-PL" sz="2000" dirty="0"/>
            </a:br>
            <a:r>
              <a:rPr lang="pl-PL" sz="2200" u="sng" dirty="0"/>
              <a:t>Profilaktyka nowotworowa</a:t>
            </a:r>
            <a:br>
              <a:rPr lang="pl-PL" sz="2200" u="sng" dirty="0"/>
            </a:br>
            <a:r>
              <a:rPr lang="pl-PL" sz="2200" dirty="0"/>
              <a:t/>
            </a:r>
            <a:br>
              <a:rPr lang="pl-PL" sz="2200" dirty="0"/>
            </a:br>
            <a:r>
              <a:rPr lang="pl-PL" sz="2200" dirty="0" smtClean="0"/>
              <a:t/>
            </a:r>
            <a:br>
              <a:rPr lang="pl-PL" sz="2200" dirty="0" smtClean="0"/>
            </a:br>
            <a:r>
              <a:rPr lang="pl-PL" sz="2200" dirty="0"/>
              <a:t/>
            </a:r>
            <a:br>
              <a:rPr lang="pl-PL" sz="2200" dirty="0"/>
            </a:br>
            <a:r>
              <a:rPr lang="pl-PL" sz="2200" dirty="0" smtClean="0"/>
              <a:t/>
            </a:r>
            <a:br>
              <a:rPr lang="pl-PL" sz="2200" dirty="0" smtClean="0"/>
            </a:br>
            <a:r>
              <a:rPr lang="pl-PL" sz="2200" dirty="0"/>
              <a:t/>
            </a:r>
            <a:br>
              <a:rPr lang="pl-PL" sz="2200" dirty="0"/>
            </a:br>
            <a:r>
              <a:rPr lang="pl-PL" sz="2200" dirty="0" smtClean="0"/>
              <a:t/>
            </a:r>
            <a:br>
              <a:rPr lang="pl-PL" sz="2200" dirty="0" smtClean="0"/>
            </a:br>
            <a:r>
              <a:rPr lang="pl-PL" sz="2200" dirty="0"/>
              <a:t/>
            </a:r>
            <a:br>
              <a:rPr lang="pl-PL" sz="2200" dirty="0"/>
            </a:br>
            <a:r>
              <a:rPr lang="pl-PL" sz="2200" dirty="0" smtClean="0"/>
              <a:t/>
            </a:r>
            <a:br>
              <a:rPr lang="pl-PL" sz="2200" dirty="0" smtClean="0"/>
            </a:br>
            <a:r>
              <a:rPr lang="pl-PL" sz="2200" dirty="0" smtClean="0"/>
              <a:t/>
            </a:r>
            <a:br>
              <a:rPr lang="pl-PL" sz="2200" dirty="0" smtClean="0"/>
            </a:br>
            <a:r>
              <a:rPr lang="pl-PL" sz="2200" dirty="0"/>
              <a:t/>
            </a:r>
            <a:br>
              <a:rPr lang="pl-PL" sz="2200" dirty="0"/>
            </a:br>
            <a:r>
              <a:rPr lang="pl-PL" sz="2200" dirty="0" smtClean="0"/>
              <a:t/>
            </a:r>
            <a:br>
              <a:rPr lang="pl-PL" sz="2200" dirty="0" smtClean="0"/>
            </a:b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graphicFrame>
        <p:nvGraphicFramePr>
          <p:cNvPr id="7" name="Wykres 6"/>
          <p:cNvGraphicFramePr>
            <a:graphicFrameLocks/>
          </p:cNvGraphicFramePr>
          <p:nvPr>
            <p:extLst>
              <p:ext uri="{D42A27DB-BD31-4B8C-83A1-F6EECF244321}">
                <p14:modId xmlns:p14="http://schemas.microsoft.com/office/powerpoint/2010/main" val="1682906553"/>
              </p:ext>
            </p:extLst>
          </p:nvPr>
        </p:nvGraphicFramePr>
        <p:xfrm>
          <a:off x="482600" y="2143125"/>
          <a:ext cx="9334500" cy="38004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3951565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79414" y="660400"/>
            <a:ext cx="9601199" cy="5283200"/>
          </a:xfrm>
        </p:spPr>
        <p:txBody>
          <a:bodyPr/>
          <a:lstStyle/>
          <a:p>
            <a:pPr lvl="0" hangingPunct="0"/>
            <a:r>
              <a:rPr lang="pl-PL" sz="2400" dirty="0" smtClean="0"/>
              <a:t/>
            </a:r>
            <a:br>
              <a:rPr lang="pl-PL" sz="2400" dirty="0" smtClean="0"/>
            </a:br>
            <a:r>
              <a:rPr lang="pl-PL" sz="2400" dirty="0" smtClean="0"/>
              <a:t>85%  dorosłych kobiet chociaż 1 raz w swoim życiu miała wykonane badanie cytologiczne ( 5 lat temu tylko  79%). W grupie nieprzebadanych  </a:t>
            </a:r>
            <a:r>
              <a:rPr lang="pl-PL" sz="2400" dirty="0"/>
              <a:t>znaczący udział miały kobiety bardzo młode i najstarsze (co najmniej 70-letnie). </a:t>
            </a:r>
            <a:r>
              <a:rPr lang="pl-PL" sz="2400" dirty="0" smtClean="0"/>
              <a:t/>
            </a:r>
            <a:br>
              <a:rPr lang="pl-PL" sz="2400" dirty="0" smtClean="0"/>
            </a:br>
            <a:r>
              <a:rPr lang="pl-PL" sz="2400" dirty="0"/>
              <a:t/>
            </a:r>
            <a:br>
              <a:rPr lang="pl-PL" sz="2400" dirty="0"/>
            </a:br>
            <a:r>
              <a:rPr lang="pl-PL" sz="2400" dirty="0" smtClean="0"/>
              <a:t>Ponad </a:t>
            </a:r>
            <a:r>
              <a:rPr lang="pl-PL" sz="2400" dirty="0"/>
              <a:t>40% kobiet poddających się takim badaniom, wykonała je stosunkowo niedawno (tj. w ciągu ostatnich 12 miesięcy). </a:t>
            </a:r>
            <a:r>
              <a:rPr lang="pl-PL" sz="2400" dirty="0" smtClean="0"/>
              <a:t/>
            </a:r>
            <a:br>
              <a:rPr lang="pl-PL" sz="2400" dirty="0" smtClean="0"/>
            </a:br>
            <a:r>
              <a:rPr lang="pl-PL" sz="2400" dirty="0"/>
              <a:t/>
            </a:r>
            <a:br>
              <a:rPr lang="pl-PL" sz="2400" dirty="0"/>
            </a:br>
            <a:r>
              <a:rPr lang="pl-PL" sz="2400" dirty="0" smtClean="0"/>
              <a:t>Badania te wykonywane </a:t>
            </a:r>
            <a:r>
              <a:rPr lang="pl-PL" sz="2400" dirty="0"/>
              <a:t>były głównie w celach profilaktycznych: na </a:t>
            </a:r>
            <a:r>
              <a:rPr lang="pl-PL" sz="2400" dirty="0" smtClean="0"/>
              <a:t>własne życzenie </a:t>
            </a:r>
            <a:r>
              <a:rPr lang="pl-PL" sz="2400" dirty="0"/>
              <a:t>pacjentki (44% wskazań) lub jako zalecenie lekarskie (39%).  Tylko co 8 kobieta stwierdziła, że skorzystała z ogólnokrajowego lub lokalnego programu cytologicznych badań </a:t>
            </a:r>
            <a:r>
              <a:rPr lang="pl-PL" sz="2400" dirty="0" smtClean="0"/>
              <a:t>profilaktycznych.</a:t>
            </a:r>
            <a:br>
              <a:rPr lang="pl-PL" sz="2400" dirty="0" smtClean="0"/>
            </a:b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163331093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79414" y="660400"/>
            <a:ext cx="9601199" cy="5283200"/>
          </a:xfrm>
        </p:spPr>
        <p:txBody>
          <a:bodyPr/>
          <a:lstStyle/>
          <a:p>
            <a:pPr lvl="0" hangingPunct="0"/>
            <a:r>
              <a:rPr lang="pl-PL" sz="2200" dirty="0" smtClean="0"/>
              <a:t>Ponad </a:t>
            </a:r>
            <a:r>
              <a:rPr lang="pl-PL" sz="2200" dirty="0"/>
              <a:t>47% kobiet dorosłych przynajmniej raz w swoim życiu miało wykonane </a:t>
            </a:r>
            <a:r>
              <a:rPr lang="pl-PL" sz="2200" dirty="0" smtClean="0"/>
              <a:t> badanie mammograficzne ( w 2009 r. -  40%).</a:t>
            </a:r>
            <a:r>
              <a:rPr lang="pl-PL" sz="2200" dirty="0"/>
              <a:t/>
            </a:r>
            <a:br>
              <a:rPr lang="pl-PL" sz="2200" dirty="0"/>
            </a:br>
            <a:r>
              <a:rPr lang="pl-PL" sz="2200" dirty="0" smtClean="0"/>
              <a:t/>
            </a:r>
            <a:br>
              <a:rPr lang="pl-PL" sz="2200" dirty="0" smtClean="0"/>
            </a:br>
            <a:r>
              <a:rPr lang="pl-PL" sz="2200" dirty="0" smtClean="0"/>
              <a:t>Najczęściej  </a:t>
            </a:r>
            <a:r>
              <a:rPr lang="pl-PL" sz="2200" dirty="0"/>
              <a:t>wykonują </a:t>
            </a:r>
            <a:r>
              <a:rPr lang="pl-PL" sz="2200" dirty="0" smtClean="0"/>
              <a:t>je kobiety </a:t>
            </a:r>
            <a:r>
              <a:rPr lang="pl-PL" sz="2200" dirty="0"/>
              <a:t>w wieku 50-69 lat (ponad 4/5 nich zostało chociaż raz w życiu przebadane) i niespełna połowa kobiet trochę młodszych i najstarszych. </a:t>
            </a:r>
            <a:r>
              <a:rPr lang="pl-PL" sz="2200" dirty="0" smtClean="0"/>
              <a:t/>
            </a:r>
            <a:br>
              <a:rPr lang="pl-PL" sz="2200" dirty="0" smtClean="0"/>
            </a:br>
            <a:r>
              <a:rPr lang="pl-PL" sz="2200" dirty="0"/>
              <a:t/>
            </a:r>
            <a:br>
              <a:rPr lang="pl-PL" sz="2200" dirty="0"/>
            </a:br>
            <a:r>
              <a:rPr lang="pl-PL" sz="2200" dirty="0" smtClean="0"/>
              <a:t>W </a:t>
            </a:r>
            <a:r>
              <a:rPr lang="pl-PL" sz="2200" dirty="0"/>
              <a:t>ponad 70</a:t>
            </a:r>
            <a:r>
              <a:rPr lang="pl-PL" sz="2200" dirty="0" smtClean="0"/>
              <a:t>% przebadanych kobiet wykonał badanie w </a:t>
            </a:r>
            <a:r>
              <a:rPr lang="pl-PL" sz="2200" dirty="0"/>
              <a:t>miarę niedawno – w ciągu ostatnich 3 lat. </a:t>
            </a:r>
            <a:r>
              <a:rPr lang="pl-PL" sz="2200" dirty="0" smtClean="0"/>
              <a:t/>
            </a:r>
            <a:br>
              <a:rPr lang="pl-PL" sz="2200" dirty="0" smtClean="0"/>
            </a:br>
            <a:r>
              <a:rPr lang="pl-PL" sz="2200" dirty="0"/>
              <a:t/>
            </a:r>
            <a:br>
              <a:rPr lang="pl-PL" sz="2200" dirty="0"/>
            </a:br>
            <a:r>
              <a:rPr lang="pl-PL" sz="2200" dirty="0" smtClean="0"/>
              <a:t>Blisko </a:t>
            </a:r>
            <a:r>
              <a:rPr lang="pl-PL" sz="2200" dirty="0"/>
              <a:t>70% kobiet </a:t>
            </a:r>
            <a:r>
              <a:rPr lang="pl-PL" sz="2200" dirty="0" smtClean="0"/>
              <a:t>przebadanych wykonało to badanie tylko kontrolnie, tj. skorzystało  </a:t>
            </a:r>
            <a:r>
              <a:rPr lang="pl-PL" sz="2200" dirty="0"/>
              <a:t>z ogólnodostępnego programu badań mammograficznych (41% kobiet) lub samodzielnie podjęło </a:t>
            </a:r>
            <a:r>
              <a:rPr lang="pl-PL" sz="2200" dirty="0" smtClean="0"/>
              <a:t>decyzję </a:t>
            </a:r>
            <a:r>
              <a:rPr lang="pl-PL" sz="2200" dirty="0"/>
              <a:t>o badaniu (28%), a </a:t>
            </a:r>
            <a:r>
              <a:rPr lang="pl-PL" sz="2200" dirty="0" smtClean="0"/>
              <a:t>jedynie co czwarta na skutek zalecenia </a:t>
            </a:r>
            <a:r>
              <a:rPr lang="pl-PL" sz="2200" dirty="0"/>
              <a:t>lekarskiego. </a:t>
            </a:r>
            <a:br>
              <a:rPr lang="pl-PL" sz="2200" dirty="0"/>
            </a:b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91934454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79414" y="660400"/>
            <a:ext cx="9601199" cy="5283200"/>
          </a:xfrm>
        </p:spPr>
        <p:txBody>
          <a:bodyPr/>
          <a:lstStyle/>
          <a:p>
            <a:pPr lvl="0" hangingPunct="0"/>
            <a:r>
              <a:rPr lang="pl-PL" sz="2000" dirty="0" smtClean="0"/>
              <a:t> </a:t>
            </a:r>
            <a:r>
              <a:rPr lang="pl-PL" sz="2000" dirty="0"/>
              <a:t/>
            </a:r>
            <a:br>
              <a:rPr lang="pl-PL" sz="2000" dirty="0"/>
            </a:br>
            <a:r>
              <a:rPr lang="pl-PL" sz="2400" dirty="0" smtClean="0"/>
              <a:t>Blisko </a:t>
            </a:r>
            <a:r>
              <a:rPr lang="pl-PL" sz="2400" dirty="0"/>
              <a:t>co 5 dorosły Polak został chociaż 1 raz przebadany w kierunku wykrywania raka jelita grubego, wykonując </a:t>
            </a:r>
            <a:r>
              <a:rPr lang="pl-PL" sz="2400" dirty="0" err="1"/>
              <a:t>kolonoskopię</a:t>
            </a:r>
            <a:r>
              <a:rPr lang="pl-PL" sz="2400" dirty="0"/>
              <a:t> lub badanie </a:t>
            </a:r>
            <a:r>
              <a:rPr lang="pl-PL" sz="2400" dirty="0" smtClean="0"/>
              <a:t>na krew utajoną </a:t>
            </a:r>
            <a:r>
              <a:rPr lang="pl-PL" sz="2400" dirty="0"/>
              <a:t>w kale. </a:t>
            </a:r>
            <a:r>
              <a:rPr lang="pl-PL" sz="2400" dirty="0" smtClean="0"/>
              <a:t/>
            </a:r>
            <a:br>
              <a:rPr lang="pl-PL" sz="2400" dirty="0" smtClean="0"/>
            </a:br>
            <a:r>
              <a:rPr lang="pl-PL" sz="2400" dirty="0"/>
              <a:t/>
            </a:r>
            <a:br>
              <a:rPr lang="pl-PL" sz="2400" dirty="0"/>
            </a:br>
            <a:r>
              <a:rPr lang="pl-PL" sz="2400" dirty="0" smtClean="0"/>
              <a:t/>
            </a:r>
            <a:br>
              <a:rPr lang="pl-PL" sz="2400" dirty="0" smtClean="0"/>
            </a:br>
            <a:r>
              <a:rPr lang="pl-PL" sz="2400" dirty="0"/>
              <a:t/>
            </a:r>
            <a:br>
              <a:rPr lang="pl-PL" sz="2400" dirty="0"/>
            </a:br>
            <a:r>
              <a:rPr lang="pl-PL" sz="2400" dirty="0" smtClean="0"/>
              <a:t/>
            </a:r>
            <a:br>
              <a:rPr lang="pl-PL" sz="2400" dirty="0" smtClean="0"/>
            </a:br>
            <a:r>
              <a:rPr lang="pl-PL" sz="2400" dirty="0" smtClean="0"/>
              <a:t>Co </a:t>
            </a:r>
            <a:r>
              <a:rPr lang="pl-PL" sz="2400" dirty="0"/>
              <a:t>3 mężczyzna </a:t>
            </a:r>
            <a:r>
              <a:rPr lang="pl-PL" sz="2400" dirty="0" smtClean="0"/>
              <a:t>(w wieku 40 lat i więcej) miał wykonane  </a:t>
            </a:r>
            <a:r>
              <a:rPr lang="pl-PL" sz="2400" dirty="0"/>
              <a:t>badanie lekarskie prostaty. </a:t>
            </a:r>
            <a:r>
              <a:rPr lang="pl-PL" sz="2400" dirty="0" smtClean="0"/>
              <a:t>Wśród </a:t>
            </a:r>
            <a:r>
              <a:rPr lang="pl-PL" sz="2400" dirty="0"/>
              <a:t>mężczyzn 70-letnich lub starszych  </a:t>
            </a:r>
            <a:r>
              <a:rPr lang="pl-PL" sz="2400" dirty="0" smtClean="0"/>
              <a:t>-  2/3 </a:t>
            </a:r>
            <a:r>
              <a:rPr lang="pl-PL" sz="2400" dirty="0"/>
              <a:t>tych roczników.  </a:t>
            </a: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15219229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4851400"/>
          </a:xfrm>
        </p:spPr>
        <p:txBody>
          <a:bodyPr/>
          <a:lstStyle/>
          <a:p>
            <a:pPr hangingPunct="0"/>
            <a:r>
              <a:rPr lang="pl-PL" sz="2400" dirty="0"/>
              <a:t>Reprezentacyjne ankietowe badanie zdrowia ludności Polski GUS przeprowadził już </a:t>
            </a:r>
            <a:r>
              <a:rPr lang="pl-PL" sz="2400" dirty="0" smtClean="0"/>
              <a:t>czterokrotnie</a:t>
            </a:r>
            <a:r>
              <a:rPr lang="pl-PL" sz="2400" dirty="0"/>
              <a:t>:</a:t>
            </a:r>
            <a:r>
              <a:rPr lang="pl-PL" sz="2400" dirty="0" smtClean="0"/>
              <a:t/>
            </a:r>
            <a:br>
              <a:rPr lang="pl-PL" sz="2400" dirty="0" smtClean="0"/>
            </a:br>
            <a:r>
              <a:rPr lang="pl-PL" sz="2400" dirty="0" smtClean="0"/>
              <a:t>- 2 krajowe badania </a:t>
            </a:r>
            <a:r>
              <a:rPr lang="pl-PL" sz="2400" dirty="0"/>
              <a:t>w </a:t>
            </a:r>
            <a:r>
              <a:rPr lang="pl-PL" sz="2400" dirty="0" smtClean="0"/>
              <a:t>1996 </a:t>
            </a:r>
            <a:r>
              <a:rPr lang="pl-PL" sz="2400" dirty="0"/>
              <a:t>i 2004 r. </a:t>
            </a:r>
            <a:r>
              <a:rPr lang="pl-PL" sz="2400" dirty="0" smtClean="0"/>
              <a:t> </a:t>
            </a:r>
            <a:br>
              <a:rPr lang="pl-PL" sz="2400" dirty="0" smtClean="0"/>
            </a:br>
            <a:r>
              <a:rPr lang="pl-PL" sz="2400" dirty="0" smtClean="0"/>
              <a:t>- 2 badania europejskie w 2009 i 2014 r.</a:t>
            </a:r>
            <a:br>
              <a:rPr lang="pl-PL" sz="2400" dirty="0" smtClean="0"/>
            </a:br>
            <a:r>
              <a:rPr lang="pl-PL" sz="2400" dirty="0" smtClean="0"/>
              <a:t/>
            </a:r>
            <a:br>
              <a:rPr lang="pl-PL" sz="2400" dirty="0" smtClean="0"/>
            </a:br>
            <a:r>
              <a:rPr lang="pl-PL" sz="2400" dirty="0" smtClean="0"/>
              <a:t>To ostatnie badanie objęte </a:t>
            </a:r>
            <a:r>
              <a:rPr lang="pl-PL" sz="2400" dirty="0"/>
              <a:t>było regulacją prawną UE - po raz pierwszy wszystkie kraje członkowskie miały obowiązek je zrealizować, zgodnie z wytycznymi Eurostatu</a:t>
            </a:r>
            <a:r>
              <a:rPr lang="pl-PL" sz="2400" dirty="0" smtClean="0"/>
              <a:t>.</a:t>
            </a:r>
            <a:br>
              <a:rPr lang="pl-PL" sz="2400" dirty="0" smtClean="0"/>
            </a:br>
            <a:endParaRPr lang="en-GB"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18505610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algn="ctr" hangingPunct="0"/>
            <a:r>
              <a:rPr lang="pl-PL" sz="2400" dirty="0" smtClean="0"/>
              <a:t>Najważniejsze wyniki</a:t>
            </a:r>
            <a:br>
              <a:rPr lang="pl-PL" sz="2400" dirty="0" smtClean="0"/>
            </a:br>
            <a:r>
              <a:rPr lang="pl-PL" sz="2400" dirty="0"/>
              <a:t/>
            </a:r>
            <a:br>
              <a:rPr lang="pl-PL" sz="2400" dirty="0"/>
            </a:br>
            <a:r>
              <a:rPr lang="pl-PL" sz="2400" dirty="0" smtClean="0"/>
              <a:t/>
            </a:r>
            <a:br>
              <a:rPr lang="pl-PL" sz="2400" dirty="0" smtClean="0"/>
            </a:br>
            <a:r>
              <a:rPr lang="pl-PL" sz="3200" dirty="0" smtClean="0"/>
              <a:t>Jaki często leczymy się ?</a:t>
            </a:r>
            <a:r>
              <a:rPr lang="pl-PL" sz="3200" dirty="0"/>
              <a:t/>
            </a:r>
            <a:br>
              <a:rPr lang="pl-PL" sz="3200" dirty="0"/>
            </a:br>
            <a:r>
              <a:rPr lang="pl-PL" sz="2400" dirty="0" smtClean="0"/>
              <a:t/>
            </a:r>
            <a:br>
              <a:rPr lang="pl-PL" sz="2400" dirty="0" smtClean="0"/>
            </a:br>
            <a:r>
              <a:rPr lang="pl-PL" sz="2400" dirty="0"/>
              <a:t/>
            </a:r>
            <a:br>
              <a:rPr lang="pl-PL" sz="2400" dirty="0"/>
            </a:b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en-GB" sz="1600" dirty="0" smtClean="0"/>
              <a:t>GUS</a:t>
            </a:r>
            <a:r>
              <a:rPr lang="en-GB" sz="1600" dirty="0"/>
              <a:t>, </a:t>
            </a:r>
            <a:r>
              <a:rPr lang="pl-PL" sz="1600" cap="none" dirty="0" smtClean="0"/>
              <a:t>grudzień</a:t>
            </a:r>
            <a:r>
              <a:rPr lang="en-GB" sz="1600" dirty="0" smtClean="0"/>
              <a:t> </a:t>
            </a:r>
            <a:r>
              <a:rPr lang="en-GB" sz="1600" dirty="0"/>
              <a:t>2015 </a:t>
            </a:r>
            <a:r>
              <a:rPr lang="pl-PL" sz="1600" cap="none" dirty="0" smtClean="0"/>
              <a:t>r</a:t>
            </a:r>
            <a:r>
              <a:rPr lang="pl-PL" sz="1600" dirty="0" smtClean="0"/>
              <a:t>.</a:t>
            </a:r>
            <a:endParaRPr lang="en-GB" sz="1600" dirty="0"/>
          </a:p>
        </p:txBody>
      </p:sp>
    </p:spTree>
    <p:extLst>
      <p:ext uri="{BB962C8B-B14F-4D97-AF65-F5344CB8AC3E}">
        <p14:creationId xmlns:p14="http://schemas.microsoft.com/office/powerpoint/2010/main" val="41397644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algn="ctr" hangingPunct="0"/>
            <a:r>
              <a:rPr lang="pl-PL" sz="2400" dirty="0" smtClean="0"/>
              <a:t>Odsetek </a:t>
            </a:r>
            <a:r>
              <a:rPr lang="pl-PL" sz="2400" dirty="0"/>
              <a:t>leczonych w ciągu ostatnich 12 miesięcy w 2014 r. </a:t>
            </a:r>
            <a:br>
              <a:rPr lang="pl-PL" sz="2400" dirty="0"/>
            </a:br>
            <a:r>
              <a:rPr lang="pl-PL" sz="2400" dirty="0"/>
              <a:t/>
            </a:r>
            <a:br>
              <a:rPr lang="pl-PL" sz="2400" dirty="0"/>
            </a:br>
            <a:r>
              <a:rPr lang="pl-PL" sz="2400" dirty="0"/>
              <a:t/>
            </a:r>
            <a:br>
              <a:rPr lang="pl-PL" sz="2400" dirty="0"/>
            </a:br>
            <a:r>
              <a:rPr lang="pl-PL" sz="2400" dirty="0" smtClean="0"/>
              <a:t/>
            </a:r>
            <a:br>
              <a:rPr lang="pl-PL" sz="2400" dirty="0" smtClean="0"/>
            </a:br>
            <a:r>
              <a:rPr lang="pl-PL" sz="2400" dirty="0"/>
              <a:t/>
            </a:r>
            <a:br>
              <a:rPr lang="pl-PL" sz="2400" dirty="0"/>
            </a:br>
            <a:r>
              <a:rPr lang="pl-PL" sz="2400" dirty="0" smtClean="0"/>
              <a:t/>
            </a:r>
            <a:br>
              <a:rPr lang="pl-PL" sz="2400" dirty="0" smtClean="0"/>
            </a:br>
            <a:r>
              <a:rPr lang="pl-PL" sz="2400" dirty="0"/>
              <a:t/>
            </a:r>
            <a:br>
              <a:rPr lang="pl-PL" sz="2400" dirty="0"/>
            </a:br>
            <a:r>
              <a:rPr lang="pl-PL" sz="2400" dirty="0" smtClean="0"/>
              <a:t/>
            </a:r>
            <a:br>
              <a:rPr lang="pl-PL" sz="2400" dirty="0" smtClean="0"/>
            </a:br>
            <a:r>
              <a:rPr lang="pl-PL" sz="2400" dirty="0"/>
              <a:t/>
            </a:r>
            <a:br>
              <a:rPr lang="pl-PL" sz="2400" dirty="0"/>
            </a:br>
            <a:r>
              <a:rPr lang="pl-PL" sz="2400" dirty="0" smtClean="0"/>
              <a:t/>
            </a:r>
            <a:br>
              <a:rPr lang="pl-PL" sz="2400" dirty="0" smtClean="0"/>
            </a:br>
            <a:r>
              <a:rPr lang="pl-PL" sz="2400" dirty="0"/>
              <a:t/>
            </a:r>
            <a:br>
              <a:rPr lang="pl-PL" sz="2400" dirty="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en-GB" sz="1600" dirty="0" smtClean="0"/>
              <a:t>GUS</a:t>
            </a:r>
            <a:r>
              <a:rPr lang="en-GB" sz="1600" dirty="0"/>
              <a:t>, </a:t>
            </a:r>
            <a:r>
              <a:rPr lang="pl-PL" sz="1600" cap="none" dirty="0"/>
              <a:t>grudzień</a:t>
            </a:r>
            <a:r>
              <a:rPr lang="en-GB" sz="1600" dirty="0"/>
              <a:t> 2015 </a:t>
            </a:r>
            <a:r>
              <a:rPr lang="pl-PL" sz="1600" cap="none" dirty="0"/>
              <a:t>r</a:t>
            </a:r>
            <a:r>
              <a:rPr lang="pl-PL" sz="1600" dirty="0" smtClean="0"/>
              <a:t>.</a:t>
            </a:r>
            <a:endParaRPr lang="en-GB" sz="1600" dirty="0"/>
          </a:p>
        </p:txBody>
      </p:sp>
      <p:graphicFrame>
        <p:nvGraphicFramePr>
          <p:cNvPr id="5" name="Wykres 4"/>
          <p:cNvGraphicFramePr>
            <a:graphicFrameLocks/>
          </p:cNvGraphicFramePr>
          <p:nvPr>
            <p:extLst>
              <p:ext uri="{D42A27DB-BD31-4B8C-83A1-F6EECF244321}">
                <p14:modId xmlns:p14="http://schemas.microsoft.com/office/powerpoint/2010/main" val="1054295918"/>
              </p:ext>
            </p:extLst>
          </p:nvPr>
        </p:nvGraphicFramePr>
        <p:xfrm>
          <a:off x="1154955" y="2006599"/>
          <a:ext cx="8992345" cy="3797301"/>
        </p:xfrm>
        <a:graphic>
          <a:graphicData uri="http://schemas.openxmlformats.org/drawingml/2006/chart">
            <c:chart xmlns:c="http://schemas.openxmlformats.org/drawingml/2006/chart" xmlns:r="http://schemas.openxmlformats.org/officeDocument/2006/relationships" r:id="rId3"/>
          </a:graphicData>
        </a:graphic>
      </p:graphicFrame>
      <p:sp>
        <p:nvSpPr>
          <p:cNvPr id="6" name="Elipsa 5"/>
          <p:cNvSpPr/>
          <p:nvPr/>
        </p:nvSpPr>
        <p:spPr>
          <a:xfrm>
            <a:off x="1625600" y="4965700"/>
            <a:ext cx="711200" cy="3937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3700923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79414" y="660400"/>
            <a:ext cx="9601199" cy="5283200"/>
          </a:xfrm>
        </p:spPr>
        <p:txBody>
          <a:bodyPr/>
          <a:lstStyle/>
          <a:p>
            <a:pPr lvl="0" hangingPunct="0"/>
            <a:r>
              <a:rPr lang="pl-PL" sz="2400" dirty="0"/>
              <a:t> </a:t>
            </a:r>
            <a:r>
              <a:rPr lang="pl-PL" sz="2400" b="1" dirty="0"/>
              <a:t>W ciągu ostatnich 12 miesięcy poprzedzających </a:t>
            </a:r>
            <a:r>
              <a:rPr lang="pl-PL" sz="2400" b="1" dirty="0" smtClean="0"/>
              <a:t>badanie</a:t>
            </a:r>
            <a:r>
              <a:rPr lang="pl-PL" sz="2400" dirty="0" smtClean="0"/>
              <a:t>:</a:t>
            </a:r>
            <a:br>
              <a:rPr lang="pl-PL" sz="2400" dirty="0" smtClean="0"/>
            </a:br>
            <a:r>
              <a:rPr lang="pl-PL" sz="2400" dirty="0" smtClean="0"/>
              <a:t/>
            </a:r>
            <a:br>
              <a:rPr lang="pl-PL" sz="2400" dirty="0" smtClean="0"/>
            </a:br>
            <a:r>
              <a:rPr lang="pl-PL" sz="2400" dirty="0" smtClean="0"/>
              <a:t>- Co </a:t>
            </a:r>
            <a:r>
              <a:rPr lang="pl-PL" sz="2400" dirty="0"/>
              <a:t>8 Polak był leczony w szpitalu (z noclegiem</a:t>
            </a:r>
            <a:r>
              <a:rPr lang="pl-PL" sz="2400" dirty="0" smtClean="0"/>
              <a:t>)</a:t>
            </a:r>
            <a:r>
              <a:rPr lang="pl-PL" sz="2400" dirty="0"/>
              <a:t/>
            </a:r>
            <a:br>
              <a:rPr lang="pl-PL" sz="2400" dirty="0"/>
            </a:br>
            <a:r>
              <a:rPr lang="pl-PL" sz="2400" dirty="0" smtClean="0"/>
              <a:t>- 80</a:t>
            </a:r>
            <a:r>
              <a:rPr lang="pl-PL" sz="2400" dirty="0"/>
              <a:t>% ogółu </a:t>
            </a:r>
            <a:r>
              <a:rPr lang="pl-PL" sz="2400" dirty="0" smtClean="0"/>
              <a:t>ludności (tj</a:t>
            </a:r>
            <a:r>
              <a:rPr lang="pl-PL" sz="2400" dirty="0"/>
              <a:t>. około 30 mln </a:t>
            </a:r>
            <a:r>
              <a:rPr lang="pl-PL" sz="2400" dirty="0" smtClean="0"/>
              <a:t>osób) skorzystało  </a:t>
            </a:r>
            <a:r>
              <a:rPr lang="pl-PL" sz="2400" dirty="0"/>
              <a:t>z usług lekarza </a:t>
            </a:r>
            <a:r>
              <a:rPr lang="pl-PL" sz="2400" dirty="0" smtClean="0"/>
              <a:t>rodzinnego. </a:t>
            </a:r>
            <a:br>
              <a:rPr lang="pl-PL" sz="2400" dirty="0" smtClean="0"/>
            </a:br>
            <a:r>
              <a:rPr lang="pl-PL" sz="2400" dirty="0" smtClean="0"/>
              <a:t>- Co </a:t>
            </a:r>
            <a:r>
              <a:rPr lang="pl-PL" sz="2400" dirty="0"/>
              <a:t>drugi Polak  </a:t>
            </a:r>
            <a:r>
              <a:rPr lang="pl-PL" sz="2400" dirty="0" smtClean="0"/>
              <a:t>leczył się  u lekarzy specjalistów</a:t>
            </a:r>
            <a:br>
              <a:rPr lang="pl-PL" sz="2400" dirty="0" smtClean="0"/>
            </a:br>
            <a:r>
              <a:rPr lang="pl-PL" sz="2400" dirty="0"/>
              <a:t/>
            </a:r>
            <a:br>
              <a:rPr lang="pl-PL" sz="2400" dirty="0"/>
            </a:br>
            <a:r>
              <a:rPr lang="pl-PL" sz="2400" dirty="0" smtClean="0"/>
              <a:t>Generalnie z usług zdrowotnych najczęściej korzystają  </a:t>
            </a:r>
            <a:r>
              <a:rPr lang="pl-PL" sz="2400" dirty="0"/>
              <a:t>małe dzieci </a:t>
            </a:r>
            <a:r>
              <a:rPr lang="pl-PL" sz="2400" dirty="0" smtClean="0"/>
              <a:t>(do </a:t>
            </a:r>
            <a:r>
              <a:rPr lang="pl-PL" sz="2400" dirty="0"/>
              <a:t>4 roku </a:t>
            </a:r>
            <a:r>
              <a:rPr lang="pl-PL" sz="2400" dirty="0" smtClean="0"/>
              <a:t>życia), jak również osoby </a:t>
            </a:r>
            <a:r>
              <a:rPr lang="pl-PL" sz="2400" dirty="0"/>
              <a:t>50-letnie i </a:t>
            </a:r>
            <a:r>
              <a:rPr lang="pl-PL" sz="2400" dirty="0" smtClean="0"/>
              <a:t>starsze oraz oczywiście </a:t>
            </a:r>
            <a:r>
              <a:rPr lang="pl-PL" sz="2400" dirty="0"/>
              <a:t>osoby o złym stanie </a:t>
            </a:r>
            <a:r>
              <a:rPr lang="pl-PL" sz="2400" dirty="0" smtClean="0"/>
              <a:t>zdrowia, tj. niepełnosprawne lub chorujące przewlekle.</a:t>
            </a:r>
            <a:br>
              <a:rPr lang="pl-PL" sz="2400" dirty="0" smtClean="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315663936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79414" y="660400"/>
            <a:ext cx="9601199" cy="5511800"/>
          </a:xfrm>
        </p:spPr>
        <p:txBody>
          <a:bodyPr/>
          <a:lstStyle/>
          <a:p>
            <a:pPr lvl="0" hangingPunct="0"/>
            <a:r>
              <a:rPr lang="pl-PL" sz="2000" dirty="0"/>
              <a:t> </a:t>
            </a:r>
            <a:r>
              <a:rPr lang="pl-PL" sz="2200" dirty="0" smtClean="0"/>
              <a:t>W okresie 2 tygodni przed badaniem 70% mieszkańców Polski zażywało leki (58% dzieci i 73% dorosłych), z tego aż  90</a:t>
            </a:r>
            <a:r>
              <a:rPr lang="pl-PL" sz="2200" dirty="0"/>
              <a:t>% osób z długotrwałymi problemami </a:t>
            </a:r>
            <a:r>
              <a:rPr lang="pl-PL" sz="2200" dirty="0" smtClean="0"/>
              <a:t>zdrowotnymi, ale również 47% </a:t>
            </a:r>
            <a:r>
              <a:rPr lang="pl-PL" sz="2200" dirty="0"/>
              <a:t>osób </a:t>
            </a:r>
            <a:r>
              <a:rPr lang="pl-PL" sz="2200" dirty="0" smtClean="0"/>
              <a:t>bez  </a:t>
            </a:r>
            <a:r>
              <a:rPr lang="pl-PL" sz="2200" dirty="0"/>
              <a:t>takich </a:t>
            </a:r>
            <a:r>
              <a:rPr lang="pl-PL" sz="2200" dirty="0" smtClean="0"/>
              <a:t>problemów.</a:t>
            </a:r>
            <a:br>
              <a:rPr lang="pl-PL" sz="2200" dirty="0" smtClean="0"/>
            </a:br>
            <a:r>
              <a:rPr lang="pl-PL" sz="2200" dirty="0"/>
              <a:t/>
            </a:r>
            <a:br>
              <a:rPr lang="pl-PL" sz="2200" dirty="0"/>
            </a:br>
            <a:r>
              <a:rPr lang="pl-PL" sz="2200" dirty="0" smtClean="0"/>
              <a:t>Dorosłym </a:t>
            </a:r>
            <a:r>
              <a:rPr lang="pl-PL" sz="2200" dirty="0"/>
              <a:t>Polakom lekarze najczęściej przepisują leki </a:t>
            </a:r>
            <a:r>
              <a:rPr lang="pl-PL" sz="2200" b="1" dirty="0"/>
              <a:t>obniżające ciśnienie </a:t>
            </a:r>
            <a:r>
              <a:rPr lang="pl-PL" sz="2200" b="1" dirty="0" smtClean="0"/>
              <a:t>krwi</a:t>
            </a:r>
            <a:r>
              <a:rPr lang="pl-PL" sz="2200" dirty="0" smtClean="0"/>
              <a:t>; </a:t>
            </a:r>
            <a:r>
              <a:rPr lang="pl-PL" sz="2200" dirty="0"/>
              <a:t>przyjmuje je 23% </a:t>
            </a:r>
            <a:r>
              <a:rPr lang="pl-PL" sz="2200" dirty="0" smtClean="0"/>
              <a:t>osób (w </a:t>
            </a:r>
            <a:r>
              <a:rPr lang="pl-PL" sz="2200" dirty="0"/>
              <a:t>wieku 15 lat i </a:t>
            </a:r>
            <a:r>
              <a:rPr lang="pl-PL" sz="2200" dirty="0" smtClean="0"/>
              <a:t>więcej). </a:t>
            </a:r>
            <a:r>
              <a:rPr lang="pl-PL" sz="2200" dirty="0"/>
              <a:t>Nieznacznie  rzadziej lekarze przepisują leki na bóle stawów, leki na bóle szyi czy pleców,  obniżające poziom cholesterolu, kardiologiczne. Tego typu leki przepisane przez lekarza zażywa </a:t>
            </a:r>
            <a:r>
              <a:rPr lang="pl-PL" sz="2200" dirty="0" smtClean="0"/>
              <a:t>10-11</a:t>
            </a:r>
            <a:r>
              <a:rPr lang="pl-PL" sz="2200" dirty="0"/>
              <a:t>% dorosłych Polaków. </a:t>
            </a:r>
            <a:r>
              <a:rPr lang="pl-PL" sz="2200" dirty="0" smtClean="0"/>
              <a:t/>
            </a:r>
            <a:br>
              <a:rPr lang="pl-PL" sz="2200" dirty="0" smtClean="0"/>
            </a:br>
            <a:r>
              <a:rPr lang="pl-PL" sz="2200" dirty="0" smtClean="0"/>
              <a:t/>
            </a:r>
            <a:br>
              <a:rPr lang="pl-PL" sz="2200" dirty="0" smtClean="0"/>
            </a:br>
            <a:r>
              <a:rPr lang="pl-PL" sz="2200" dirty="0"/>
              <a:t>W strukturze leków kupowanych bez recepty lekarskiej dominują witaminy, preparaty mineralne lub środki wzmacniające. Zażywała je więcej niż 1/4 dorosłych Polaków. W następnej kolejności kupowane były leki przeciwbólowe (głównie na ból głowy lub migrenę) oraz leki na przeziębienie, grypę lub ból </a:t>
            </a:r>
            <a:r>
              <a:rPr lang="pl-PL" sz="2200" dirty="0" smtClean="0"/>
              <a:t>gardła.</a:t>
            </a: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235459137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79414" y="660400"/>
            <a:ext cx="9601199" cy="5283200"/>
          </a:xfrm>
        </p:spPr>
        <p:txBody>
          <a:bodyPr/>
          <a:lstStyle/>
          <a:p>
            <a:pPr hangingPunct="0"/>
            <a:r>
              <a:rPr lang="pl-PL" sz="2000" dirty="0"/>
              <a:t> 	</a:t>
            </a:r>
            <a:r>
              <a:rPr lang="pl-PL" sz="2200" u="sng" dirty="0" smtClean="0"/>
              <a:t>Dostęp do opieki zdrowotnej</a:t>
            </a:r>
            <a:br>
              <a:rPr lang="pl-PL" sz="2200" u="sng" dirty="0" smtClean="0"/>
            </a:br>
            <a:r>
              <a:rPr lang="pl-PL" sz="2200" u="sng" dirty="0" smtClean="0"/>
              <a:t/>
            </a:r>
            <a:br>
              <a:rPr lang="pl-PL" sz="2200" u="sng" dirty="0" smtClean="0"/>
            </a:br>
            <a:r>
              <a:rPr lang="pl-PL" sz="2200" dirty="0"/>
              <a:t>Prawie co czwarty Polak </a:t>
            </a:r>
            <a:r>
              <a:rPr lang="pl-PL" sz="2200" b="1" dirty="0"/>
              <a:t>potrzebujący</a:t>
            </a:r>
            <a:r>
              <a:rPr lang="pl-PL" sz="2200" dirty="0"/>
              <a:t> </a:t>
            </a:r>
            <a:r>
              <a:rPr lang="pl-PL" sz="2200" dirty="0" smtClean="0"/>
              <a:t>opieki zdrowotnej   </a:t>
            </a:r>
            <a:r>
              <a:rPr lang="pl-PL" sz="2200" dirty="0"/>
              <a:t>doświadczył </a:t>
            </a:r>
            <a:r>
              <a:rPr lang="pl-PL" sz="2200" dirty="0" smtClean="0"/>
              <a:t>opóźnienia w dostępie do niej </a:t>
            </a:r>
            <a:r>
              <a:rPr lang="pl-PL" sz="2200" b="1" dirty="0" smtClean="0"/>
              <a:t>z </a:t>
            </a:r>
            <a:r>
              <a:rPr lang="pl-PL" sz="2200" b="1" dirty="0"/>
              <a:t>powodu zbyt długiego okresu oczekiwania na </a:t>
            </a:r>
            <a:r>
              <a:rPr lang="pl-PL" sz="2200" b="1" dirty="0" smtClean="0"/>
              <a:t>wizytę.</a:t>
            </a:r>
            <a:r>
              <a:rPr lang="pl-PL" sz="2200" dirty="0" smtClean="0"/>
              <a:t> Takie </a:t>
            </a:r>
            <a:r>
              <a:rPr lang="pl-PL" sz="2200" dirty="0"/>
              <a:t>sytuacje dotyczyły głównie osób dorosłych, rzadziej dzieci (tylko </a:t>
            </a:r>
            <a:r>
              <a:rPr lang="pl-PL" sz="2200" dirty="0" smtClean="0"/>
              <a:t>co </a:t>
            </a:r>
            <a:r>
              <a:rPr lang="pl-PL" sz="2200" dirty="0"/>
              <a:t>9) oraz oczywiście najczęściej osób przewlekle chorych o nienajlepszym zdrowiu. </a:t>
            </a:r>
            <a:r>
              <a:rPr lang="pl-PL" sz="2200" dirty="0" smtClean="0"/>
              <a:t/>
            </a:r>
            <a:br>
              <a:rPr lang="pl-PL" sz="2200" dirty="0" smtClean="0"/>
            </a:br>
            <a:r>
              <a:rPr lang="pl-PL" sz="2200" dirty="0"/>
              <a:t/>
            </a:r>
            <a:br>
              <a:rPr lang="pl-PL" sz="2200" dirty="0"/>
            </a:br>
            <a:r>
              <a:rPr lang="pl-PL" sz="2200" dirty="0" smtClean="0"/>
              <a:t>Bardzo </a:t>
            </a:r>
            <a:r>
              <a:rPr lang="pl-PL" sz="2200" dirty="0"/>
              <a:t>rzadko powodem opóźnień </a:t>
            </a:r>
            <a:r>
              <a:rPr lang="pl-PL" sz="2200" b="1" dirty="0" smtClean="0"/>
              <a:t>była  </a:t>
            </a:r>
            <a:r>
              <a:rPr lang="pl-PL" sz="2200" b="1" dirty="0"/>
              <a:t>zbyt duża odległość od placówki czy problemy z transportem. </a:t>
            </a:r>
            <a:r>
              <a:rPr lang="pl-PL" sz="2200" dirty="0"/>
              <a:t>Ten powód wskazało niespełna 4% </a:t>
            </a:r>
            <a:r>
              <a:rPr lang="pl-PL" sz="2200" b="1" dirty="0" smtClean="0"/>
              <a:t>potrzebujących</a:t>
            </a:r>
            <a:r>
              <a:rPr lang="pl-PL" sz="2200" dirty="0" smtClean="0"/>
              <a:t>,  </a:t>
            </a:r>
            <a:r>
              <a:rPr lang="pl-PL" sz="2200" dirty="0"/>
              <a:t>głównie </a:t>
            </a:r>
            <a:r>
              <a:rPr lang="pl-PL" sz="2200" dirty="0" smtClean="0"/>
              <a:t>byli to seniorzy  </a:t>
            </a:r>
            <a:r>
              <a:rPr lang="pl-PL" sz="2200" dirty="0"/>
              <a:t>lub osoby niesprawne. </a:t>
            </a:r>
            <a:r>
              <a:rPr lang="en-GB" sz="2200" dirty="0"/>
              <a:t/>
            </a:r>
            <a:br>
              <a:rPr lang="en-GB" sz="2200" dirty="0"/>
            </a:br>
            <a:r>
              <a:rPr lang="pl-PL" sz="2200" dirty="0"/>
              <a:t>	</a:t>
            </a:r>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42929492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79414" y="266700"/>
            <a:ext cx="10364786" cy="5676900"/>
          </a:xfrm>
        </p:spPr>
        <p:txBody>
          <a:bodyPr/>
          <a:lstStyle/>
          <a:p>
            <a:pPr hangingPunct="0"/>
            <a:r>
              <a:rPr lang="pl-PL" sz="2000" u="sng" dirty="0" smtClean="0"/>
              <a:t>Jak często Polaków nie stać na opiekę zdrowotną  mimo  potrzeby?</a:t>
            </a:r>
            <a:br>
              <a:rPr lang="pl-PL" sz="2000" u="sng" dirty="0" smtClean="0"/>
            </a:br>
            <a:r>
              <a:rPr lang="pl-PL" sz="2000" u="sng" dirty="0" smtClean="0"/>
              <a:t/>
            </a:r>
            <a:br>
              <a:rPr lang="pl-PL" sz="2000" u="sng" dirty="0" smtClean="0"/>
            </a:br>
            <a:r>
              <a:rPr lang="pl-PL" sz="2000" dirty="0" smtClean="0"/>
              <a:t>Co </a:t>
            </a:r>
            <a:r>
              <a:rPr lang="pl-PL" sz="2000" dirty="0"/>
              <a:t>13 osoba </a:t>
            </a:r>
            <a:r>
              <a:rPr lang="pl-PL" sz="2000" b="1" dirty="0"/>
              <a:t>potrzebująca </a:t>
            </a:r>
            <a:r>
              <a:rPr lang="pl-PL" sz="2000" dirty="0"/>
              <a:t>opieki medycznej, sprawowanej przez lekarza, musiała z niej zrezygnować </a:t>
            </a:r>
            <a:r>
              <a:rPr lang="pl-PL" sz="2000" dirty="0" smtClean="0"/>
              <a:t>z </a:t>
            </a:r>
            <a:r>
              <a:rPr lang="pl-PL" sz="2000" dirty="0"/>
              <a:t>powodów finansowych. </a:t>
            </a:r>
            <a:r>
              <a:rPr lang="pl-PL" sz="2000" dirty="0" smtClean="0"/>
              <a:t/>
            </a:r>
            <a:br>
              <a:rPr lang="pl-PL" sz="2000" dirty="0" smtClean="0"/>
            </a:br>
            <a:r>
              <a:rPr lang="pl-PL" sz="2000" dirty="0" smtClean="0"/>
              <a:t/>
            </a:r>
            <a:br>
              <a:rPr lang="pl-PL" sz="2000" dirty="0" smtClean="0"/>
            </a:br>
            <a:r>
              <a:rPr lang="pl-PL" sz="2000" dirty="0" smtClean="0"/>
              <a:t>W </a:t>
            </a:r>
            <a:r>
              <a:rPr lang="pl-PL" sz="2000" dirty="0"/>
              <a:t>przypadku opieki dentystycznej taką sytuację wskazała co 9 osoba potrzebująca</a:t>
            </a:r>
            <a:r>
              <a:rPr lang="pl-PL" sz="2000" dirty="0" smtClean="0"/>
              <a:t>.</a:t>
            </a:r>
            <a:br>
              <a:rPr lang="pl-PL" sz="2000" dirty="0" smtClean="0"/>
            </a:br>
            <a:r>
              <a:rPr lang="pl-PL" sz="2000" dirty="0"/>
              <a:t/>
            </a:r>
            <a:br>
              <a:rPr lang="pl-PL" sz="2000" dirty="0"/>
            </a:br>
            <a:r>
              <a:rPr lang="pl-PL" sz="2000" dirty="0" smtClean="0"/>
              <a:t>Sytuacja  </a:t>
            </a:r>
            <a:r>
              <a:rPr lang="pl-PL" sz="2000" dirty="0"/>
              <a:t>braku pieniędzy na wykupienie leków przepisanych na receptę </a:t>
            </a:r>
            <a:r>
              <a:rPr lang="pl-PL" sz="2000" dirty="0" smtClean="0"/>
              <a:t>dotyczyła </a:t>
            </a:r>
            <a:r>
              <a:rPr lang="pl-PL" sz="2000" dirty="0"/>
              <a:t>co 12 </a:t>
            </a:r>
            <a:r>
              <a:rPr lang="pl-PL" sz="2000" dirty="0" smtClean="0"/>
              <a:t> osoby.</a:t>
            </a:r>
            <a:br>
              <a:rPr lang="pl-PL" sz="2000" dirty="0" smtClean="0"/>
            </a:br>
            <a:r>
              <a:rPr lang="pl-PL" sz="2000" dirty="0" smtClean="0"/>
              <a:t/>
            </a:r>
            <a:br>
              <a:rPr lang="pl-PL" sz="2000" dirty="0" smtClean="0"/>
            </a:br>
            <a:r>
              <a:rPr lang="pl-PL" sz="2000" dirty="0" smtClean="0"/>
              <a:t>Generalnie </a:t>
            </a:r>
            <a:r>
              <a:rPr lang="pl-PL" sz="2000" dirty="0"/>
              <a:t>problem sfinansowania potrzebnych świadczeń rzadko </a:t>
            </a:r>
            <a:r>
              <a:rPr lang="pl-PL" sz="2000" dirty="0" smtClean="0"/>
              <a:t>dotyczył potrzeb  </a:t>
            </a:r>
            <a:r>
              <a:rPr lang="pl-PL" sz="2000" dirty="0"/>
              <a:t>dzieci. </a:t>
            </a:r>
            <a:r>
              <a:rPr lang="pl-PL" sz="2000" dirty="0" smtClean="0"/>
              <a:t>Przeszkody finansowe </a:t>
            </a:r>
            <a:r>
              <a:rPr lang="pl-PL" sz="2000" dirty="0"/>
              <a:t>często deklarowały  osoby starsze, chore przewlekle i poważnie  niesprawne,  </a:t>
            </a:r>
            <a:r>
              <a:rPr lang="pl-PL" sz="2000" dirty="0" smtClean="0"/>
              <a:t>również </a:t>
            </a:r>
            <a:r>
              <a:rPr lang="pl-PL" sz="2000" dirty="0"/>
              <a:t>częściej mieszkańcy miast niż wsi (za wyjątkiem możliwości wykupienia leków na receptę</a:t>
            </a:r>
            <a:r>
              <a:rPr lang="pl-PL" sz="2000" dirty="0" smtClean="0"/>
              <a:t>).</a:t>
            </a: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293012638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544514" y="552450"/>
            <a:ext cx="10364786" cy="5676900"/>
          </a:xfrm>
        </p:spPr>
        <p:txBody>
          <a:bodyPr/>
          <a:lstStyle/>
          <a:p>
            <a:pPr hangingPunct="0"/>
            <a:r>
              <a:rPr lang="pl-PL" sz="2000" dirty="0" smtClean="0"/>
              <a:t/>
            </a:r>
            <a:br>
              <a:rPr lang="pl-PL" sz="2000" dirty="0" smtClean="0"/>
            </a:br>
            <a:r>
              <a:rPr lang="pl-PL" sz="2000" dirty="0"/>
              <a:t/>
            </a:r>
            <a:br>
              <a:rPr lang="pl-PL" sz="2000" dirty="0"/>
            </a:br>
            <a:r>
              <a:rPr lang="pl-PL" sz="2000" dirty="0"/>
              <a:t/>
            </a:r>
            <a:br>
              <a:rPr lang="pl-PL" sz="2000" dirty="0"/>
            </a:br>
            <a:r>
              <a:rPr lang="pl-PL" sz="2000" dirty="0" smtClean="0"/>
              <a:t> </a:t>
            </a:r>
            <a:br>
              <a:rPr lang="pl-PL" sz="2000" dirty="0" smtClean="0"/>
            </a:br>
            <a:r>
              <a:rPr lang="pl-PL" sz="2000" dirty="0" smtClean="0"/>
              <a:t/>
            </a:r>
            <a:br>
              <a:rPr lang="pl-PL" sz="2000" dirty="0" smtClean="0"/>
            </a:br>
            <a:r>
              <a:rPr lang="pl-PL" sz="2400" dirty="0" smtClean="0"/>
              <a:t>Co 6 dorosły Polak  świadczy pomoc lub sprawuje opiekę nad osobami starszymi, niesprawnymi czy chorymi – co najmniej 1 raz w tygodniu. Pomagający  to </a:t>
            </a:r>
            <a:r>
              <a:rPr lang="pl-PL" sz="2400" dirty="0"/>
              <a:t>przede wszystkim  osoby w wieku 50-59 lat (co czwarta osoba</a:t>
            </a:r>
            <a:r>
              <a:rPr lang="pl-PL" sz="2400" dirty="0" smtClean="0"/>
              <a:t>).</a:t>
            </a:r>
            <a:br>
              <a:rPr lang="pl-PL" sz="2400" dirty="0" smtClean="0"/>
            </a:br>
            <a:r>
              <a:rPr lang="pl-PL" sz="2400" dirty="0"/>
              <a:t/>
            </a:r>
            <a:br>
              <a:rPr lang="pl-PL" sz="2400" dirty="0"/>
            </a:br>
            <a:r>
              <a:rPr lang="pl-PL" sz="2400" dirty="0" smtClean="0"/>
              <a:t>Komu pomagamy? Ponad </a:t>
            </a:r>
            <a:r>
              <a:rPr lang="pl-PL" sz="2400" dirty="0"/>
              <a:t>3/4 pomagających otacza opieką tylko członków własnej rodziny, </a:t>
            </a:r>
            <a:r>
              <a:rPr lang="pl-PL" sz="2400" dirty="0" smtClean="0"/>
              <a:t>co piąty tylko  osobom spoza rodziny. </a:t>
            </a:r>
            <a:r>
              <a:rPr lang="pl-PL" sz="2400" dirty="0"/>
              <a:t>Nieznaczna grupa opiekuje się zarówno członkami rodziny, jak i osobami, które do niej nie należą. </a:t>
            </a:r>
            <a:r>
              <a:rPr lang="pl-PL" sz="2400" dirty="0" smtClean="0"/>
              <a:t/>
            </a:r>
            <a:br>
              <a:rPr lang="pl-PL" sz="2400" dirty="0" smtClean="0"/>
            </a:br>
            <a:r>
              <a:rPr lang="pl-PL" sz="2400" dirty="0"/>
              <a:t/>
            </a:r>
            <a:br>
              <a:rPr lang="pl-PL" sz="2400" dirty="0"/>
            </a:br>
            <a:r>
              <a:rPr lang="pl-PL" sz="2000" dirty="0" smtClean="0"/>
              <a:t/>
            </a:r>
            <a:br>
              <a:rPr lang="pl-PL" sz="2000" dirty="0" smtClean="0"/>
            </a:br>
            <a:r>
              <a:rPr lang="pl-PL" sz="2000" dirty="0"/>
              <a:t/>
            </a:r>
            <a:br>
              <a:rPr lang="pl-PL" sz="2000" dirty="0"/>
            </a:br>
            <a:r>
              <a:rPr lang="pl-PL" sz="2000" dirty="0"/>
              <a:t/>
            </a:r>
            <a:br>
              <a:rPr lang="pl-PL" sz="2000" dirty="0"/>
            </a:br>
            <a:endParaRPr lang="pl-PL" sz="20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364737731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79414" y="266700"/>
            <a:ext cx="10364786" cy="5676900"/>
          </a:xfrm>
        </p:spPr>
        <p:txBody>
          <a:bodyPr/>
          <a:lstStyle/>
          <a:p>
            <a:pPr lvl="0" algn="ctr" hangingPunct="0"/>
            <a:r>
              <a:rPr lang="pl-PL" sz="2000" dirty="0" smtClean="0"/>
              <a:t> </a:t>
            </a:r>
            <a:r>
              <a:rPr lang="pl-PL" sz="2000" dirty="0"/>
              <a:t/>
            </a:r>
            <a:br>
              <a:rPr lang="pl-PL" sz="2000" dirty="0"/>
            </a:br>
            <a:r>
              <a:rPr lang="pl-PL" sz="2000" dirty="0" smtClean="0"/>
              <a:t>	</a:t>
            </a:r>
            <a:r>
              <a:rPr lang="pl-PL" sz="3600" dirty="0" smtClean="0"/>
              <a:t>Dziękujemy za uwagę </a:t>
            </a:r>
            <a:br>
              <a:rPr lang="pl-PL" sz="3600" dirty="0" smtClean="0"/>
            </a:br>
            <a:r>
              <a:rPr lang="pl-PL" sz="3600" dirty="0"/>
              <a:t/>
            </a:r>
            <a:br>
              <a:rPr lang="pl-PL" sz="3600" dirty="0"/>
            </a:br>
            <a:r>
              <a:rPr lang="pl-PL" sz="3600" dirty="0" smtClean="0"/>
              <a:t/>
            </a:r>
            <a:br>
              <a:rPr lang="pl-PL" sz="3600" dirty="0" smtClean="0"/>
            </a:br>
            <a:r>
              <a:rPr lang="pl-PL" sz="3600" dirty="0"/>
              <a:t/>
            </a:r>
            <a:br>
              <a:rPr lang="pl-PL" sz="3600" dirty="0"/>
            </a:br>
            <a:r>
              <a:rPr lang="pl-PL" sz="3600" dirty="0" smtClean="0"/>
              <a:t/>
            </a:r>
            <a:br>
              <a:rPr lang="pl-PL" sz="3600" dirty="0" smtClean="0"/>
            </a:br>
            <a:endParaRPr lang="pl-PL" sz="36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238452588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4851400"/>
          </a:xfrm>
        </p:spPr>
        <p:txBody>
          <a:bodyPr/>
          <a:lstStyle/>
          <a:p>
            <a:pPr hangingPunct="0"/>
            <a:r>
              <a:rPr lang="pl-PL" sz="2400" dirty="0"/>
              <a:t>Badanie zostało przeprowadzone w okresie wrzesień-grudzień 2014 r.  Wylosowano 24 tys. mieszkań. Wywiady przeprowadzono w 12,2 tys.  gospodarstw domowych, w których </a:t>
            </a:r>
            <a:r>
              <a:rPr lang="pl-PL" sz="2400" b="1" dirty="0"/>
              <a:t>zbadano </a:t>
            </a:r>
            <a:r>
              <a:rPr lang="pl-PL" sz="2400" b="1" dirty="0" smtClean="0"/>
              <a:t>28,8 tys. osób</a:t>
            </a:r>
            <a:r>
              <a:rPr lang="pl-PL" sz="2400" b="1" dirty="0"/>
              <a:t>, </a:t>
            </a:r>
            <a:r>
              <a:rPr lang="pl-PL" sz="2400" dirty="0"/>
              <a:t>mieszkających na obszarach miejskich i wiejskich całego kraju, w tym </a:t>
            </a:r>
            <a:r>
              <a:rPr lang="pl-PL" sz="2400" dirty="0" smtClean="0"/>
              <a:t>24,2 tys. osób </a:t>
            </a:r>
            <a:r>
              <a:rPr lang="pl-PL" sz="2400" dirty="0"/>
              <a:t>dorosłych w wieku 15 lat i więcej oraz </a:t>
            </a:r>
            <a:r>
              <a:rPr lang="pl-PL" sz="2400" dirty="0" smtClean="0"/>
              <a:t>4,7 tys.  </a:t>
            </a:r>
            <a:r>
              <a:rPr lang="pl-PL" sz="2400" dirty="0"/>
              <a:t>w wieku 0-14 lat</a:t>
            </a:r>
            <a:r>
              <a:rPr lang="pl-PL" sz="2400" dirty="0" smtClean="0"/>
              <a:t>.</a:t>
            </a:r>
            <a:br>
              <a:rPr lang="pl-PL" sz="2400" dirty="0" smtClean="0"/>
            </a:br>
            <a:r>
              <a:rPr lang="pl-PL" sz="2400" dirty="0"/>
              <a:t/>
            </a:r>
            <a:br>
              <a:rPr lang="pl-PL" sz="2400" dirty="0"/>
            </a:br>
            <a:r>
              <a:rPr lang="pl-PL" sz="2400" dirty="0" smtClean="0"/>
              <a:t>Uzyskane </a:t>
            </a:r>
            <a:r>
              <a:rPr lang="pl-PL" sz="2400" dirty="0"/>
              <a:t>informacje </a:t>
            </a:r>
            <a:r>
              <a:rPr lang="pl-PL" sz="2400" dirty="0" smtClean="0"/>
              <a:t>zostały </a:t>
            </a:r>
            <a:r>
              <a:rPr lang="pl-PL" sz="2400" dirty="0"/>
              <a:t>uogólnione na ludność Polski zamieszkałą </a:t>
            </a:r>
            <a:r>
              <a:rPr lang="pl-PL" sz="2400" b="1" dirty="0"/>
              <a:t>w gospodarstwach domowych </a:t>
            </a:r>
            <a:r>
              <a:rPr lang="pl-PL" sz="2400" dirty="0"/>
              <a:t>według stanu w dniu 31 grudnia 2014 roku. Pozyskane wyniki są reprezentatywne na poziomie kraju, a wybrane informacje - również na poziomie województw. </a:t>
            </a:r>
            <a:r>
              <a:rPr lang="pl-PL" sz="2400" dirty="0" smtClean="0"/>
              <a:t/>
            </a:r>
            <a:br>
              <a:rPr lang="pl-PL" sz="2400" dirty="0" smtClean="0"/>
            </a:br>
            <a:endParaRPr lang="pl-PL" sz="20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272995815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4851400"/>
          </a:xfrm>
        </p:spPr>
        <p:txBody>
          <a:bodyPr/>
          <a:lstStyle/>
          <a:p>
            <a:pPr hangingPunct="0"/>
            <a:r>
              <a:rPr lang="pl-PL" sz="2200" dirty="0"/>
              <a:t>Europejskie Ankietowe Badanie Zdrowia (EHIS) 2014 </a:t>
            </a:r>
            <a:r>
              <a:rPr lang="pl-PL" sz="2200" dirty="0" smtClean="0"/>
              <a:t>objęło </a:t>
            </a:r>
            <a:r>
              <a:rPr lang="pl-PL" sz="2200" dirty="0"/>
              <a:t>4 obszary tematyczne:</a:t>
            </a:r>
            <a:br>
              <a:rPr lang="pl-PL" sz="2200" dirty="0"/>
            </a:br>
            <a:r>
              <a:rPr lang="pl-PL" sz="2200" dirty="0"/>
              <a:t>•	stan zdrowia (samoocena stanu zdrowia, choroby przewlekłe, ograniczenia w funkcjonowaniu i ich wpływ na życie codzienne, wypadki, samopoczucie psychiczne),</a:t>
            </a:r>
            <a:br>
              <a:rPr lang="pl-PL" sz="2200" dirty="0"/>
            </a:br>
            <a:r>
              <a:rPr lang="pl-PL" sz="2200" dirty="0"/>
              <a:t>•	opieka zdrowotna (korzystanie z opieki medycznej, stosowanie leków, profilaktyka), </a:t>
            </a:r>
            <a:br>
              <a:rPr lang="pl-PL" sz="2200" dirty="0"/>
            </a:br>
            <a:r>
              <a:rPr lang="pl-PL" sz="2200" dirty="0"/>
              <a:t>•	determinanty zdrowia (głównie styl życia),</a:t>
            </a:r>
            <a:br>
              <a:rPr lang="pl-PL" sz="2200" dirty="0"/>
            </a:br>
            <a:r>
              <a:rPr lang="pl-PL" sz="2200" dirty="0"/>
              <a:t>•	charakterystyka demograficzno-społeczna osób i gospodarstw domowych</a:t>
            </a:r>
            <a:r>
              <a:rPr lang="pl-PL" sz="2200" dirty="0" smtClean="0"/>
              <a:t>.</a:t>
            </a:r>
            <a:br>
              <a:rPr lang="pl-PL" sz="2200" dirty="0" smtClean="0"/>
            </a:br>
            <a:r>
              <a:rPr lang="pl-PL" sz="2200" dirty="0"/>
              <a:t/>
            </a:r>
            <a:br>
              <a:rPr lang="pl-PL" sz="2200" dirty="0"/>
            </a:br>
            <a:r>
              <a:rPr lang="pl-PL" sz="2200" dirty="0"/>
              <a:t>Badanie przeprowadzono metodą wywiadu </a:t>
            </a:r>
            <a:r>
              <a:rPr lang="pl-PL" sz="2200" dirty="0" smtClean="0"/>
              <a:t>bezpośredniego. </a:t>
            </a:r>
            <a:br>
              <a:rPr lang="pl-PL" sz="2200" dirty="0" smtClean="0"/>
            </a:br>
            <a:endParaRPr lang="pl-PL" sz="22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292880795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algn="ctr" hangingPunct="0"/>
            <a:r>
              <a:rPr lang="pl-PL" sz="3200" dirty="0" smtClean="0"/>
              <a:t/>
            </a:r>
            <a:br>
              <a:rPr lang="pl-PL" sz="3200" dirty="0" smtClean="0"/>
            </a:br>
            <a:r>
              <a:rPr lang="pl-PL" sz="3200" dirty="0"/>
              <a:t/>
            </a:r>
            <a:br>
              <a:rPr lang="pl-PL" sz="3200" dirty="0"/>
            </a:br>
            <a:r>
              <a:rPr lang="pl-PL" sz="3200" dirty="0" smtClean="0"/>
              <a:t/>
            </a:r>
            <a:br>
              <a:rPr lang="pl-PL" sz="3200" dirty="0" smtClean="0"/>
            </a:br>
            <a:r>
              <a:rPr lang="pl-PL" sz="3200" dirty="0"/>
              <a:t/>
            </a:r>
            <a:br>
              <a:rPr lang="pl-PL" sz="3200" dirty="0"/>
            </a:br>
            <a:r>
              <a:rPr lang="pl-PL" sz="3200" dirty="0" smtClean="0"/>
              <a:t/>
            </a:r>
            <a:br>
              <a:rPr lang="pl-PL" sz="3200" dirty="0" smtClean="0"/>
            </a:br>
            <a:r>
              <a:rPr lang="pl-PL" sz="3200" dirty="0" smtClean="0"/>
              <a:t/>
            </a:r>
            <a:br>
              <a:rPr lang="pl-PL" sz="3200" dirty="0" smtClean="0"/>
            </a:br>
            <a:r>
              <a:rPr lang="pl-PL" sz="2400" dirty="0" smtClean="0"/>
              <a:t>Najważniejsze wyniki</a:t>
            </a:r>
            <a:br>
              <a:rPr lang="pl-PL" sz="2400" dirty="0" smtClean="0"/>
            </a:br>
            <a:r>
              <a:rPr lang="pl-PL" sz="2400" dirty="0" smtClean="0"/>
              <a:t/>
            </a:r>
            <a:br>
              <a:rPr lang="pl-PL" sz="2400" dirty="0" smtClean="0"/>
            </a:br>
            <a:r>
              <a:rPr lang="pl-PL" sz="3200" dirty="0" smtClean="0"/>
              <a:t>Jak </a:t>
            </a:r>
            <a:r>
              <a:rPr lang="pl-PL" sz="3200" dirty="0"/>
              <a:t>Polacy oceniają swoje zdrowie ?</a:t>
            </a:r>
            <a:br>
              <a:rPr lang="pl-PL" sz="3200" dirty="0"/>
            </a:br>
            <a:r>
              <a:rPr lang="pl-PL" sz="2400" dirty="0" smtClean="0"/>
              <a:t/>
            </a:r>
            <a:br>
              <a:rPr lang="pl-PL" sz="2400" dirty="0" smtClean="0"/>
            </a:br>
            <a:r>
              <a:rPr lang="pl-PL" sz="2400" dirty="0"/>
              <a:t/>
            </a:r>
            <a:br>
              <a:rPr lang="pl-PL" sz="2400" dirty="0"/>
            </a:b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381674996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a 3"/>
          <p:cNvSpPr/>
          <p:nvPr/>
        </p:nvSpPr>
        <p:spPr>
          <a:xfrm>
            <a:off x="6604000" y="3568700"/>
            <a:ext cx="3251200" cy="20193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2" name="Tytuł 1"/>
          <p:cNvSpPr>
            <a:spLocks noGrp="1"/>
          </p:cNvSpPr>
          <p:nvPr>
            <p:ph type="ctrTitle"/>
          </p:nvPr>
        </p:nvSpPr>
        <p:spPr>
          <a:xfrm>
            <a:off x="736600" y="660400"/>
            <a:ext cx="9601199" cy="5283200"/>
          </a:xfrm>
        </p:spPr>
        <p:txBody>
          <a:bodyPr/>
          <a:lstStyle/>
          <a:p>
            <a:pPr hangingPunct="0"/>
            <a:r>
              <a:rPr lang="pl-PL" sz="2400" dirty="0"/>
              <a:t/>
            </a:r>
            <a:br>
              <a:rPr lang="pl-PL" sz="2400" dirty="0"/>
            </a:b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pic>
        <p:nvPicPr>
          <p:cNvPr id="8" name="Obraz 7"/>
          <p:cNvPicPr>
            <a:picLocks noChangeAspect="1"/>
          </p:cNvPicPr>
          <p:nvPr/>
        </p:nvPicPr>
        <p:blipFill>
          <a:blip r:embed="rId2"/>
          <a:stretch>
            <a:fillRect/>
          </a:stretch>
        </p:blipFill>
        <p:spPr>
          <a:xfrm>
            <a:off x="1562100" y="863600"/>
            <a:ext cx="8597900" cy="4902200"/>
          </a:xfrm>
          <a:prstGeom prst="rect">
            <a:avLst/>
          </a:prstGeom>
        </p:spPr>
      </p:pic>
      <p:sp>
        <p:nvSpPr>
          <p:cNvPr id="5" name="Elipsa 4"/>
          <p:cNvSpPr/>
          <p:nvPr/>
        </p:nvSpPr>
        <p:spPr>
          <a:xfrm>
            <a:off x="5041900" y="2413000"/>
            <a:ext cx="4813299" cy="4102100"/>
          </a:xfrm>
          <a:prstGeom prst="ellipse">
            <a:avLst/>
          </a:prstGeom>
          <a:noFill/>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340905286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927100" y="571500"/>
            <a:ext cx="9601199" cy="5283200"/>
          </a:xfrm>
        </p:spPr>
        <p:txBody>
          <a:bodyPr/>
          <a:lstStyle/>
          <a:p>
            <a:pPr hangingPunct="0"/>
            <a:r>
              <a:rPr lang="pl-PL" sz="2400" dirty="0"/>
              <a:t/>
            </a:r>
            <a:br>
              <a:rPr lang="pl-PL" sz="2400" dirty="0"/>
            </a:br>
            <a:r>
              <a:rPr lang="pl-PL" sz="1800" dirty="0"/>
              <a:t/>
            </a:r>
            <a:br>
              <a:rPr lang="pl-PL" sz="1800" dirty="0"/>
            </a:br>
            <a:r>
              <a:rPr lang="pl-PL" sz="2400" dirty="0" smtClean="0"/>
              <a:t>W  </a:t>
            </a:r>
            <a:r>
              <a:rPr lang="pl-PL" sz="2400" dirty="0"/>
              <a:t>ciągu ostatnich 5 lat subiektywna ocena stanu zdrowia Polaków nieznacznie się poprawiła.  </a:t>
            </a:r>
            <a:br>
              <a:rPr lang="pl-PL" sz="2400" dirty="0"/>
            </a:br>
            <a:r>
              <a:rPr lang="pl-PL" sz="2400" dirty="0" smtClean="0"/>
              <a:t/>
            </a:r>
            <a:br>
              <a:rPr lang="pl-PL" sz="2400" dirty="0" smtClean="0"/>
            </a:br>
            <a:r>
              <a:rPr lang="pl-PL" sz="2400" dirty="0"/>
              <a:t/>
            </a:r>
            <a:br>
              <a:rPr lang="pl-PL" sz="2400" dirty="0"/>
            </a:br>
            <a:r>
              <a:rPr lang="pl-PL" sz="2400" dirty="0" smtClean="0"/>
              <a:t>O </a:t>
            </a:r>
            <a:r>
              <a:rPr lang="pl-PL" sz="2400" dirty="0"/>
              <a:t>ile w 2009 r. </a:t>
            </a:r>
            <a:r>
              <a:rPr lang="pl-PL" sz="2400" dirty="0" smtClean="0"/>
              <a:t>ponad 34</a:t>
            </a:r>
            <a:r>
              <a:rPr lang="pl-PL" sz="2400" dirty="0"/>
              <a:t>% zbadanych osób oceniało swoje zdrowie poniżej poziomu dobrego (tj. jako takie sobie, złe lub bardzo złe), to pod koniec 2014 r. takie opinie formułowało mniej niż </a:t>
            </a:r>
            <a:r>
              <a:rPr lang="pl-PL" sz="2400" b="1" dirty="0"/>
              <a:t>33% ludności Polski</a:t>
            </a:r>
            <a:r>
              <a:rPr lang="pl-PL" sz="2400" dirty="0"/>
              <a:t>, </a:t>
            </a:r>
            <a:r>
              <a:rPr lang="pl-PL" sz="2400" b="1" dirty="0"/>
              <a:t>tj. o blisko 2 punkty procentowe mniej </a:t>
            </a:r>
            <a:r>
              <a:rPr lang="pl-PL" sz="2400" dirty="0"/>
              <a:t>i o 6 punktów procentowych mniej niż w końcu 2004 r. </a:t>
            </a: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Tree>
    <p:extLst>
      <p:ext uri="{BB962C8B-B14F-4D97-AF65-F5344CB8AC3E}">
        <p14:creationId xmlns:p14="http://schemas.microsoft.com/office/powerpoint/2010/main" val="178285047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36600" y="660400"/>
            <a:ext cx="9601199" cy="5283200"/>
          </a:xfrm>
        </p:spPr>
        <p:txBody>
          <a:bodyPr/>
          <a:lstStyle/>
          <a:p>
            <a:pPr hangingPunct="0"/>
            <a:r>
              <a:rPr lang="pl-PL" sz="2400" dirty="0"/>
              <a:t/>
            </a:r>
            <a:br>
              <a:rPr lang="pl-PL" sz="2400" dirty="0"/>
            </a:br>
            <a:r>
              <a:rPr lang="pl-PL" sz="2400" dirty="0" smtClean="0"/>
              <a:t/>
            </a:r>
            <a:br>
              <a:rPr lang="pl-PL" sz="2400" dirty="0" smtClean="0"/>
            </a:br>
            <a:r>
              <a:rPr lang="pl-PL" sz="2400" dirty="0"/>
              <a:t/>
            </a:r>
            <a:br>
              <a:rPr lang="pl-PL" sz="2400" dirty="0"/>
            </a:br>
            <a:endParaRPr lang="pl-PL" sz="2400" dirty="0"/>
          </a:p>
        </p:txBody>
      </p:sp>
      <p:sp>
        <p:nvSpPr>
          <p:cNvPr id="3" name="Podtytuł 2"/>
          <p:cNvSpPr>
            <a:spLocks noGrp="1"/>
          </p:cNvSpPr>
          <p:nvPr>
            <p:ph type="subTitle" idx="1"/>
          </p:nvPr>
        </p:nvSpPr>
        <p:spPr>
          <a:xfrm>
            <a:off x="1154955" y="5943600"/>
            <a:ext cx="8825658" cy="571500"/>
          </a:xfrm>
        </p:spPr>
        <p:txBody>
          <a:bodyPr>
            <a:normAutofit fontScale="85000" lnSpcReduction="20000"/>
          </a:bodyPr>
          <a:lstStyle/>
          <a:p>
            <a:pPr algn="ctr"/>
            <a:endParaRPr lang="pl-PL" sz="1600" dirty="0" smtClean="0"/>
          </a:p>
          <a:p>
            <a:pPr algn="ctr"/>
            <a:r>
              <a:rPr lang="pl-PL" sz="1600" dirty="0" smtClean="0"/>
              <a:t>GUS</a:t>
            </a:r>
            <a:r>
              <a:rPr lang="pl-PL" sz="1600" dirty="0"/>
              <a:t>, </a:t>
            </a:r>
            <a:r>
              <a:rPr lang="pl-PL" sz="1600" cap="none" dirty="0"/>
              <a:t>grudzień 2015 r.</a:t>
            </a:r>
            <a:endParaRPr lang="en-GB" sz="1600" cap="none" dirty="0"/>
          </a:p>
          <a:p>
            <a:endParaRPr lang="en-GB" dirty="0"/>
          </a:p>
        </p:txBody>
      </p:sp>
      <p:sp>
        <p:nvSpPr>
          <p:cNvPr id="5" name="Prostokąt 4"/>
          <p:cNvSpPr/>
          <p:nvPr/>
        </p:nvSpPr>
        <p:spPr>
          <a:xfrm>
            <a:off x="2616200" y="807135"/>
            <a:ext cx="6096000" cy="1754326"/>
          </a:xfrm>
          <a:prstGeom prst="rect">
            <a:avLst/>
          </a:prstGeom>
        </p:spPr>
        <p:txBody>
          <a:bodyPr>
            <a:spAutoFit/>
          </a:bodyPr>
          <a:lstStyle/>
          <a:p>
            <a:r>
              <a:rPr lang="pl-PL" dirty="0"/>
              <a:t>Ludność oceniająca swoje zdrowie poniżej oceny dobrej według wieku  </a:t>
            </a:r>
            <a:r>
              <a:rPr lang="pl-PL" dirty="0" smtClean="0"/>
              <a:t>(w %)</a:t>
            </a:r>
          </a:p>
          <a:p>
            <a:endParaRPr lang="pl-PL" dirty="0"/>
          </a:p>
          <a:p>
            <a:endParaRPr lang="pl-PL" dirty="0" smtClean="0"/>
          </a:p>
          <a:p>
            <a:endParaRPr lang="pl-PL" dirty="0"/>
          </a:p>
          <a:p>
            <a:endParaRPr lang="en-GB" dirty="0"/>
          </a:p>
        </p:txBody>
      </p:sp>
      <p:graphicFrame>
        <p:nvGraphicFramePr>
          <p:cNvPr id="9" name="Wykres 8"/>
          <p:cNvGraphicFramePr>
            <a:graphicFrameLocks/>
          </p:cNvGraphicFramePr>
          <p:nvPr>
            <p:extLst>
              <p:ext uri="{D42A27DB-BD31-4B8C-83A1-F6EECF244321}">
                <p14:modId xmlns:p14="http://schemas.microsoft.com/office/powerpoint/2010/main" val="2066915300"/>
              </p:ext>
            </p:extLst>
          </p:nvPr>
        </p:nvGraphicFramePr>
        <p:xfrm>
          <a:off x="1920240" y="1773936"/>
          <a:ext cx="8417559" cy="41696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1364124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n">
  <a:themeElements>
    <a:clrScheme name="J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J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J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Ion</Template>
  <TotalTime>1483</TotalTime>
  <Words>1194</Words>
  <Application>Microsoft Office PowerPoint</Application>
  <PresentationFormat>Panoramiczny</PresentationFormat>
  <Paragraphs>183</Paragraphs>
  <Slides>37</Slides>
  <Notes>23</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37</vt:i4>
      </vt:variant>
    </vt:vector>
  </HeadingPairs>
  <TitlesOfParts>
    <vt:vector size="42" baseType="lpstr">
      <vt:lpstr>Arial</vt:lpstr>
      <vt:lpstr>Calibri</vt:lpstr>
      <vt:lpstr>Century Gothic</vt:lpstr>
      <vt:lpstr>Wingdings 3</vt:lpstr>
      <vt:lpstr>Jon</vt:lpstr>
      <vt:lpstr>WSTĘPNE wyniki  Europejskiego Ankietowego  Badania Zdrowia w 2014 r. </vt:lpstr>
      <vt:lpstr>Główny cel  UE w dziedzinie statystyki zdrowia publicznego to  stworzenie systemu monitoringu zdrowia i zachowań zdrowotnych  w oparciu o m.in. reprezentacyjne badania ankietowe.   Ważne znaczenie ma Europejskie Ankietowe Badanie Zdrowia (European Health Interview Survey - EHIS), powtarzane co 5 lat. Wyniki badania umożliwiają poznanie sytuacji zdrowotnej mieszkańców Unii oraz jej uwarunkowań w powiązaniu z charakterystyką demograficzno-społeczną oraz miejscem zamieszkania.</vt:lpstr>
      <vt:lpstr>Reprezentacyjne ankietowe badanie zdrowia ludności Polski GUS przeprowadził już czterokrotnie: - 2 krajowe badania w 1996 i 2004 r.   - 2 badania europejskie w 2009 i 2014 r.  To ostatnie badanie objęte było regulacją prawną UE - po raz pierwszy wszystkie kraje członkowskie miały obowiązek je zrealizować, zgodnie z wytycznymi Eurostatu. </vt:lpstr>
      <vt:lpstr>Badanie zostało przeprowadzone w okresie wrzesień-grudzień 2014 r.  Wylosowano 24 tys. mieszkań. Wywiady przeprowadzono w 12,2 tys.  gospodarstw domowych, w których zbadano 28,8 tys. osób, mieszkających na obszarach miejskich i wiejskich całego kraju, w tym 24,2 tys. osób dorosłych w wieku 15 lat i więcej oraz 4,7 tys.  w wieku 0-14 lat.  Uzyskane informacje zostały uogólnione na ludność Polski zamieszkałą w gospodarstwach domowych według stanu w dniu 31 grudnia 2014 roku. Pozyskane wyniki są reprezentatywne na poziomie kraju, a wybrane informacje - również na poziomie województw.  </vt:lpstr>
      <vt:lpstr>Europejskie Ankietowe Badanie Zdrowia (EHIS) 2014 objęło 4 obszary tematyczne: • stan zdrowia (samoocena stanu zdrowia, choroby przewlekłe, ograniczenia w funkcjonowaniu i ich wpływ na życie codzienne, wypadki, samopoczucie psychiczne), • opieka zdrowotna (korzystanie z opieki medycznej, stosowanie leków, profilaktyka),  • determinanty zdrowia (głównie styl życia), • charakterystyka demograficzno-społeczna osób i gospodarstw domowych.  Badanie przeprowadzono metodą wywiadu bezpośredniego.  </vt:lpstr>
      <vt:lpstr>      Najważniejsze wyniki  Jak Polacy oceniają swoje zdrowie ?     </vt:lpstr>
      <vt:lpstr>   </vt:lpstr>
      <vt:lpstr>  W  ciągu ostatnich 5 lat subiektywna ocena stanu zdrowia Polaków nieznacznie się poprawiła.     O ile w 2009 r. ponad 34% zbadanych osób oceniało swoje zdrowie poniżej poziomu dobrego (tj. jako takie sobie, złe lub bardzo złe), to pod koniec 2014 r. takie opinie formułowało mniej niż 33% ludności Polski, tj. o blisko 2 punkty procentowe mniej i o 6 punktów procentowych mniej niż w końcu 2004 r.   </vt:lpstr>
      <vt:lpstr>   </vt:lpstr>
      <vt:lpstr>   </vt:lpstr>
      <vt:lpstr>   </vt:lpstr>
      <vt:lpstr> Najczęstsze dolegliwości i choroby przewlekłe Dorośli 1. Bóle dolnej części pleców - co 4 kobieta i co 5 mężczyzna  2. Nadciśnienie tętnicze - u co 4 osoby 3. Bóle szyi - u co 6 osoby 4. Zwyrodnienie stawów - 15%  5 i 6. Migrena i choroba wieńcowa - u blisko 9% 7 i 8. Alergia  i choroby tarczycy – 8% i 7%  Dzieci  1. Alergie  - 15%  (nieznacznie mniej niż w 2009 r. – było 17%)  2. Choroby oka – prawie 5% 3. Astma – 4%  4. Częste bóle głowy - blisko 2% dzieci 5. Choroby kręgosłupa – mniej niż 2 % </vt:lpstr>
      <vt:lpstr>   </vt:lpstr>
      <vt:lpstr>   </vt:lpstr>
      <vt:lpstr>Najważniejsze wyniki   Jaki jest styl życia Polaków ?     </vt:lpstr>
      <vt:lpstr>Spożycie owoców i warzyw (z wyjątkiem ziemniaków)  3/4 dzieci (powyżej 6 miesiąca życia) spożywa  owoce 1 raz dziennie lub częściej, ale warzywa – już tylko 62%.  Blisko 4% dzieci nie jada w warzyw ogóle lub rzadziej niż 1 raz w tygodniu.     Osoby dorosłe rzadziej niż dzieci spożywają warzywa i owoce.  Tylko co drugi dorosły mężczyzna codziennie je zarówno owoce, jak i warzywa, a w przypadku kobiet - prawie 2/3.  </vt:lpstr>
      <vt:lpstr>Palenie tytoniu  Odsetek osób niepalących wzrósł o ponad 3 pkt procentowe (z  71% do 74%).  Tytoń pali 26% dorosłych Polaków, z tego codziennie  23% ( 29% dorosłych mężczyzn i  tylko 17% dorosłych kobiet).  Najczęściej palaczami codziennymi  są osoby w wieku 30-60 lat, a szczególnie często nałóg palenia występuje wśród pięćdziesięciolatków. W tej grupie wieku pali prawie 36% mężczyzn i 27% kobiet.   Co drugi mężczyzna palący codziennie to osoba  mocno uzależniona  od nikotyny (paląca co najmniej 20 papierosów dziennie), natomiast wśród kobiet palących – prawie co trzecia.  </vt:lpstr>
      <vt:lpstr>Picie alkoholu  Odsetek osób dorosłych pijących napoje alkoholowe zmniejszył się o ponad 2%. Całkowitą abstynencję w ciągu ostatnich 12 miesięcy zadeklarowało blisko 28% badanych osób.   63% dorosłych kobiet piło alkohol (w 2009 r. – 66%), a wśród mężczyzn 83% (w 2009 r. 85%).  Najliczniejszą grupę pijących alkohol stanowią osoby w wieku 30-49 lat.   </vt:lpstr>
      <vt:lpstr>  </vt:lpstr>
      <vt:lpstr>Picie alkoholu chociaż 1 dzień w tygodniu  Tak często pije 28% dorosłych mężczyzn i 9% kobiet.  Głównie w dni weekendowe (między piątkiem i niedzielą).   Mężczyźni deklarowali picie: wyłącznie piwa (64% tej grupy pijących ) lub piwa w połączeniu z wódką (14%).  Kobiety deklarowały picie: wyłącznie piwa (co trzecia pijąca w tygodniu alkohol) lub wyłącznie wino (także co trzecia), względnie te dwa rodzaje alkoholu.   Picie w tygodniu chociaż 1 małej porcji wódki lub innych napojów spirytusowych zadeklarował co 4 mężczyzna i co 5 kobieta z tej grupy.  </vt:lpstr>
      <vt:lpstr>Picie alkoholu chociaż 1 dzień w tygodniu  Statystyczny mężczyzna  z tej grupy wypija w ciągu tygodnia  około 4 butelki piwa o pojemności 0,5 litra i trochę więcej niż 80 ml wódki lub innych napojów spirytusowych;   Statystyczna kobieta z tej grupy -  1,5 butelki piwa o pojemności 0,5 litra oraz 2 lampki wina.   Piwo z powodzeniem wyparło wódkę i inne napoje spirytusowe. Szacunki wskazują, że piwo stanowi prawie 70% ogólnej konsumpcji czystego alkoholu, a wódka i inne napoje spirytusowe niespełna 20%. Na tle tych dwóch dominujących napojów alkoholowych udział wina jest skromny i wynosi 10%. </vt:lpstr>
      <vt:lpstr>Aktywność fizyczna dzieci  98% dzieci chodzących do szkoły ćwiczy na lekcjach wychowania fizycznego.   Dzieci szkolne są bardziej aktywnie fizycznie. Co drugie dziecko (5 lat temu tylko co trzecie) regularnie uprawia sport lub rekreację poza lekcjami wychowania fizycznego, chłopcy nieznacznie częściej niż dziewczynki.  Wśród dzieci aktywnych  - 38%  przeznacza od 3 do 5 godzin w tygodniu, 31% nawet 6 godzin i więcej, co 5 te dziecko – 2 godziny a  kolejne 10% tylko 1 godzinę.   Dzieci  w wieku  2-14 lat spędzają przed ekranem (telewizora, komputera, tabletu lub smartfona) przeciętnie 2,2 godziny dziennie (tj. tyle samo co 2009 r.); chłopcy nieco więcej niż dziewczęta. Co czwarte dziecko przeznacza na to średnio 1 godzinę dziennie, co trzecie 2 godziny, co piąte 3 godziny, a co ósme dziecko – nawet 4 godziny.</vt:lpstr>
      <vt:lpstr>Najważniejsze wyniki   Jak często wykonujemy badania?     </vt:lpstr>
      <vt:lpstr>Szczepienia przeciw grypie w Polsce nie są jeszcze powszechne.  W świetle wyników EHIS tylko co piąty Polak szczepił się kiedykolwiek na grypę, a w ciągu ostatnich 2 lat (w 2013 i 2014 r.) szczepieniom przeciw grypie  poddał się tylko co 18 mieszkaniec Polski, najczęściej były to osoby  starsze, co najmniej 60-letnie, najrzadziej natomiast - dzieci i młodzież do 20 roku życia.   Co trzeci dorosły Polak został zaszczepiony przeciw wirusowemu zapaleniu wątroby typu B. Ponad 1/3 wykonała szczepienie w ciągu ostatnich 5 lat.   </vt:lpstr>
      <vt:lpstr> Wzrasta częstość wykonywania badań poziomu cholesterolu we krwi.  ¾ dorosłych przynajmniej raz w życiu miało takie badanie (5 lat temu – tylko połowa).  Blisko co 15 dorosły Polak nigdy nie miał mierzonego ciśnienia krwi i najwięcej takich przypadków odnotowano oczywiście wśród ludzi bardzo młodych, tj. do 20 roku życia (w tej grupie co trzeci).  Częściej badamy poziom cukru we krwi. Tylko co 5 dorosły nigdy nie wykonywał takiego badania  (w 2009 r. – częściej niż co 3). Badania te często wykonywane u osób co najmniej 50-letnich i starszych. 2/3 tej populacji wykonało to badanie w ciągu ostatnich 12 miesięcy.  Kobiety bardziej dbają o zdrowie. </vt:lpstr>
      <vt:lpstr> Profilaktyka nowotworowa            </vt:lpstr>
      <vt:lpstr> 85%  dorosłych kobiet chociaż 1 raz w swoim życiu miała wykonane badanie cytologiczne ( 5 lat temu tylko  79%). W grupie nieprzebadanych  znaczący udział miały kobiety bardzo młode i najstarsze (co najmniej 70-letnie).   Ponad 40% kobiet poddających się takim badaniom, wykonała je stosunkowo niedawno (tj. w ciągu ostatnich 12 miesięcy).   Badania te wykonywane były głównie w celach profilaktycznych: na własne życzenie pacjentki (44% wskazań) lub jako zalecenie lekarskie (39%).  Tylko co 8 kobieta stwierdziła, że skorzystała z ogólnokrajowego lub lokalnego programu cytologicznych badań profilaktycznych. </vt:lpstr>
      <vt:lpstr>Ponad 47% kobiet dorosłych przynajmniej raz w swoim życiu miało wykonane  badanie mammograficzne ( w 2009 r. -  40%).  Najczęściej  wykonują je kobiety w wieku 50-69 lat (ponad 4/5 nich zostało chociaż raz w życiu przebadane) i niespełna połowa kobiet trochę młodszych i najstarszych.   W ponad 70% przebadanych kobiet wykonał badanie w miarę niedawno – w ciągu ostatnich 3 lat.   Blisko 70% kobiet przebadanych wykonało to badanie tylko kontrolnie, tj. skorzystało  z ogólnodostępnego programu badań mammograficznych (41% kobiet) lub samodzielnie podjęło decyzję o badaniu (28%), a jedynie co czwarta na skutek zalecenia lekarskiego.  </vt:lpstr>
      <vt:lpstr>  Blisko co 5 dorosły Polak został chociaż 1 raz przebadany w kierunku wykrywania raka jelita grubego, wykonując kolonoskopię lub badanie na krew utajoną w kale.      Co 3 mężczyzna (w wieku 40 lat i więcej) miał wykonane  badanie lekarskie prostaty. Wśród mężczyzn 70-letnich lub starszych  -  2/3 tych roczników.    </vt:lpstr>
      <vt:lpstr>Najważniejsze wyniki   Jaki często leczymy się ?     </vt:lpstr>
      <vt:lpstr>Odsetek leczonych w ciągu ostatnich 12 miesięcy w 2014 r.             </vt:lpstr>
      <vt:lpstr> W ciągu ostatnich 12 miesięcy poprzedzających badanie:  - Co 8 Polak był leczony w szpitalu (z noclegiem) - 80% ogółu ludności (tj. około 30 mln osób) skorzystało  z usług lekarza rodzinnego.  - Co drugi Polak  leczył się  u lekarzy specjalistów  Generalnie z usług zdrowotnych najczęściej korzystają  małe dzieci (do 4 roku życia), jak również osoby 50-letnie i starsze oraz oczywiście osoby o złym stanie zdrowia, tj. niepełnosprawne lub chorujące przewlekle. </vt:lpstr>
      <vt:lpstr> W okresie 2 tygodni przed badaniem 70% mieszkańców Polski zażywało leki (58% dzieci i 73% dorosłych), z tego aż  90% osób z długotrwałymi problemami zdrowotnymi, ale również 47% osób bez  takich problemów.  Dorosłym Polakom lekarze najczęściej przepisują leki obniżające ciśnienie krwi; przyjmuje je 23% osób (w wieku 15 lat i więcej). Nieznacznie  rzadziej lekarze przepisują leki na bóle stawów, leki na bóle szyi czy pleców,  obniżające poziom cholesterolu, kardiologiczne. Tego typu leki przepisane przez lekarza zażywa 10-11% dorosłych Polaków.   W strukturze leków kupowanych bez recepty lekarskiej dominują witaminy, preparaty mineralne lub środki wzmacniające. Zażywała je więcej niż 1/4 dorosłych Polaków. W następnej kolejności kupowane były leki przeciwbólowe (głównie na ból głowy lub migrenę) oraz leki na przeziębienie, grypę lub ból gardła.</vt:lpstr>
      <vt:lpstr>  Dostęp do opieki zdrowotnej  Prawie co czwarty Polak potrzebujący opieki zdrowotnej   doświadczył opóźnienia w dostępie do niej z powodu zbyt długiego okresu oczekiwania na wizytę. Takie sytuacje dotyczyły głównie osób dorosłych, rzadziej dzieci (tylko co 9) oraz oczywiście najczęściej osób przewlekle chorych o nienajlepszym zdrowiu.   Bardzo rzadko powodem opóźnień była  zbyt duża odległość od placówki czy problemy z transportem. Ten powód wskazało niespełna 4% potrzebujących,  głównie byli to seniorzy  lub osoby niesprawne.   </vt:lpstr>
      <vt:lpstr>Jak często Polaków nie stać na opiekę zdrowotną  mimo  potrzeby?  Co 13 osoba potrzebująca opieki medycznej, sprawowanej przez lekarza, musiała z niej zrezygnować z powodów finansowych.   W przypadku opieki dentystycznej taką sytuację wskazała co 9 osoba potrzebująca.  Sytuacja  braku pieniędzy na wykupienie leków przepisanych na receptę dotyczyła co 12  osoby.  Generalnie problem sfinansowania potrzebnych świadczeń rzadko dotyczył potrzeb  dzieci. Przeszkody finansowe często deklarowały  osoby starsze, chore przewlekle i poważnie  niesprawne,  również częściej mieszkańcy miast niż wsi (za wyjątkiem możliwości wykupienia leków na receptę).</vt:lpstr>
      <vt:lpstr>      Co 6 dorosły Polak  świadczy pomoc lub sprawuje opiekę nad osobami starszymi, niesprawnymi czy chorymi – co najmniej 1 raz w tygodniu. Pomagający  to przede wszystkim  osoby w wieku 50-59 lat (co czwarta osoba).  Komu pomagamy? Ponad 3/4 pomagających otacza opieką tylko członków własnej rodziny, co piąty tylko  osobom spoza rodziny. Nieznaczna grupa opiekuje się zarówno członkami rodziny, jak i osobami, które do niej nie należą.      </vt:lpstr>
      <vt:lpstr>   Dziękujemy za uwagę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Pierwsze wyniki z Europejskiego Ankietowego  Badania Zdrowia w 2014 r.</dc:title>
  <dc:creator>Zajenkowska-Kozłowska Alicja</dc:creator>
  <cp:lastModifiedBy>Zajenkowska-Kozłowska Alicja</cp:lastModifiedBy>
  <cp:revision>227</cp:revision>
  <cp:lastPrinted>2015-11-30T10:44:26Z</cp:lastPrinted>
  <dcterms:created xsi:type="dcterms:W3CDTF">2015-11-12T09:47:09Z</dcterms:created>
  <dcterms:modified xsi:type="dcterms:W3CDTF">2015-12-01T08:09:43Z</dcterms:modified>
</cp:coreProperties>
</file>