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odttf" ContentType="application/vnd.openxmlformats-officedocument.obfuscatedFont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drawings/drawing1.xml" ContentType="application/vnd.openxmlformats-officedocument.drawingml.chartshapes+xml"/>
  <Override PartName="/word/charts/chart2.xml" ContentType="application/vnd.openxmlformats-officedocument.drawingml.chart+xml"/>
  <Override PartName="/word/drawings/drawing2.xml" ContentType="application/vnd.openxmlformats-officedocument.drawingml.chartshapes+xml"/>
  <Override PartName="/word/charts/chart3.xml" ContentType="application/vnd.openxmlformats-officedocument.drawingml.chart+xml"/>
  <Override PartName="/word/drawings/drawing3.xml" ContentType="application/vnd.openxmlformats-officedocument.drawingml.chartshapes+xml"/>
  <Override PartName="/word/charts/chart4.xml" ContentType="application/vnd.openxmlformats-officedocument.drawingml.chart+xml"/>
  <Override PartName="/word/drawings/drawing4.xml" ContentType="application/vnd.openxmlformats-officedocument.drawingml.chartshapes+xml"/>
  <Override PartName="/word/charts/chart5.xml" ContentType="application/vnd.openxmlformats-officedocument.drawingml.chart+xml"/>
  <Override PartName="/word/drawings/drawing5.xml" ContentType="application/vnd.openxmlformats-officedocument.drawingml.chartshapes+xml"/>
  <Override PartName="/word/charts/chart6.xml" ContentType="application/vnd.openxmlformats-officedocument.drawingml.chart+xml"/>
  <Override PartName="/word/drawings/drawing6.xml" ContentType="application/vnd.openxmlformats-officedocument.drawingml.chartshapes+xml"/>
  <Override PartName="/word/charts/chart7.xml" ContentType="application/vnd.openxmlformats-officedocument.drawingml.chart+xml"/>
  <Override PartName="/word/drawings/drawing7.xml" ContentType="application/vnd.openxmlformats-officedocument.drawingml.chartshapes+xml"/>
  <Override PartName="/word/charts/chart8.xml" ContentType="application/vnd.openxmlformats-officedocument.drawingml.chart+xml"/>
  <Override PartName="/word/drawings/drawing8.xml" ContentType="application/vnd.openxmlformats-officedocument.drawingml.chartshapes+xml"/>
  <Override PartName="/word/charts/chart9.xml" ContentType="application/vnd.openxmlformats-officedocument.drawingml.chart+xml"/>
  <Override PartName="/word/drawings/drawing9.xml" ContentType="application/vnd.openxmlformats-officedocument.drawingml.chartshapes+xml"/>
  <Override PartName="/word/charts/chart10.xml" ContentType="application/vnd.openxmlformats-officedocument.drawingml.chart+xml"/>
  <Override PartName="/word/drawings/drawing10.xml" ContentType="application/vnd.openxmlformats-officedocument.drawingml.chartshap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body>
    <w:p w14:paraId="3B23FDE6" w14:textId="2AADA7FE" w:rsidR="00531555" w:rsidRPr="005358DD" w:rsidRDefault="00531555" w:rsidP="00531555">
      <w:pPr>
        <w:pStyle w:val="tytuinformacji"/>
        <w:rPr>
          <w:shd w:val="clear" w:color="auto" w:fill="FFFFFF"/>
          <w:lang w:val="en-US"/>
        </w:rPr>
      </w:pPr>
      <w:r>
        <w:rPr>
          <w:lang w:val="en-GB"/>
        </w:rPr>
        <w:t>Price indices of sold production of industry</w:t>
      </w:r>
      <w:r w:rsidR="005358DD">
        <w:rPr>
          <w:lang w:val="en-GB"/>
        </w:rPr>
        <w:t xml:space="preserve"> </w:t>
      </w:r>
      <w:r>
        <w:rPr>
          <w:lang w:val="en-GB"/>
        </w:rPr>
        <w:t>and construction and assembly production</w:t>
      </w:r>
      <w:r w:rsidR="005358DD">
        <w:rPr>
          <w:lang w:val="en-GB"/>
        </w:rPr>
        <w:t xml:space="preserve"> </w:t>
      </w:r>
      <w:r w:rsidRPr="00787D07">
        <w:rPr>
          <w:lang w:val="en-GB"/>
        </w:rPr>
        <w:t xml:space="preserve">in </w:t>
      </w:r>
      <w:r w:rsidR="00C2719B">
        <w:rPr>
          <w:lang w:val="en-GB"/>
        </w:rPr>
        <w:t>April</w:t>
      </w:r>
      <w:r w:rsidR="00760520">
        <w:rPr>
          <w:lang w:val="en-GB"/>
        </w:rPr>
        <w:t xml:space="preserve"> </w:t>
      </w:r>
      <w:r w:rsidRPr="00787D07">
        <w:rPr>
          <w:lang w:val="en-GB"/>
        </w:rPr>
        <w:t>201</w:t>
      </w:r>
      <w:r w:rsidR="00787D07" w:rsidRPr="00787D07">
        <w:rPr>
          <w:lang w:val="en-GB"/>
        </w:rPr>
        <w:t>8</w:t>
      </w:r>
    </w:p>
    <w:p w14:paraId="647085B9" w14:textId="5A306AAF" w:rsidR="00393761" w:rsidRPr="00531555" w:rsidRDefault="009C7EC2" w:rsidP="005358DD">
      <w:pPr>
        <w:pStyle w:val="tytuinformacji"/>
        <w:tabs>
          <w:tab w:val="left" w:pos="5760"/>
        </w:tabs>
        <w:rPr>
          <w:sz w:val="32"/>
          <w:lang w:val="en-US"/>
        </w:rPr>
      </w:pPr>
      <w:r w:rsidRPr="00001C5B">
        <w:rPr>
          <w:rFonts w:ascii="Fira Sans" w:hAnsi="Fira Sans"/>
          <w:b/>
          <w:noProof/>
          <w:color w:val="212492"/>
          <w:spacing w:val="-2"/>
          <w:szCs w:val="19"/>
          <w:lang w:eastAsia="pl-PL"/>
        </w:rPr>
        <mc:AlternateContent>
          <mc:Choice Requires="wps">
            <w:drawing>
              <wp:anchor distT="45720" distB="45720" distL="114300" distR="114300" simplePos="0" relativeHeight="251757568" behindDoc="1" locked="0" layoutInCell="1" allowOverlap="1" wp14:anchorId="6C9835F0" wp14:editId="03573033">
                <wp:simplePos x="0" y="0"/>
                <wp:positionH relativeFrom="column">
                  <wp:posOffset>5267325</wp:posOffset>
                </wp:positionH>
                <wp:positionV relativeFrom="paragraph">
                  <wp:posOffset>280035</wp:posOffset>
                </wp:positionV>
                <wp:extent cx="1724400" cy="799200"/>
                <wp:effectExtent l="0" t="0" r="0" b="1270"/>
                <wp:wrapTight wrapText="bothSides">
                  <wp:wrapPolygon edited="0">
                    <wp:start x="716" y="0"/>
                    <wp:lineTo x="716" y="21119"/>
                    <wp:lineTo x="20765" y="21119"/>
                    <wp:lineTo x="20765" y="0"/>
                    <wp:lineTo x="716" y="0"/>
                  </wp:wrapPolygon>
                </wp:wrapTight>
                <wp:docPr id="16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4400" cy="7992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6C92B5D" w14:textId="0CE32F1E" w:rsidR="009C7EC2" w:rsidRPr="009525E4" w:rsidRDefault="009C7EC2" w:rsidP="009C7EC2">
                            <w:pPr>
                              <w:pStyle w:val="HTML-wstpniesformatowany"/>
                              <w:spacing w:before="120" w:line="240" w:lineRule="exact"/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C9835F0" id="_x0000_t202" coordsize="21600,21600" o:spt="202" path="m,l,21600r21600,l21600,xe">
                <v:stroke joinstyle="miter"/>
                <v:path gradientshapeok="t" o:connecttype="rect"/>
              </v:shapetype>
              <v:shape id="Pole tekstowe 2" o:spid="_x0000_s1026" type="#_x0000_t202" style="position:absolute;margin-left:414.75pt;margin-top:22.05pt;width:135.8pt;height:62.95pt;z-index:-25155891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3OG8DQIAAPgDAAAOAAAAZHJzL2Uyb0RvYy54bWysU8Fu2zAMvQ/YPwi6L3aCpGmMOEXXrsOA&#10;rivQ7QMYWY6FSqImKbG7rx8lp2mw3Yb5IEgm+cj39LS+GoxmB+mDQlvz6aTkTFqBjbK7mv/4fvfh&#10;krMQwTag0cqav8jArzbv3617V8kZdqgb6RmB2FD1ruZdjK4qiiA6aSBM0ElLwRa9gUhHvysaDz2h&#10;G13MyvKi6NE3zqOQIdDf2zHINxm/baWI39o2yMh0zWm2mFef121ai80aqp0H1ylxHAP+YQoDylLT&#10;E9QtRGB7r/6CMkp4DNjGiUBTYNsqITMHYjMt/2Dz1IGTmQuJE9xJpvD/YMXD4dEz1dDdXXBmwdAd&#10;PaKWLMrnELGXbJY06l2oKPXJUXIcPuJA+ZlvcPcongOzeNOB3clr77HvJDQ04zRVFmelI05IINv+&#10;KzbUC/YRM9DQepMEJEkYodNdvZzuRw6RidRyOZvPSwoJii1XKzJAbgHVa7XzIX6WaFja1NzT/Wd0&#10;ONyHmKaB6jUlNbN4p7TOHtCW9TVfLWaLXHAWMSqSRbUyNb8s0zeaJpH8ZJtcHEHpcU8NtD2yTkRH&#10;ynHYDpSYpNhi80L8PY5WpKdDmw79L856smHNw889eMmZ/mJJw9WUGJNv82G+WM7o4M8j2/MIWEFQ&#10;NY+cjdubmL0+cr0mrVuVZXib5Dgr2Surc3wKyb/n55z19mA3vwEAAP//AwBQSwMEFAAGAAgAAAAh&#10;AFhVTZfeAAAACwEAAA8AAABkcnMvZG93bnJldi54bWxMj8FuwjAMhu+TeIfISLuNpKhs0DVF06Zd&#10;h2AbErfQmLZa41RNoN3bz5zG7bf86ffnfD26VlywD40nDclMgUAqvW2o0vD1+f6wBBGiIWtaT6jh&#10;FwOsi8ldbjLrB9riZRcrwSUUMqOhjrHLpAxljc6Eme+QeHfyvTORx76StjcDl7tWzpV6lM40xBdq&#10;0+FrjeXP7uw0fH+cDvtUbao3t+gGPypJbiW1vp+OL88gIo7xH4arPqtDwU5HfyYbRKthOV8tGNWQ&#10;pgmIK5CohNOR05NSIItc3v5Q/AEAAP//AwBQSwECLQAUAAYACAAAACEAtoM4kv4AAADhAQAAEwAA&#10;AAAAAAAAAAAAAAAAAAAAW0NvbnRlbnRfVHlwZXNdLnhtbFBLAQItABQABgAIAAAAIQA4/SH/1gAA&#10;AJQBAAALAAAAAAAAAAAAAAAAAC8BAABfcmVscy8ucmVsc1BLAQItABQABgAIAAAAIQAf3OG8DQIA&#10;APgDAAAOAAAAAAAAAAAAAAAAAC4CAABkcnMvZTJvRG9jLnhtbFBLAQItABQABgAIAAAAIQBYVU2X&#10;3gAAAAsBAAAPAAAAAAAAAAAAAAAAAGcEAABkcnMvZG93bnJldi54bWxQSwUGAAAAAAQABADzAAAA&#10;cgUAAAAA&#10;" filled="f" stroked="f">
                <v:textbox>
                  <w:txbxContent>
                    <w:p w14:paraId="36C92B5D" w14:textId="0CE32F1E" w:rsidR="009C7EC2" w:rsidRPr="009525E4" w:rsidRDefault="009C7EC2" w:rsidP="009C7EC2">
                      <w:pPr>
                        <w:pStyle w:val="HTML-wstpniesformatowany"/>
                        <w:spacing w:before="120" w:line="240" w:lineRule="exact"/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5358DD">
        <w:rPr>
          <w:sz w:val="32"/>
          <w:lang w:val="en-US"/>
        </w:rPr>
        <w:tab/>
      </w:r>
    </w:p>
    <w:p w14:paraId="3A4C919B" w14:textId="76D430D8" w:rsidR="008F42A6" w:rsidRPr="008F42A6" w:rsidRDefault="00003437" w:rsidP="008F42A6">
      <w:pPr>
        <w:pStyle w:val="LID"/>
        <w:rPr>
          <w:lang w:val="en-US"/>
        </w:rPr>
      </w:pPr>
      <w:r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mc:AlternateContent>
          <mc:Choice Requires="wps">
            <w:drawing>
              <wp:anchor distT="45720" distB="45720" distL="114300" distR="114300" simplePos="0" relativeHeight="251676672" behindDoc="0" locked="0" layoutInCell="1" allowOverlap="1" wp14:anchorId="6470865C" wp14:editId="21FBA166">
                <wp:simplePos x="0" y="0"/>
                <wp:positionH relativeFrom="margin">
                  <wp:align>left</wp:align>
                </wp:positionH>
                <wp:positionV relativeFrom="paragraph">
                  <wp:posOffset>83427</wp:posOffset>
                </wp:positionV>
                <wp:extent cx="1828800" cy="1343025"/>
                <wp:effectExtent l="0" t="0" r="0" b="9525"/>
                <wp:wrapSquare wrapText="bothSides"/>
                <wp:docPr id="217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828800" cy="1343025"/>
                        </a:xfrm>
                        <a:prstGeom prst="rect">
                          <a:avLst/>
                        </a:prstGeom>
                        <a:solidFill>
                          <a:srgbClr val="001D77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4708683" w14:textId="4147D977" w:rsidR="00933EC1" w:rsidRPr="00FD6619" w:rsidRDefault="00C64ECD" w:rsidP="00633014">
                            <w:pPr>
                              <w:spacing w:after="0" w:line="240" w:lineRule="auto"/>
                              <w:rPr>
                                <w:rFonts w:ascii="Fira Sans SemiBold" w:hAnsi="Fira Sans SemiBold"/>
                                <w:color w:val="FFFFFF" w:themeColor="background1"/>
                                <w:sz w:val="72"/>
                                <w:lang w:val="en-US"/>
                              </w:rPr>
                            </w:pPr>
                            <w:r>
                              <w:rPr>
                                <w:rFonts w:asciiTheme="minorHAnsi" w:hAnsiTheme="minorHAnsi"/>
                                <w:noProof/>
                                <w:sz w:val="22"/>
                                <w:lang w:eastAsia="pl-PL"/>
                              </w:rPr>
                              <w:drawing>
                                <wp:inline distT="0" distB="0" distL="0" distR="0" wp14:anchorId="735ECED7" wp14:editId="69C637C8">
                                  <wp:extent cx="333375" cy="333375"/>
                                  <wp:effectExtent l="0" t="0" r="9525" b="9525"/>
                                  <wp:docPr id="28" name="Obraz 28"/>
                                  <wp:cNvGraphicFramePr>
                                    <a:graphicFrameLocks xmlns:a="http://schemas.openxmlformats.org/drawingml/2006/main" noChangeAspect="1"/>
                                  </wp:cNvGraphicFramePr>
                                  <a:graphic xmlns:a="http://schemas.openxmlformats.org/drawingml/2006/main">
                                    <a:graphicData uri="http://schemas.openxmlformats.org/drawingml/2006/picture">
                                      <pic:pic xmlns:pic="http://schemas.openxmlformats.org/drawingml/2006/picture">
                                        <pic:nvPicPr>
                                          <pic:cNvPr id="0" name="Obraz 33"/>
                                          <pic:cNvPicPr>
                                            <a:picLocks noChangeAspect="1" noChangeArrowheads="1"/>
                                          </pic:cNvPicPr>
                                        </pic:nvPicPr>
                                        <pic:blipFill>
                                          <a:blip r:embed="rId11">
                                            <a:extLst>
                                              <a:ext uri="{28A0092B-C50C-407E-A947-70E740481C1C}">
                                                <a14:useLocalDpi xmlns:a14="http://schemas.microsoft.com/office/drawing/2010/main" val="0"/>
                                              </a:ext>
                                            </a:extLst>
                                          </a:blip>
                                          <a:srcRect/>
                                          <a:stretch>
                                            <a:fillRect/>
                                          </a:stretch>
                                        </pic:blipFill>
                                        <pic:spPr bwMode="auto">
                                          <a:xfrm>
                                            <a:off x="0" y="0"/>
                                            <a:ext cx="333375" cy="333375"/>
                                          </a:xfrm>
                                          <a:prstGeom prst="rect">
                                            <a:avLst/>
                                          </a:prstGeom>
                                          <a:noFill/>
                                          <a:ln>
                                            <a:noFill/>
                                          </a:ln>
                                        </pic:spPr>
                                      </pic:pic>
                                    </a:graphicData>
                                  </a:graphic>
                                </wp:inline>
                              </w:drawing>
                            </w:r>
                            <w:r w:rsidR="00555F6F">
                              <w:rPr>
                                <w:rFonts w:ascii="Fira Sans SemiBold" w:hAnsi="Fira Sans SemiBold"/>
                                <w:color w:val="FFFFFF" w:themeColor="background1"/>
                                <w:sz w:val="72"/>
                                <w:lang w:val="en-US"/>
                              </w:rPr>
                              <w:t>0.</w:t>
                            </w:r>
                            <w:r w:rsidR="008F42A6">
                              <w:rPr>
                                <w:rFonts w:ascii="Fira Sans SemiBold" w:hAnsi="Fira Sans SemiBold"/>
                                <w:color w:val="FFFFFF" w:themeColor="background1"/>
                                <w:sz w:val="72"/>
                                <w:lang w:val="en-US"/>
                              </w:rPr>
                              <w:t>3%</w:t>
                            </w:r>
                          </w:p>
                          <w:p w14:paraId="275BB0C9" w14:textId="1686CA59" w:rsidR="008F42A6" w:rsidRPr="00531555" w:rsidRDefault="008F42A6" w:rsidP="008F42A6">
                            <w:pPr>
                              <w:pStyle w:val="tekstnaniebieskimtle"/>
                              <w:rPr>
                                <w:color w:val="FFFFFF" w:themeColor="background1"/>
                                <w:sz w:val="18"/>
                                <w:szCs w:val="20"/>
                                <w:lang w:val="en-US"/>
                              </w:rPr>
                            </w:pPr>
                            <w:r>
                              <w:rPr>
                                <w:lang w:val="en-US"/>
                              </w:rPr>
                              <w:t>Growth of p</w:t>
                            </w:r>
                            <w:r>
                              <w:rPr>
                                <w:lang w:val="en-US"/>
                              </w:rPr>
                              <w:t xml:space="preserve">roducer prices in </w:t>
                            </w:r>
                            <w:r w:rsidRPr="00EC7E5A">
                              <w:rPr>
                                <w:lang w:val="en-US"/>
                              </w:rPr>
                              <w:t>industry</w:t>
                            </w:r>
                            <w:r>
                              <w:rPr>
                                <w:lang w:val="en-US"/>
                              </w:rPr>
                              <w:t xml:space="preserve"> and in construction in comparison to the previous month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470865C" id="_x0000_s1027" type="#_x0000_t202" style="position:absolute;margin-left:0;margin-top:6.55pt;width:2in;height:105.75pt;z-index:251676672;visibility:visible;mso-wrap-style:square;mso-width-percent:0;mso-height-percent:0;mso-wrap-distance-left:9pt;mso-wrap-distance-top:3.6pt;mso-wrap-distance-right:9pt;mso-wrap-distance-bottom:3.6pt;mso-position-horizontal:lef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Zc/YKQIAACoEAAAOAAAAZHJzL2Uyb0RvYy54bWysU81u2zAMvg/YOwi6L/5psqRGnKJL1mFA&#10;txXo9gCKLMdCJVGTlNjZ05eS0zTbbsN8EEiT/Eh+JJc3g1bkIJyXYGpaTHJKhOHQSLOr6Y/vd+8W&#10;lPjATMMUGFHTo/D0ZvX2zbK3lSihA9UIRxDE+Kq3Ne1CsFWWed4JzfwErDBobMFpFlB1u6xxrEd0&#10;rbIyz99nPbjGOuDCe/y7GY10lfDbVvDwrW29CETVFGsL6XXp3cY3Wy1ZtXPMdpKfymD/UIVm0mDS&#10;M9SGBUb2Tv4FpSV34KENEw46g7aVXKQesJsi/6Obx45ZkXpBcrw90+T/Hyz/enhwRDY1LYs5JYZp&#10;HNIDKEGCePIBekHKSFJvfYW+jxa9w/ABBhx2atjbe+BPnhhYd8zsxK1z0HeCNVhkESOzi9ARx0eQ&#10;bf8FGszF9gES0NA6HRlETgii47CO5wGJIRAeUy7KxSJHE0dbcTW9ystZysGql3DrfPgkQJMo1NTh&#10;BiR4drj3IZbDqheXmM2Dks2dVCopbrddK0cOLG5LXmzm8xP6b27KkL6m1zPMHaMMxPi0SFoG3GYl&#10;dU2xTPxiOKsiHR9Nk+TApBplrESZEz+RkpGcMGyHNI9EXuRuC80RCXMwLi8eGwoduF+U9Li4NfU/&#10;98wJStRng6RfF9Np3PSkTGfzEhV3adleWpjhCFXTQMkorkO6jrGxWxxOKxNtr5WcSsaFTGyejidu&#10;/KWevF5PfPUMAAD//wMAUEsDBBQABgAIAAAAIQAS7jVC3AAAAAcBAAAPAAAAZHJzL2Rvd25yZXYu&#10;eG1sTI9BT8MwDIXvSPyHyEjcWNoyTVXXdEKgHgCBYOOym9eYtqJxqibbyr/HnOBmv2c9f6/czG5Q&#10;J5pC79lAukhAETfe9twa+NjVNzmoEJEtDp7JwDcF2FSXFyUW1p/5nU7b2CoJ4VCggS7GsdA6NB05&#10;DAs/Eov36SeHUdap1XbCs4S7QWdJstIOe5YPHY5031HztT06A8v0tcnfwn7H/qXO6ucHdI/hyZjr&#10;q/luDSrSHP+O4Rdf0KESpoM/sg1qMCBFoqi3KShxszwX4SBDtlyBrkr9n7/6AQAA//8DAFBLAQIt&#10;ABQABgAIAAAAIQC2gziS/gAAAOEBAAATAAAAAAAAAAAAAAAAAAAAAABbQ29udGVudF9UeXBlc10u&#10;eG1sUEsBAi0AFAAGAAgAAAAhADj9If/WAAAAlAEAAAsAAAAAAAAAAAAAAAAALwEAAF9yZWxzLy5y&#10;ZWxzUEsBAi0AFAAGAAgAAAAhAIllz9gpAgAAKgQAAA4AAAAAAAAAAAAAAAAALgIAAGRycy9lMm9E&#10;b2MueG1sUEsBAi0AFAAGAAgAAAAhABLuNULcAAAABwEAAA8AAAAAAAAAAAAAAAAAgwQAAGRycy9k&#10;b3ducmV2LnhtbFBLBQYAAAAABAAEAPMAAACMBQAAAAA=&#10;" fillcolor="#001d77" stroked="f">
                <v:textbox>
                  <w:txbxContent>
                    <w:p w14:paraId="64708683" w14:textId="4147D977" w:rsidR="00933EC1" w:rsidRPr="00FD6619" w:rsidRDefault="00C64ECD" w:rsidP="00633014">
                      <w:pPr>
                        <w:spacing w:after="0" w:line="240" w:lineRule="auto"/>
                        <w:rPr>
                          <w:rFonts w:ascii="Fira Sans SemiBold" w:hAnsi="Fira Sans SemiBold"/>
                          <w:color w:val="FFFFFF" w:themeColor="background1"/>
                          <w:sz w:val="72"/>
                          <w:lang w:val="en-US"/>
                        </w:rPr>
                      </w:pPr>
                      <w:r>
                        <w:rPr>
                          <w:rFonts w:asciiTheme="minorHAnsi" w:hAnsiTheme="minorHAnsi"/>
                          <w:noProof/>
                          <w:sz w:val="22"/>
                          <w:lang w:eastAsia="pl-PL"/>
                        </w:rPr>
                        <w:drawing>
                          <wp:inline distT="0" distB="0" distL="0" distR="0" wp14:anchorId="735ECED7" wp14:editId="69C637C8">
                            <wp:extent cx="333375" cy="333375"/>
                            <wp:effectExtent l="0" t="0" r="9525" b="9525"/>
                            <wp:docPr id="28" name="Obraz 28"/>
                            <wp:cNvGraphicFramePr>
                              <a:graphicFrameLocks xmlns:a="http://schemas.openxmlformats.org/drawingml/2006/main" noChangeAspect="1"/>
                            </wp:cNvGraphicFramePr>
                            <a:graphic xmlns:a="http://schemas.openxmlformats.org/drawingml/2006/main">
                              <a:graphicData uri="http://schemas.openxmlformats.org/drawingml/2006/picture">
                                <pic:pic xmlns:pic="http://schemas.openxmlformats.org/drawingml/2006/picture">
                                  <pic:nvPicPr>
                                    <pic:cNvPr id="0" name="Obraz 33"/>
                                    <pic:cNvPicPr>
                                      <a:picLocks noChangeAspect="1" noChangeArrowheads="1"/>
                                    </pic:cNvPicPr>
                                  </pic:nvPicPr>
                                  <pic:blipFill>
                                    <a:blip r:embed="rId11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/>
                                    <a:stretch>
                                      <a:fillRect/>
                                    </a:stretch>
                                  </pic:blipFill>
                                  <pic:spPr bwMode="auto">
                                    <a:xfrm>
                                      <a:off x="0" y="0"/>
                                      <a:ext cx="333375" cy="333375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  <a:ln>
                                      <a:noFill/>
                                    </a:ln>
                                  </pic:spPr>
                                </pic:pic>
                              </a:graphicData>
                            </a:graphic>
                          </wp:inline>
                        </w:drawing>
                      </w:r>
                      <w:r w:rsidR="00555F6F">
                        <w:rPr>
                          <w:rFonts w:ascii="Fira Sans SemiBold" w:hAnsi="Fira Sans SemiBold"/>
                          <w:color w:val="FFFFFF" w:themeColor="background1"/>
                          <w:sz w:val="72"/>
                          <w:lang w:val="en-US"/>
                        </w:rPr>
                        <w:t>0.</w:t>
                      </w:r>
                      <w:r w:rsidR="008F42A6">
                        <w:rPr>
                          <w:rFonts w:ascii="Fira Sans SemiBold" w:hAnsi="Fira Sans SemiBold"/>
                          <w:color w:val="FFFFFF" w:themeColor="background1"/>
                          <w:sz w:val="72"/>
                          <w:lang w:val="en-US"/>
                        </w:rPr>
                        <w:t>3%</w:t>
                      </w:r>
                    </w:p>
                    <w:p w14:paraId="275BB0C9" w14:textId="1686CA59" w:rsidR="008F42A6" w:rsidRPr="00531555" w:rsidRDefault="008F42A6" w:rsidP="008F42A6">
                      <w:pPr>
                        <w:pStyle w:val="tekstnaniebieskimtle"/>
                        <w:rPr>
                          <w:color w:val="FFFFFF" w:themeColor="background1"/>
                          <w:sz w:val="18"/>
                          <w:szCs w:val="20"/>
                          <w:lang w:val="en-US"/>
                        </w:rPr>
                      </w:pPr>
                      <w:r>
                        <w:rPr>
                          <w:lang w:val="en-US"/>
                        </w:rPr>
                        <w:t>Growth of p</w:t>
                      </w:r>
                      <w:r>
                        <w:rPr>
                          <w:lang w:val="en-US"/>
                        </w:rPr>
                        <w:t xml:space="preserve">roducer prices in </w:t>
                      </w:r>
                      <w:r w:rsidRPr="00EC7E5A">
                        <w:rPr>
                          <w:lang w:val="en-US"/>
                        </w:rPr>
                        <w:t>industry</w:t>
                      </w:r>
                      <w:r>
                        <w:rPr>
                          <w:lang w:val="en-US"/>
                        </w:rPr>
                        <w:t xml:space="preserve"> and in construction in comparison to the previous month</w:t>
                      </w:r>
                    </w:p>
                  </w:txbxContent>
                </v:textbox>
                <w10:wrap type="square" anchorx="margin"/>
              </v:shape>
            </w:pict>
          </mc:Fallback>
        </mc:AlternateContent>
      </w:r>
      <w:r w:rsidR="00787D07"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w:t>According</w:t>
      </w:r>
      <w:r w:rsidR="00787D07" w:rsidRPr="008F42A6">
        <w:rPr>
          <w:rFonts w:ascii="Fira Sans Extra Condensed SemiB" w:eastAsia="Times New Roman" w:hAnsi="Fira Sans Extra Condensed SemiB" w:cs="Times New Roman"/>
          <w:b w:val="0"/>
          <w:bCs/>
          <w:noProof w:val="0"/>
          <w:sz w:val="18"/>
          <w:szCs w:val="18"/>
          <w:lang w:val="en-US" w:eastAsia="en-US"/>
        </w:rPr>
        <w:t xml:space="preserve"> </w:t>
      </w:r>
      <w:r w:rsidR="008F42A6"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w:t xml:space="preserve">to preliminary data in </w:t>
      </w:r>
      <w:r w:rsidR="008F42A6"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w:t>April</w:t>
      </w:r>
      <w:r w:rsidR="008F42A6"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w:t xml:space="preserve"> 2018 both the prices of sold production of industry and construction and assembly </w:t>
      </w:r>
      <w:r w:rsidR="008F42A6"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w:t>production were higher by 0.3</w:t>
      </w:r>
      <w:r w:rsidR="008F42A6" w:rsidRPr="008F42A6">
        <w:rPr>
          <w:rFonts w:eastAsia="Times New Roman" w:cs="Times New Roman"/>
          <w:bCs/>
          <w:noProof w:val="0"/>
          <w:sz w:val="18"/>
          <w:szCs w:val="18"/>
          <w:lang w:val="en-US" w:eastAsia="en-US"/>
        </w:rPr>
        <w:t>%.</w:t>
      </w:r>
    </w:p>
    <w:p w14:paraId="1E63D563" w14:textId="77777777" w:rsidR="009525E4" w:rsidRPr="0000745D" w:rsidRDefault="009525E4" w:rsidP="0000745D">
      <w:pPr>
        <w:jc w:val="both"/>
        <w:rPr>
          <w:shd w:val="clear" w:color="auto" w:fill="FFFFFF"/>
          <w:lang w:val="en-US"/>
        </w:rPr>
      </w:pPr>
    </w:p>
    <w:p w14:paraId="2459571D" w14:textId="77777777" w:rsidR="0000745D" w:rsidRPr="0000745D" w:rsidRDefault="0000745D" w:rsidP="0000745D">
      <w:pPr>
        <w:jc w:val="both"/>
        <w:rPr>
          <w:shd w:val="clear" w:color="auto" w:fill="FFFFFF"/>
          <w:lang w:val="en-US"/>
        </w:rPr>
      </w:pPr>
    </w:p>
    <w:p w14:paraId="76FE009E" w14:textId="77777777" w:rsidR="009525E4" w:rsidRPr="0000745D" w:rsidRDefault="009525E4" w:rsidP="0000745D">
      <w:pPr>
        <w:jc w:val="both"/>
        <w:rPr>
          <w:shd w:val="clear" w:color="auto" w:fill="FFFFFF"/>
          <w:lang w:val="en-US"/>
        </w:rPr>
      </w:pPr>
    </w:p>
    <w:p w14:paraId="36430A05" w14:textId="77777777" w:rsidR="00D83738" w:rsidRDefault="00D83738" w:rsidP="0000745D">
      <w:pPr>
        <w:jc w:val="both"/>
        <w:rPr>
          <w:shd w:val="clear" w:color="auto" w:fill="FFFFFF"/>
          <w:lang w:val="en-US"/>
        </w:rPr>
      </w:pPr>
    </w:p>
    <w:p w14:paraId="647085BB" w14:textId="73118469" w:rsidR="00003437" w:rsidRPr="0000745D" w:rsidRDefault="004018BB" w:rsidP="0000745D">
      <w:pPr>
        <w:jc w:val="both"/>
        <w:rPr>
          <w:shd w:val="clear" w:color="auto" w:fill="FFFFFF"/>
          <w:lang w:val="en-US"/>
        </w:rPr>
      </w:pPr>
      <w:r w:rsidRPr="0000745D">
        <w:rPr>
          <w:noProof/>
          <w:shd w:val="clear" w:color="auto" w:fill="FFFFFF"/>
          <w:lang w:eastAsia="pl-PL"/>
        </w:rPr>
        <mc:AlternateContent>
          <mc:Choice Requires="wps">
            <w:drawing>
              <wp:anchor distT="45720" distB="45720" distL="114300" distR="114300" simplePos="0" relativeHeight="251666432" behindDoc="1" locked="0" layoutInCell="1" allowOverlap="1" wp14:anchorId="6470865A" wp14:editId="42E0C24F">
                <wp:simplePos x="0" y="0"/>
                <wp:positionH relativeFrom="column">
                  <wp:posOffset>5267325</wp:posOffset>
                </wp:positionH>
                <wp:positionV relativeFrom="paragraph">
                  <wp:posOffset>82550</wp:posOffset>
                </wp:positionV>
                <wp:extent cx="1724400" cy="799200"/>
                <wp:effectExtent l="0" t="0" r="0" b="1270"/>
                <wp:wrapTight wrapText="bothSides">
                  <wp:wrapPolygon edited="0">
                    <wp:start x="716" y="0"/>
                    <wp:lineTo x="716" y="21119"/>
                    <wp:lineTo x="20765" y="21119"/>
                    <wp:lineTo x="20765" y="0"/>
                    <wp:lineTo x="716" y="0"/>
                  </wp:wrapPolygon>
                </wp:wrapTight>
                <wp:docPr id="11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4400" cy="7992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4708682" w14:textId="7B745A8A" w:rsidR="007A2DC1" w:rsidRPr="009525E4" w:rsidRDefault="004018BB" w:rsidP="009525E4">
                            <w:pPr>
                              <w:pStyle w:val="HTML-wstpniesformatowany"/>
                              <w:spacing w:before="120" w:line="240" w:lineRule="exact"/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</w:pPr>
                            <w:r w:rsidRPr="009525E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The prices </w:t>
                            </w:r>
                            <w:r w:rsidR="009C7EC2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in</w:t>
                            </w:r>
                            <w:r w:rsidRPr="009525E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 industry in </w:t>
                            </w:r>
                            <w:r w:rsidR="00D83738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April</w:t>
                            </w:r>
                            <w:r w:rsidR="002F7243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 </w:t>
                            </w:r>
                            <w:r w:rsidRPr="009525E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2018 </w:t>
                            </w:r>
                            <w:r w:rsidR="009C7EC2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in annual terms were </w:t>
                            </w:r>
                            <w:r w:rsidR="002F7243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higher by</w:t>
                            </w:r>
                            <w:r w:rsidR="00D83738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 1.1</w:t>
                            </w:r>
                            <w:r w:rsidR="009525E4" w:rsidRPr="009525E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%</w:t>
                            </w:r>
                            <w:r w:rsidR="002F7243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, </w:t>
                            </w:r>
                            <w:r w:rsidR="0090601B" w:rsidRPr="009525E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in construction </w:t>
                            </w:r>
                            <w:r w:rsidR="009C7EC2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–</w:t>
                            </w:r>
                            <w:r w:rsidR="00614AC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 xml:space="preserve"> </w:t>
                            </w:r>
                            <w:r w:rsidR="00425BED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by 2.1</w:t>
                            </w:r>
                            <w:r w:rsidR="0090601B" w:rsidRPr="009525E4">
                              <w:rPr>
                                <w:rFonts w:ascii="Fira Sans" w:eastAsia="Times New Roman" w:hAnsi="Fira Sans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  <w:t>%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470865A" id="_x0000_s1028" type="#_x0000_t202" style="position:absolute;left:0;text-align:left;margin-left:414.75pt;margin-top:6.5pt;width:135.8pt;height:62.95pt;z-index:-25165004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IKglDwIAAP8DAAAOAAAAZHJzL2Uyb0RvYy54bWysU1Fv0zAQfkfiP1h+p0mrlq5R02lsDCGN&#10;MWnwA66O01izfcZ2m5Rfz9npSgVviDxYds733X3ffV5fD0azg/RBoa35dFJyJq3ARtldzb9/u393&#10;xVmIYBvQaGXNjzLw683bN+veVXKGHepGekYgNlS9q3kXo6uKIohOGggTdNJSsEVvINLR74rGQ0/o&#10;Rhezsnxf9Ogb51HIEOjv3Rjkm4zftlLEr20bZGS65tRbzKvP6zatxWYN1c6D65Q4tQH/0IUBZano&#10;GeoOIrC9V39BGSU8BmzjRKApsG2VkJkDsZmWf7B57sDJzIXECe4sU/h/sOLx8OSZamh2U84sGJrR&#10;E2rJonwJEXvJZkmj3oWKrj47uhyHDzjQ/cw3uAcUL4FZvO3A7uSN99h3EhrqcZoyi4vUESckkG3/&#10;BRuqBfuIGWhovUkCkiSM0GlWx/N85BCZSCWXs/m8pJCg2HK1IgPkElC9Zjsf4ieJhqVNzT3NP6PD&#10;4SHE1A1Ur1dSMYv3SuvsAW1ZX/PVYrbICRcRoyJZVCtT86syfaNpEsmPtsnJEZQe91RA2xPrRHSk&#10;HIftkEU+i7nF5kgyeBwdSS+INh36n5z15Maahx978JIz/dmSlKspESf75sN8sZzRwV9GtpcRsIKg&#10;ah45G7e3MVt+pHxDkrcqq5FmM3ZyaplclkU6vYhk48tzvvX73W5+AQAA//8DAFBLAwQUAAYACAAA&#10;ACEA6AKvBt4AAAALAQAADwAAAGRycy9kb3ducmV2LnhtbEyPzU7DMBCE70h9B2uRuFE7haIkxKkq&#10;EFcqyo/EzY23SUS8jmK3CW/fzQmOO/NpdqbYTK4TZxxC60lDslQgkCpvW6o1fLy/3KYgQjRkTecJ&#10;NfxigE25uCpMbv1Ib3jex1pwCIXcaGhi7HMpQ9WgM2HpeyT2jn5wJvI51NIOZuRw18mVUg/SmZb4&#10;Q2N6fGqw+tmfnIbP1+P3173a1c9u3Y9+UpJcJrW+uZ62jyAiTvEPhrk+V4eSOx38iWwQnYZ0la0Z&#10;ZeOON81AopIExGFW0gxkWcj/G8oLAAAA//8DAFBLAQItABQABgAIAAAAIQC2gziS/gAAAOEBAAAT&#10;AAAAAAAAAAAAAAAAAAAAAABbQ29udGVudF9UeXBlc10ueG1sUEsBAi0AFAAGAAgAAAAhADj9If/W&#10;AAAAlAEAAAsAAAAAAAAAAAAAAAAALwEAAF9yZWxzLy5yZWxzUEsBAi0AFAAGAAgAAAAhAE4gqCUP&#10;AgAA/wMAAA4AAAAAAAAAAAAAAAAALgIAAGRycy9lMm9Eb2MueG1sUEsBAi0AFAAGAAgAAAAhAOgC&#10;rwbeAAAACwEAAA8AAAAAAAAAAAAAAAAAaQQAAGRycy9kb3ducmV2LnhtbFBLBQYAAAAABAAEAPMA&#10;AAB0BQAAAAA=&#10;" filled="f" stroked="f">
                <v:textbox>
                  <w:txbxContent>
                    <w:p w14:paraId="64708682" w14:textId="7B745A8A" w:rsidR="007A2DC1" w:rsidRPr="009525E4" w:rsidRDefault="004018BB" w:rsidP="009525E4">
                      <w:pPr>
                        <w:pStyle w:val="HTML-wstpniesformatowany"/>
                        <w:spacing w:before="120" w:line="240" w:lineRule="exact"/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</w:pPr>
                      <w:r w:rsidRPr="009525E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The prices </w:t>
                      </w:r>
                      <w:r w:rsidR="009C7EC2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in</w:t>
                      </w:r>
                      <w:r w:rsidRPr="009525E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 industry in </w:t>
                      </w:r>
                      <w:r w:rsidR="00D83738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April</w:t>
                      </w:r>
                      <w:r w:rsidR="002F7243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 </w:t>
                      </w:r>
                      <w:r w:rsidRPr="009525E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2018 </w:t>
                      </w:r>
                      <w:r w:rsidR="009C7EC2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in annual terms were </w:t>
                      </w:r>
                      <w:r w:rsidR="002F7243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higher by</w:t>
                      </w:r>
                      <w:r w:rsidR="00D83738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 1.1</w:t>
                      </w:r>
                      <w:r w:rsidR="009525E4" w:rsidRPr="009525E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%</w:t>
                      </w:r>
                      <w:r w:rsidR="002F7243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, </w:t>
                      </w:r>
                      <w:r w:rsidR="0090601B" w:rsidRPr="009525E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in construction </w:t>
                      </w:r>
                      <w:r w:rsidR="009C7EC2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–</w:t>
                      </w:r>
                      <w:r w:rsidR="00614AC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 xml:space="preserve"> </w:t>
                      </w:r>
                      <w:r w:rsidR="00425BED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by 2.1</w:t>
                      </w:r>
                      <w:r w:rsidR="0090601B" w:rsidRPr="009525E4">
                        <w:rPr>
                          <w:rFonts w:ascii="Fira Sans" w:eastAsia="Times New Roman" w:hAnsi="Fira Sans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  <w:t>%</w:t>
                      </w:r>
                    </w:p>
                  </w:txbxContent>
                </v:textbox>
                <w10:wrap type="tight"/>
              </v:shape>
            </w:pict>
          </mc:Fallback>
        </mc:AlternateContent>
      </w:r>
    </w:p>
    <w:p w14:paraId="4D93AF0E" w14:textId="7EB3DC06" w:rsidR="005358DD" w:rsidRDefault="009C7EC2" w:rsidP="005F7228">
      <w:pPr>
        <w:jc w:val="both"/>
        <w:rPr>
          <w:shd w:val="clear" w:color="auto" w:fill="FFFFFF"/>
          <w:lang w:val="en-US"/>
        </w:rPr>
      </w:pPr>
      <w:r w:rsidRPr="004018BB">
        <w:rPr>
          <w:noProof/>
          <w:shd w:val="clear" w:color="auto" w:fill="FFFFFF"/>
          <w:lang w:eastAsia="pl-PL"/>
        </w:rPr>
        <mc:AlternateContent>
          <mc:Choice Requires="wps">
            <w:drawing>
              <wp:anchor distT="45720" distB="45720" distL="114300" distR="114300" simplePos="0" relativeHeight="251737088" behindDoc="1" locked="0" layoutInCell="1" allowOverlap="1" wp14:anchorId="05C6F278" wp14:editId="6B1442E5">
                <wp:simplePos x="0" y="0"/>
                <wp:positionH relativeFrom="column">
                  <wp:posOffset>5267325</wp:posOffset>
                </wp:positionH>
                <wp:positionV relativeFrom="paragraph">
                  <wp:posOffset>1303655</wp:posOffset>
                </wp:positionV>
                <wp:extent cx="1724400" cy="2451600"/>
                <wp:effectExtent l="0" t="0" r="0" b="6350"/>
                <wp:wrapTight wrapText="bothSides">
                  <wp:wrapPolygon edited="0">
                    <wp:start x="716" y="0"/>
                    <wp:lineTo x="716" y="21488"/>
                    <wp:lineTo x="20765" y="21488"/>
                    <wp:lineTo x="20765" y="0"/>
                    <wp:lineTo x="716" y="0"/>
                  </wp:wrapPolygon>
                </wp:wrapTight>
                <wp:docPr id="6" name="Pole tekstowe 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4400" cy="24516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49FEC335" w14:textId="7596F1B2" w:rsidR="005358DD" w:rsidRPr="005F7228" w:rsidRDefault="00425BED" w:rsidP="008726C4">
                            <w:pPr>
                              <w:pStyle w:val="tekstzboku"/>
                              <w:rPr>
                                <w:lang w:val="en-US"/>
                              </w:rPr>
                            </w:pPr>
                            <w:r>
                              <w:rPr>
                                <w:lang w:val="en-US"/>
                              </w:rPr>
                              <w:t>In April 2018 prices i</w:t>
                            </w:r>
                            <w:r w:rsidR="005F7228" w:rsidRPr="005F7228">
                              <w:rPr>
                                <w:lang w:val="en-US"/>
                              </w:rPr>
                              <w:t>n sections</w:t>
                            </w:r>
                            <w:r w:rsidR="005217C7">
                              <w:rPr>
                                <w:lang w:val="en-US"/>
                              </w:rPr>
                              <w:t xml:space="preserve">: manufacturing as well as </w:t>
                            </w:r>
                            <w:r w:rsidR="005F7228">
                              <w:rPr>
                                <w:lang w:val="en-US"/>
                              </w:rPr>
                              <w:t xml:space="preserve">water supply; sewerage, waste management and remediation activities </w:t>
                            </w:r>
                            <w:r w:rsidR="007F1C55">
                              <w:rPr>
                                <w:lang w:val="en-US"/>
                              </w:rPr>
                              <w:t>increased</w:t>
                            </w:r>
                            <w:r w:rsidR="005F7228">
                              <w:rPr>
                                <w:lang w:val="en-US"/>
                              </w:rPr>
                              <w:t xml:space="preserve"> in comparison to the previous month this year</w:t>
                            </w:r>
                            <w:r w:rsidR="007F1C55">
                              <w:rPr>
                                <w:lang w:val="en-US"/>
                              </w:rPr>
                              <w:t xml:space="preserve">, however in comparison to </w:t>
                            </w:r>
                            <w:r w:rsidR="005F7228">
                              <w:rPr>
                                <w:lang w:val="en-US"/>
                              </w:rPr>
                              <w:t>corresponding month of the previous year</w:t>
                            </w:r>
                            <w:r w:rsidR="007F1C55">
                              <w:rPr>
                                <w:lang w:val="en-US"/>
                              </w:rPr>
                              <w:t xml:space="preserve"> prices increase was recorded in </w:t>
                            </w:r>
                            <w:r w:rsidR="005217C7">
                              <w:rPr>
                                <w:lang w:val="en-US"/>
                              </w:rPr>
                              <w:t xml:space="preserve">all </w:t>
                            </w:r>
                            <w:r w:rsidR="007F1C55">
                              <w:rPr>
                                <w:lang w:val="en-US"/>
                              </w:rPr>
                              <w:t>se</w:t>
                            </w:r>
                            <w:r w:rsidR="005217C7">
                              <w:rPr>
                                <w:lang w:val="en-US"/>
                              </w:rPr>
                              <w:t xml:space="preserve">ctions </w:t>
                            </w:r>
                            <w:r w:rsidR="005217C7" w:rsidRPr="005F7228">
                              <w:rPr>
                                <w:lang w:val="en-US"/>
                              </w:rPr>
                              <w:t>wit</w:t>
                            </w:r>
                            <w:r w:rsidR="005217C7">
                              <w:rPr>
                                <w:lang w:val="en-US"/>
                              </w:rPr>
                              <w:t>h</w:t>
                            </w:r>
                            <w:r w:rsidR="005217C7" w:rsidRPr="005F7228">
                              <w:rPr>
                                <w:lang w:val="en-US"/>
                              </w:rPr>
                              <w:t xml:space="preserve"> the </w:t>
                            </w:r>
                            <w:r w:rsidR="005217C7">
                              <w:rPr>
                                <w:lang w:val="en-US"/>
                              </w:rPr>
                              <w:t>exception</w:t>
                            </w:r>
                            <w:r w:rsidR="005217C7" w:rsidRPr="005217C7">
                              <w:rPr>
                                <w:lang w:val="en-US"/>
                              </w:rPr>
                              <w:t xml:space="preserve"> </w:t>
                            </w:r>
                            <w:r w:rsidR="005217C7">
                              <w:rPr>
                                <w:lang w:val="en-US"/>
                              </w:rPr>
                              <w:t>e</w:t>
                            </w:r>
                            <w:r w:rsidR="005217C7" w:rsidRPr="005217C7">
                              <w:rPr>
                                <w:lang w:val="en-US"/>
                              </w:rPr>
                              <w:t>lectricity, gas, steam and air conditioning supply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5C6F278" id="Pole tekstowe 6" o:spid="_x0000_s1029" type="#_x0000_t202" style="position:absolute;left:0;text-align:left;margin-left:414.75pt;margin-top:102.65pt;width:135.8pt;height:193.05pt;z-index:-2515793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dBP1EQIAAP8DAAAOAAAAZHJzL2Uyb0RvYy54bWysU8Fu2zAMvQ/YPwi6L3a8JG2NKEXXrsOA&#10;bivQ7gMUWY6FSqImKbGzry8lJ1mw3ob5IIgm+cj3SC2vB6PJTvqgwDI6nZSUSCugUXbD6M/n+w+X&#10;lITIbcM1WMnoXgZ6vXr/btm7WlbQgW6kJwhiQ907RrsYXV0UQXTS8DABJy06W/CGRzT9pmg87xHd&#10;6KIqy0XRg2+cByFDwL93o5OuMn7bShF/tG2QkWhGsbeYT5/PdTqL1ZLXG89dp8ShDf4PXRiuLBY9&#10;Qd3xyMnWqzdQRgkPAdo4EWAKaFslZOaAbKblX2yeOu5k5oLiBHeSKfw/WPF99+iJahhdUGK5wRE9&#10;gpYkypcQoZdkkSTqXagx8slhbBw+wYCjznSDewDxEoiF247bjbzxHvpO8gZbnKbM4ix1xAkJZN1/&#10;gwZr8W2EDDS03iT9UBGC6Diq/Wk8cohEpJIX1WxWokugr5rNpws0Ug1eH9OdD/GLBEPShVGP88/w&#10;fPcQ4hh6DEnVLNwrrfE/r7UlPaNX82qeE848RkVcUa0Mo5dl+salSSw/2yYnR670eMdetD3QTkxH&#10;znFYD1nkj0c119DsUQcP40biC8JLB/43JT1uI6Ph15Z7SYn+alHLqykyx/XNxmx+UaHhzz3rcw+3&#10;AqEYjZSM19uYV36kfIOatyqrkYYzdnJoGbcs63l4EWmNz+0c9efdrl4BAAD//wMAUEsDBBQABgAI&#10;AAAAIQCe6LDP3wAAAAwBAAAPAAAAZHJzL2Rvd25yZXYueG1sTI/BTsMwEETvSPyDtUjcqJ3QoCZk&#10;UyEQVxAFKvXmxtskIl5HsduEv8c90eNqnmbeluvZ9uJEo+8cIyQLBYK4dqbjBuHr8/VuBcIHzUb3&#10;jgnhlzysq+urUhfGTfxBp01oRCxhX2iENoShkNLXLVntF24gjtnBjVaHeI6NNKOeYrntZarUg7S6&#10;47jQ6oGeW6p/NkeL8P122G2X6r15sdkwuVlJtrlEvL2Znx5BBJrDPwxn/agOVXTauyMbL3qEVZpn&#10;EUVIVXYP4kwkKklA7BGyPFmCrEp5+UT1BwAA//8DAFBLAQItABQABgAIAAAAIQC2gziS/gAAAOEB&#10;AAATAAAAAAAAAAAAAAAAAAAAAABbQ29udGVudF9UeXBlc10ueG1sUEsBAi0AFAAGAAgAAAAhADj9&#10;If/WAAAAlAEAAAsAAAAAAAAAAAAAAAAALwEAAF9yZWxzLy5yZWxzUEsBAi0AFAAGAAgAAAAhADp0&#10;E/URAgAA/wMAAA4AAAAAAAAAAAAAAAAALgIAAGRycy9lMm9Eb2MueG1sUEsBAi0AFAAGAAgAAAAh&#10;AJ7osM/fAAAADAEAAA8AAAAAAAAAAAAAAAAAawQAAGRycy9kb3ducmV2LnhtbFBLBQYAAAAABAAE&#10;APMAAAB3BQAAAAA=&#10;" filled="f" stroked="f">
                <v:textbox>
                  <w:txbxContent>
                    <w:p w14:paraId="49FEC335" w14:textId="7596F1B2" w:rsidR="005358DD" w:rsidRPr="005F7228" w:rsidRDefault="00425BED" w:rsidP="008726C4">
                      <w:pPr>
                        <w:pStyle w:val="tekstzboku"/>
                        <w:rPr>
                          <w:lang w:val="en-US"/>
                        </w:rPr>
                      </w:pPr>
                      <w:r>
                        <w:rPr>
                          <w:lang w:val="en-US"/>
                        </w:rPr>
                        <w:t>In April 2018 prices i</w:t>
                      </w:r>
                      <w:r w:rsidR="005F7228" w:rsidRPr="005F7228">
                        <w:rPr>
                          <w:lang w:val="en-US"/>
                        </w:rPr>
                        <w:t>n sections</w:t>
                      </w:r>
                      <w:r w:rsidR="005217C7">
                        <w:rPr>
                          <w:lang w:val="en-US"/>
                        </w:rPr>
                        <w:t xml:space="preserve">: manufacturing as well as </w:t>
                      </w:r>
                      <w:r w:rsidR="005F7228">
                        <w:rPr>
                          <w:lang w:val="en-US"/>
                        </w:rPr>
                        <w:t xml:space="preserve">water supply; sewerage, waste management and remediation activities </w:t>
                      </w:r>
                      <w:r w:rsidR="007F1C55">
                        <w:rPr>
                          <w:lang w:val="en-US"/>
                        </w:rPr>
                        <w:t>increased</w:t>
                      </w:r>
                      <w:r w:rsidR="005F7228">
                        <w:rPr>
                          <w:lang w:val="en-US"/>
                        </w:rPr>
                        <w:t xml:space="preserve"> in comparison to the previous month this year</w:t>
                      </w:r>
                      <w:r w:rsidR="007F1C55">
                        <w:rPr>
                          <w:lang w:val="en-US"/>
                        </w:rPr>
                        <w:t xml:space="preserve">, however in comparison to </w:t>
                      </w:r>
                      <w:r w:rsidR="005F7228">
                        <w:rPr>
                          <w:lang w:val="en-US"/>
                        </w:rPr>
                        <w:t>corresponding month of the previous year</w:t>
                      </w:r>
                      <w:r w:rsidR="007F1C55">
                        <w:rPr>
                          <w:lang w:val="en-US"/>
                        </w:rPr>
                        <w:t xml:space="preserve"> prices increase was recorded in </w:t>
                      </w:r>
                      <w:r w:rsidR="005217C7">
                        <w:rPr>
                          <w:lang w:val="en-US"/>
                        </w:rPr>
                        <w:t xml:space="preserve">all </w:t>
                      </w:r>
                      <w:r w:rsidR="007F1C55">
                        <w:rPr>
                          <w:lang w:val="en-US"/>
                        </w:rPr>
                        <w:t>se</w:t>
                      </w:r>
                      <w:r w:rsidR="005217C7">
                        <w:rPr>
                          <w:lang w:val="en-US"/>
                        </w:rPr>
                        <w:t xml:space="preserve">ctions </w:t>
                      </w:r>
                      <w:r w:rsidR="005217C7" w:rsidRPr="005F7228">
                        <w:rPr>
                          <w:lang w:val="en-US"/>
                        </w:rPr>
                        <w:t>wit</w:t>
                      </w:r>
                      <w:r w:rsidR="005217C7">
                        <w:rPr>
                          <w:lang w:val="en-US"/>
                        </w:rPr>
                        <w:t>h</w:t>
                      </w:r>
                      <w:r w:rsidR="005217C7" w:rsidRPr="005F7228">
                        <w:rPr>
                          <w:lang w:val="en-US"/>
                        </w:rPr>
                        <w:t xml:space="preserve"> the </w:t>
                      </w:r>
                      <w:r w:rsidR="005217C7">
                        <w:rPr>
                          <w:lang w:val="en-US"/>
                        </w:rPr>
                        <w:t>exception</w:t>
                      </w:r>
                      <w:r w:rsidR="005217C7" w:rsidRPr="005217C7">
                        <w:rPr>
                          <w:lang w:val="en-US"/>
                        </w:rPr>
                        <w:t xml:space="preserve"> </w:t>
                      </w:r>
                      <w:r w:rsidR="005217C7">
                        <w:rPr>
                          <w:lang w:val="en-US"/>
                        </w:rPr>
                        <w:t>e</w:t>
                      </w:r>
                      <w:r w:rsidR="005217C7" w:rsidRPr="005217C7">
                        <w:rPr>
                          <w:lang w:val="en-US"/>
                        </w:rPr>
                        <w:t>lectricity, gas, steam and air conditioning supply</w:t>
                      </w:r>
                    </w:p>
                  </w:txbxContent>
                </v:textbox>
                <w10:wrap type="tight"/>
              </v:shape>
            </w:pict>
          </mc:Fallback>
        </mc:AlternateContent>
      </w:r>
      <w:r w:rsidR="004018BB" w:rsidRPr="004018BB">
        <w:rPr>
          <w:shd w:val="clear" w:color="auto" w:fill="FFFFFF"/>
          <w:lang w:val="en-US"/>
        </w:rPr>
        <w:t>According to preliminary data in</w:t>
      </w:r>
      <w:r>
        <w:rPr>
          <w:shd w:val="clear" w:color="auto" w:fill="FFFFFF"/>
          <w:lang w:val="en-US"/>
        </w:rPr>
        <w:t xml:space="preserve"> </w:t>
      </w:r>
      <w:r w:rsidR="00D83738">
        <w:rPr>
          <w:shd w:val="clear" w:color="auto" w:fill="FFFFFF"/>
          <w:lang w:val="en-US"/>
        </w:rPr>
        <w:t>April</w:t>
      </w:r>
      <w:r w:rsidR="002F7243">
        <w:rPr>
          <w:shd w:val="clear" w:color="auto" w:fill="FFFFFF"/>
          <w:lang w:val="en-US"/>
        </w:rPr>
        <w:t xml:space="preserve"> </w:t>
      </w:r>
      <w:r w:rsidR="00787D07">
        <w:rPr>
          <w:shd w:val="clear" w:color="auto" w:fill="FFFFFF"/>
          <w:lang w:val="en-US"/>
        </w:rPr>
        <w:t>2018</w:t>
      </w:r>
      <w:r w:rsidR="005358DD" w:rsidRPr="004018BB">
        <w:rPr>
          <w:shd w:val="clear" w:color="auto" w:fill="FFFFFF"/>
          <w:lang w:val="en-US"/>
        </w:rPr>
        <w:t xml:space="preserve"> </w:t>
      </w:r>
      <w:r w:rsidR="004018BB" w:rsidRPr="004018BB">
        <w:rPr>
          <w:shd w:val="clear" w:color="auto" w:fill="FFFFFF"/>
          <w:lang w:val="en-US"/>
        </w:rPr>
        <w:t xml:space="preserve">the prices of sold production of industry were </w:t>
      </w:r>
      <w:r w:rsidR="002F7243">
        <w:rPr>
          <w:shd w:val="clear" w:color="auto" w:fill="FFFFFF"/>
          <w:lang w:val="en-US"/>
        </w:rPr>
        <w:t>higher by</w:t>
      </w:r>
      <w:r w:rsidR="004018BB" w:rsidRPr="004018BB">
        <w:rPr>
          <w:shd w:val="clear" w:color="auto" w:fill="FFFFFF"/>
          <w:lang w:val="en-US"/>
        </w:rPr>
        <w:t xml:space="preserve"> </w:t>
      </w:r>
      <w:r w:rsidR="00D83738">
        <w:rPr>
          <w:shd w:val="clear" w:color="auto" w:fill="FFFFFF"/>
          <w:lang w:val="en-US"/>
        </w:rPr>
        <w:t>1.</w:t>
      </w:r>
      <w:r w:rsidR="005217C7">
        <w:rPr>
          <w:shd w:val="clear" w:color="auto" w:fill="FFFFFF"/>
          <w:lang w:val="en-US"/>
        </w:rPr>
        <w:t>1</w:t>
      </w:r>
      <w:r w:rsidR="005358DD" w:rsidRPr="004018BB">
        <w:rPr>
          <w:shd w:val="clear" w:color="auto" w:fill="FFFFFF"/>
          <w:lang w:val="en-US"/>
        </w:rPr>
        <w:t xml:space="preserve">% </w:t>
      </w:r>
      <w:r w:rsidR="004018BB" w:rsidRPr="004018BB">
        <w:rPr>
          <w:shd w:val="clear" w:color="auto" w:fill="FFFFFF"/>
          <w:lang w:val="en-US"/>
        </w:rPr>
        <w:t xml:space="preserve">in comparison to </w:t>
      </w:r>
      <w:r w:rsidR="00D83738">
        <w:rPr>
          <w:shd w:val="clear" w:color="auto" w:fill="FFFFFF"/>
          <w:lang w:val="en-US"/>
        </w:rPr>
        <w:t>April</w:t>
      </w:r>
      <w:r w:rsidR="005217C7">
        <w:rPr>
          <w:shd w:val="clear" w:color="auto" w:fill="FFFFFF"/>
          <w:lang w:val="en-US"/>
        </w:rPr>
        <w:t xml:space="preserve"> </w:t>
      </w:r>
      <w:r w:rsidR="00787D07">
        <w:rPr>
          <w:shd w:val="clear" w:color="auto" w:fill="FFFFFF"/>
          <w:lang w:val="en-US"/>
        </w:rPr>
        <w:t>2017</w:t>
      </w:r>
      <w:r w:rsidR="005358DD" w:rsidRPr="004018BB">
        <w:rPr>
          <w:shd w:val="clear" w:color="auto" w:fill="FFFFFF"/>
          <w:lang w:val="en-US"/>
        </w:rPr>
        <w:t xml:space="preserve">. </w:t>
      </w:r>
      <w:r w:rsidR="00DC4073">
        <w:rPr>
          <w:shd w:val="clear" w:color="auto" w:fill="FFFFFF"/>
          <w:lang w:val="en-US"/>
        </w:rPr>
        <w:t>The p</w:t>
      </w:r>
      <w:r w:rsidR="004018BB">
        <w:rPr>
          <w:shd w:val="clear" w:color="auto" w:fill="FFFFFF"/>
          <w:lang w:val="en-US"/>
        </w:rPr>
        <w:t xml:space="preserve">rices increase was </w:t>
      </w:r>
      <w:r w:rsidR="002F7243">
        <w:rPr>
          <w:shd w:val="clear" w:color="auto" w:fill="FFFFFF"/>
          <w:lang w:val="en-US"/>
        </w:rPr>
        <w:t xml:space="preserve">also </w:t>
      </w:r>
      <w:r w:rsidR="004018BB">
        <w:rPr>
          <w:shd w:val="clear" w:color="auto" w:fill="FFFFFF"/>
          <w:lang w:val="en-US"/>
        </w:rPr>
        <w:t>recorded in construction</w:t>
      </w:r>
      <w:r w:rsidR="002F7243">
        <w:rPr>
          <w:shd w:val="clear" w:color="auto" w:fill="FFFFFF"/>
          <w:lang w:val="en-US"/>
        </w:rPr>
        <w:t xml:space="preserve"> and assembly production – </w:t>
      </w:r>
      <w:r w:rsidR="00255DAE">
        <w:rPr>
          <w:shd w:val="clear" w:color="auto" w:fill="FFFFFF"/>
          <w:lang w:val="en-US"/>
        </w:rPr>
        <w:t>by</w:t>
      </w:r>
      <w:r w:rsidR="00BE3CFC">
        <w:rPr>
          <w:shd w:val="clear" w:color="auto" w:fill="FFFFFF"/>
          <w:lang w:val="en-US"/>
        </w:rPr>
        <w:t xml:space="preserve"> 2.1</w:t>
      </w:r>
      <w:r w:rsidR="005358DD" w:rsidRPr="004018BB">
        <w:rPr>
          <w:shd w:val="clear" w:color="auto" w:fill="FFFFFF"/>
          <w:lang w:val="en-US"/>
        </w:rPr>
        <w:t xml:space="preserve">%. </w:t>
      </w:r>
      <w:r w:rsidR="005217C7">
        <w:rPr>
          <w:shd w:val="clear" w:color="auto" w:fill="FFFFFF"/>
          <w:lang w:val="en-US"/>
        </w:rPr>
        <w:t xml:space="preserve">In the period January-April 2018 </w:t>
      </w:r>
      <w:r w:rsidR="005217C7" w:rsidRPr="004018BB">
        <w:rPr>
          <w:shd w:val="clear" w:color="auto" w:fill="FFFFFF"/>
          <w:lang w:val="en-US"/>
        </w:rPr>
        <w:t xml:space="preserve">the prices of sold production of industry were </w:t>
      </w:r>
      <w:r w:rsidR="005217C7">
        <w:rPr>
          <w:shd w:val="clear" w:color="auto" w:fill="FFFFFF"/>
          <w:lang w:val="en-US"/>
        </w:rPr>
        <w:t>higher by</w:t>
      </w:r>
      <w:r w:rsidR="005217C7" w:rsidRPr="004018BB">
        <w:rPr>
          <w:shd w:val="clear" w:color="auto" w:fill="FFFFFF"/>
          <w:lang w:val="en-US"/>
        </w:rPr>
        <w:t xml:space="preserve"> </w:t>
      </w:r>
      <w:r w:rsidR="005217C7">
        <w:rPr>
          <w:shd w:val="clear" w:color="auto" w:fill="FFFFFF"/>
          <w:lang w:val="en-US"/>
        </w:rPr>
        <w:t>0.4</w:t>
      </w:r>
      <w:r w:rsidR="005217C7" w:rsidRPr="004018BB">
        <w:rPr>
          <w:shd w:val="clear" w:color="auto" w:fill="FFFFFF"/>
          <w:lang w:val="en-US"/>
        </w:rPr>
        <w:t xml:space="preserve">% in comparison </w:t>
      </w:r>
      <w:r w:rsidR="00123A29">
        <w:rPr>
          <w:shd w:val="clear" w:color="auto" w:fill="FFFFFF"/>
          <w:lang w:val="en-US"/>
        </w:rPr>
        <w:t xml:space="preserve">to the </w:t>
      </w:r>
      <w:r w:rsidR="005217C7">
        <w:rPr>
          <w:shd w:val="clear" w:color="auto" w:fill="FFFFFF"/>
          <w:lang w:val="en-US"/>
        </w:rPr>
        <w:t xml:space="preserve">corresponding period </w:t>
      </w:r>
      <w:r w:rsidR="005217C7">
        <w:rPr>
          <w:shd w:val="clear" w:color="auto" w:fill="FFFFFF"/>
          <w:lang w:val="en-US"/>
        </w:rPr>
        <w:t>2017</w:t>
      </w:r>
      <w:r w:rsidR="005217C7">
        <w:rPr>
          <w:shd w:val="clear" w:color="auto" w:fill="FFFFFF"/>
          <w:lang w:val="en-US"/>
        </w:rPr>
        <w:t xml:space="preserve"> (when the growth was recorded –</w:t>
      </w:r>
      <w:r w:rsidR="00A43503">
        <w:rPr>
          <w:shd w:val="clear" w:color="auto" w:fill="FFFFFF"/>
          <w:lang w:val="en-US"/>
        </w:rPr>
        <w:t xml:space="preserve"> </w:t>
      </w:r>
      <w:r w:rsidR="005217C7">
        <w:rPr>
          <w:shd w:val="clear" w:color="auto" w:fill="FFFFFF"/>
          <w:lang w:val="en-US"/>
        </w:rPr>
        <w:t xml:space="preserve">by 4.4%), the prices of </w:t>
      </w:r>
      <w:r w:rsidR="005217C7">
        <w:rPr>
          <w:shd w:val="clear" w:color="auto" w:fill="FFFFFF"/>
          <w:lang w:val="en-US"/>
        </w:rPr>
        <w:t>construction and assembly production</w:t>
      </w:r>
      <w:r w:rsidR="005217C7">
        <w:rPr>
          <w:shd w:val="clear" w:color="auto" w:fill="FFFFFF"/>
          <w:lang w:val="en-US"/>
        </w:rPr>
        <w:t xml:space="preserve"> increased by 1.8% (the growth in 2017 – by 0.3%).</w:t>
      </w:r>
    </w:p>
    <w:p w14:paraId="113F3C17" w14:textId="77777777" w:rsidR="005217C7" w:rsidRPr="004018BB" w:rsidRDefault="005217C7" w:rsidP="005F7228">
      <w:pPr>
        <w:jc w:val="both"/>
        <w:rPr>
          <w:shd w:val="clear" w:color="auto" w:fill="FFFFFF"/>
          <w:lang w:val="en-US"/>
        </w:rPr>
      </w:pPr>
    </w:p>
    <w:tbl>
      <w:tblPr>
        <w:tblStyle w:val="Tabela-Siatk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single" w:sz="4" w:space="0" w:color="001D77"/>
          <w:insideV w:val="single" w:sz="4" w:space="0" w:color="001D77"/>
        </w:tblBorders>
        <w:tblLayout w:type="fixed"/>
        <w:tblLook w:val="04A0" w:firstRow="1" w:lastRow="0" w:firstColumn="1" w:lastColumn="0" w:noHBand="0" w:noVBand="1"/>
      </w:tblPr>
      <w:tblGrid>
        <w:gridCol w:w="2194"/>
        <w:gridCol w:w="953"/>
        <w:gridCol w:w="953"/>
        <w:gridCol w:w="953"/>
        <w:gridCol w:w="953"/>
        <w:gridCol w:w="953"/>
        <w:gridCol w:w="953"/>
      </w:tblGrid>
      <w:tr w:rsidR="004F59C7" w14:paraId="23AFBA5A" w14:textId="77777777" w:rsidTr="004E186F">
        <w:tc>
          <w:tcPr>
            <w:tcW w:w="2194" w:type="dxa"/>
          </w:tcPr>
          <w:p w14:paraId="051D1F9E" w14:textId="77777777" w:rsidR="004F59C7" w:rsidRPr="00EB2F38" w:rsidRDefault="004F59C7" w:rsidP="004E186F">
            <w:pPr>
              <w:rPr>
                <w:shd w:val="clear" w:color="auto" w:fill="FFFFFF"/>
                <w:lang w:val="en-US"/>
              </w:rPr>
            </w:pPr>
          </w:p>
        </w:tc>
        <w:tc>
          <w:tcPr>
            <w:tcW w:w="1906" w:type="dxa"/>
            <w:gridSpan w:val="2"/>
          </w:tcPr>
          <w:p w14:paraId="4952ADFD" w14:textId="474B7C21" w:rsidR="004F59C7" w:rsidRDefault="005B008A" w:rsidP="001D4E90">
            <w:pPr>
              <w:jc w:val="center"/>
              <w:rPr>
                <w:shd w:val="clear" w:color="auto" w:fill="FFFFFF"/>
              </w:rPr>
            </w:pPr>
            <w:r>
              <w:rPr>
                <w:color w:val="000000" w:themeColor="text1"/>
                <w:sz w:val="16"/>
                <w:szCs w:val="16"/>
              </w:rPr>
              <w:t>I</w:t>
            </w:r>
            <w:r w:rsidR="004F59C7" w:rsidRPr="00FA5128">
              <w:rPr>
                <w:color w:val="000000" w:themeColor="text1"/>
                <w:sz w:val="16"/>
                <w:szCs w:val="16"/>
              </w:rPr>
              <w:t>I</w:t>
            </w:r>
            <w:r w:rsidR="00076BA3">
              <w:rPr>
                <w:color w:val="000000" w:themeColor="text1"/>
                <w:sz w:val="16"/>
                <w:szCs w:val="16"/>
              </w:rPr>
              <w:t>I</w:t>
            </w:r>
            <w:r w:rsidR="004F59C7" w:rsidRPr="00FA5128">
              <w:rPr>
                <w:color w:val="000000" w:themeColor="text1"/>
                <w:sz w:val="16"/>
                <w:szCs w:val="16"/>
              </w:rPr>
              <w:t xml:space="preserve"> 201</w:t>
            </w:r>
            <w:r w:rsidR="004F59C7">
              <w:rPr>
                <w:color w:val="000000" w:themeColor="text1"/>
                <w:sz w:val="16"/>
                <w:szCs w:val="16"/>
              </w:rPr>
              <w:t>8</w:t>
            </w:r>
          </w:p>
        </w:tc>
        <w:tc>
          <w:tcPr>
            <w:tcW w:w="2859" w:type="dxa"/>
            <w:gridSpan w:val="3"/>
          </w:tcPr>
          <w:p w14:paraId="03E9A898" w14:textId="0BD1E9C9" w:rsidR="004F59C7" w:rsidRDefault="004F59C7" w:rsidP="001D4E90">
            <w:pPr>
              <w:jc w:val="center"/>
              <w:rPr>
                <w:shd w:val="clear" w:color="auto" w:fill="FFFFFF"/>
              </w:rPr>
            </w:pPr>
            <w:r w:rsidRPr="00FA5128">
              <w:rPr>
                <w:color w:val="000000" w:themeColor="text1"/>
                <w:sz w:val="16"/>
                <w:szCs w:val="16"/>
              </w:rPr>
              <w:t>I</w:t>
            </w:r>
            <w:r w:rsidR="00076BA3">
              <w:rPr>
                <w:color w:val="000000" w:themeColor="text1"/>
                <w:sz w:val="16"/>
                <w:szCs w:val="16"/>
              </w:rPr>
              <w:t>V</w:t>
            </w:r>
            <w:r w:rsidRPr="00FA5128">
              <w:rPr>
                <w:color w:val="000000" w:themeColor="text1"/>
                <w:sz w:val="16"/>
                <w:szCs w:val="16"/>
              </w:rPr>
              <w:t xml:space="preserve"> 201</w:t>
            </w:r>
            <w:r>
              <w:rPr>
                <w:color w:val="000000" w:themeColor="text1"/>
                <w:sz w:val="16"/>
                <w:szCs w:val="16"/>
              </w:rPr>
              <w:t>8</w:t>
            </w:r>
          </w:p>
        </w:tc>
        <w:tc>
          <w:tcPr>
            <w:tcW w:w="953" w:type="dxa"/>
          </w:tcPr>
          <w:p w14:paraId="35F56EFD" w14:textId="671FB759" w:rsidR="004F59C7" w:rsidRPr="00C84A7C" w:rsidRDefault="004F59C7" w:rsidP="004E186F">
            <w:pPr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I-I</w:t>
            </w:r>
            <w:r w:rsidR="00076BA3">
              <w:rPr>
                <w:color w:val="000000" w:themeColor="text1"/>
                <w:sz w:val="16"/>
                <w:szCs w:val="16"/>
              </w:rPr>
              <w:t>V</w:t>
            </w:r>
            <w:r>
              <w:rPr>
                <w:color w:val="000000" w:themeColor="text1"/>
                <w:sz w:val="16"/>
                <w:szCs w:val="16"/>
              </w:rPr>
              <w:t xml:space="preserve"> </w:t>
            </w:r>
            <w:r w:rsidRPr="00C84A7C">
              <w:rPr>
                <w:color w:val="000000" w:themeColor="text1"/>
                <w:sz w:val="16"/>
                <w:szCs w:val="16"/>
              </w:rPr>
              <w:t>2018</w:t>
            </w:r>
          </w:p>
        </w:tc>
      </w:tr>
      <w:tr w:rsidR="004F59C7" w14:paraId="7A2A118A" w14:textId="77777777" w:rsidTr="004E186F">
        <w:tc>
          <w:tcPr>
            <w:tcW w:w="2194" w:type="dxa"/>
            <w:tcBorders>
              <w:bottom w:val="single" w:sz="12" w:space="0" w:color="001D77"/>
            </w:tcBorders>
          </w:tcPr>
          <w:p w14:paraId="278CCB64" w14:textId="46AC30D0" w:rsidR="004F59C7" w:rsidRDefault="00EB2F38" w:rsidP="004E186F">
            <w:pPr>
              <w:rPr>
                <w:shd w:val="clear" w:color="auto" w:fill="FFFFFF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SPECIFICATION</w:t>
            </w:r>
          </w:p>
        </w:tc>
        <w:tc>
          <w:tcPr>
            <w:tcW w:w="953" w:type="dxa"/>
            <w:tcBorders>
              <w:bottom w:val="single" w:sz="12" w:space="0" w:color="001D77"/>
            </w:tcBorders>
          </w:tcPr>
          <w:p w14:paraId="5F6373BF" w14:textId="35E5D701" w:rsidR="004F59C7" w:rsidRPr="00D97063" w:rsidRDefault="004F59C7" w:rsidP="005B008A">
            <w:pPr>
              <w:rPr>
                <w:spacing w:val="-12"/>
                <w:shd w:val="clear" w:color="auto" w:fill="FFFFFF"/>
              </w:rPr>
            </w:pPr>
            <w:r w:rsidRPr="00D97063">
              <w:rPr>
                <w:color w:val="000000" w:themeColor="text1"/>
                <w:spacing w:val="-12"/>
                <w:sz w:val="16"/>
                <w:szCs w:val="16"/>
              </w:rPr>
              <w:t>I</w:t>
            </w:r>
            <w:r w:rsidR="00076BA3">
              <w:rPr>
                <w:color w:val="000000" w:themeColor="text1"/>
                <w:spacing w:val="-12"/>
                <w:sz w:val="16"/>
                <w:szCs w:val="16"/>
              </w:rPr>
              <w:t>I</w:t>
            </w:r>
            <w:r w:rsidRPr="00D97063">
              <w:rPr>
                <w:color w:val="000000" w:themeColor="text1"/>
                <w:spacing w:val="-12"/>
                <w:sz w:val="16"/>
                <w:szCs w:val="16"/>
              </w:rPr>
              <w:t xml:space="preserve"> 201</w:t>
            </w:r>
            <w:r w:rsidR="005B008A">
              <w:rPr>
                <w:color w:val="000000" w:themeColor="text1"/>
                <w:spacing w:val="-12"/>
                <w:sz w:val="16"/>
                <w:szCs w:val="16"/>
              </w:rPr>
              <w:t>8</w:t>
            </w:r>
            <w:r w:rsidRPr="00D97063">
              <w:rPr>
                <w:color w:val="000000" w:themeColor="text1"/>
                <w:spacing w:val="-12"/>
                <w:sz w:val="16"/>
                <w:szCs w:val="16"/>
              </w:rPr>
              <w:t>=100</w:t>
            </w:r>
          </w:p>
        </w:tc>
        <w:tc>
          <w:tcPr>
            <w:tcW w:w="1906" w:type="dxa"/>
            <w:gridSpan w:val="2"/>
            <w:tcBorders>
              <w:bottom w:val="single" w:sz="12" w:space="0" w:color="001D77"/>
            </w:tcBorders>
          </w:tcPr>
          <w:p w14:paraId="055C5DFA" w14:textId="1F37F0F5" w:rsidR="004F59C7" w:rsidRDefault="00EB2F38" w:rsidP="004E186F">
            <w:pPr>
              <w:jc w:val="center"/>
              <w:rPr>
                <w:shd w:val="clear" w:color="auto" w:fill="FFFFFF"/>
              </w:rPr>
            </w:pPr>
            <w:proofErr w:type="spellStart"/>
            <w:r w:rsidRPr="0090601B">
              <w:rPr>
                <w:color w:val="000000" w:themeColor="text1"/>
                <w:sz w:val="16"/>
                <w:szCs w:val="16"/>
              </w:rPr>
              <w:t>corresponding</w:t>
            </w:r>
            <w:proofErr w:type="spellEnd"/>
            <w:r w:rsidRPr="0090601B">
              <w:rPr>
                <w:color w:val="000000" w:themeColor="text1"/>
                <w:sz w:val="16"/>
                <w:szCs w:val="16"/>
              </w:rPr>
              <w:t xml:space="preserve"> period of </w:t>
            </w:r>
            <w:r w:rsidR="004F59C7" w:rsidRPr="00FA5128">
              <w:rPr>
                <w:color w:val="000000" w:themeColor="text1"/>
                <w:sz w:val="16"/>
                <w:szCs w:val="16"/>
              </w:rPr>
              <w:t>201</w:t>
            </w:r>
            <w:r w:rsidR="004F59C7">
              <w:rPr>
                <w:color w:val="000000" w:themeColor="text1"/>
                <w:sz w:val="16"/>
                <w:szCs w:val="16"/>
              </w:rPr>
              <w:t>7=100</w:t>
            </w:r>
          </w:p>
        </w:tc>
        <w:tc>
          <w:tcPr>
            <w:tcW w:w="953" w:type="dxa"/>
            <w:tcBorders>
              <w:bottom w:val="single" w:sz="12" w:space="0" w:color="001D77"/>
            </w:tcBorders>
          </w:tcPr>
          <w:p w14:paraId="438DEF66" w14:textId="0F027CBE" w:rsidR="004F59C7" w:rsidRPr="00D97063" w:rsidRDefault="004F59C7" w:rsidP="004E186F">
            <w:pPr>
              <w:rPr>
                <w:color w:val="000000" w:themeColor="text1"/>
                <w:spacing w:val="-12"/>
                <w:sz w:val="16"/>
                <w:szCs w:val="16"/>
              </w:rPr>
            </w:pPr>
            <w:r w:rsidRPr="00D97063">
              <w:rPr>
                <w:color w:val="000000" w:themeColor="text1"/>
                <w:spacing w:val="-12"/>
                <w:sz w:val="16"/>
                <w:szCs w:val="16"/>
              </w:rPr>
              <w:t>I</w:t>
            </w:r>
            <w:r w:rsidR="00076BA3">
              <w:rPr>
                <w:color w:val="000000" w:themeColor="text1"/>
                <w:spacing w:val="-12"/>
                <w:sz w:val="16"/>
                <w:szCs w:val="16"/>
              </w:rPr>
              <w:t>I</w:t>
            </w:r>
            <w:r w:rsidR="005B008A">
              <w:rPr>
                <w:color w:val="000000" w:themeColor="text1"/>
                <w:spacing w:val="-12"/>
                <w:sz w:val="16"/>
                <w:szCs w:val="16"/>
              </w:rPr>
              <w:t>I</w:t>
            </w:r>
            <w:r w:rsidRPr="00D97063">
              <w:rPr>
                <w:color w:val="000000" w:themeColor="text1"/>
                <w:spacing w:val="-12"/>
                <w:sz w:val="16"/>
                <w:szCs w:val="16"/>
              </w:rPr>
              <w:t xml:space="preserve"> 2018=100</w:t>
            </w:r>
          </w:p>
        </w:tc>
        <w:tc>
          <w:tcPr>
            <w:tcW w:w="953" w:type="dxa"/>
            <w:tcBorders>
              <w:bottom w:val="single" w:sz="12" w:space="0" w:color="001D77"/>
            </w:tcBorders>
          </w:tcPr>
          <w:p w14:paraId="37260302" w14:textId="77777777" w:rsidR="004F59C7" w:rsidRPr="00D97063" w:rsidRDefault="004F59C7" w:rsidP="004E186F">
            <w:pPr>
              <w:rPr>
                <w:color w:val="000000" w:themeColor="text1"/>
                <w:spacing w:val="-12"/>
                <w:sz w:val="16"/>
                <w:szCs w:val="16"/>
              </w:rPr>
            </w:pPr>
            <w:r w:rsidRPr="00D97063">
              <w:rPr>
                <w:color w:val="000000" w:themeColor="text1"/>
                <w:spacing w:val="-12"/>
                <w:sz w:val="16"/>
                <w:szCs w:val="16"/>
              </w:rPr>
              <w:t>XII 2017=100</w:t>
            </w:r>
          </w:p>
        </w:tc>
        <w:tc>
          <w:tcPr>
            <w:tcW w:w="953" w:type="dxa"/>
            <w:tcBorders>
              <w:bottom w:val="single" w:sz="12" w:space="0" w:color="001D77"/>
            </w:tcBorders>
          </w:tcPr>
          <w:p w14:paraId="484E2D3B" w14:textId="181BBEAA" w:rsidR="004F59C7" w:rsidRPr="00C84A7C" w:rsidRDefault="004F59C7" w:rsidP="00076BA3">
            <w:pPr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I-I</w:t>
            </w:r>
            <w:r w:rsidR="00076BA3">
              <w:rPr>
                <w:color w:val="000000" w:themeColor="text1"/>
                <w:sz w:val="16"/>
                <w:szCs w:val="16"/>
              </w:rPr>
              <w:t>V</w:t>
            </w:r>
            <w:r>
              <w:rPr>
                <w:color w:val="000000" w:themeColor="text1"/>
                <w:sz w:val="16"/>
                <w:szCs w:val="16"/>
              </w:rPr>
              <w:t xml:space="preserve"> </w:t>
            </w:r>
            <w:r w:rsidRPr="00C84A7C">
              <w:rPr>
                <w:color w:val="000000" w:themeColor="text1"/>
                <w:sz w:val="16"/>
                <w:szCs w:val="16"/>
              </w:rPr>
              <w:t>2017</w:t>
            </w:r>
            <w:r w:rsidR="001D4E90">
              <w:rPr>
                <w:color w:val="000000" w:themeColor="text1"/>
                <w:sz w:val="16"/>
                <w:szCs w:val="16"/>
              </w:rPr>
              <w:t>=100</w:t>
            </w:r>
          </w:p>
        </w:tc>
      </w:tr>
      <w:tr w:rsidR="004F59C7" w:rsidRPr="00076BA3" w14:paraId="1B546B4E" w14:textId="77777777" w:rsidTr="004E186F">
        <w:tc>
          <w:tcPr>
            <w:tcW w:w="7912" w:type="dxa"/>
            <w:gridSpan w:val="7"/>
          </w:tcPr>
          <w:p w14:paraId="3AEFC48F" w14:textId="3AC2FAE6" w:rsidR="004F59C7" w:rsidRPr="00EB2F38" w:rsidRDefault="00EB2F38" w:rsidP="004E186F">
            <w:pPr>
              <w:jc w:val="center"/>
              <w:rPr>
                <w:shd w:val="clear" w:color="auto" w:fill="FFFFFF"/>
                <w:lang w:val="en-US"/>
              </w:rPr>
            </w:pPr>
            <w:r w:rsidRPr="00A54904">
              <w:rPr>
                <w:b/>
                <w:color w:val="000000" w:themeColor="text1"/>
                <w:sz w:val="16"/>
                <w:szCs w:val="16"/>
                <w:lang w:val="en-US"/>
              </w:rPr>
              <w:t>PRICE INDICES OF SOLD PRODUCTION OF INDUSTRY</w:t>
            </w:r>
          </w:p>
        </w:tc>
      </w:tr>
      <w:tr w:rsidR="008F42A6" w14:paraId="760672E2" w14:textId="77777777" w:rsidTr="009F3A5B">
        <w:tc>
          <w:tcPr>
            <w:tcW w:w="2194" w:type="dxa"/>
          </w:tcPr>
          <w:p w14:paraId="10A56282" w14:textId="0EC1FC12" w:rsidR="008F42A6" w:rsidRDefault="008F42A6" w:rsidP="008F42A6">
            <w:pPr>
              <w:rPr>
                <w:shd w:val="clear" w:color="auto" w:fill="FFFFFF"/>
              </w:rPr>
            </w:pPr>
            <w:r>
              <w:rPr>
                <w:b/>
                <w:color w:val="000000" w:themeColor="text1"/>
                <w:sz w:val="16"/>
                <w:szCs w:val="16"/>
              </w:rPr>
              <w:t>TOTAL</w:t>
            </w:r>
          </w:p>
        </w:tc>
        <w:tc>
          <w:tcPr>
            <w:tcW w:w="953" w:type="dxa"/>
            <w:tcBorders>
              <w:top w:val="single" w:sz="4" w:space="0" w:color="001D77"/>
            </w:tcBorders>
            <w:vAlign w:val="center"/>
          </w:tcPr>
          <w:p w14:paraId="33C0E088" w14:textId="388AFBA8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100.6*</w:t>
            </w:r>
          </w:p>
        </w:tc>
        <w:tc>
          <w:tcPr>
            <w:tcW w:w="953" w:type="dxa"/>
            <w:tcBorders>
              <w:top w:val="single" w:sz="4" w:space="0" w:color="001D77"/>
            </w:tcBorders>
            <w:vAlign w:val="center"/>
          </w:tcPr>
          <w:p w14:paraId="097289F1" w14:textId="60C6AF66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100.5*</w:t>
            </w:r>
          </w:p>
        </w:tc>
        <w:tc>
          <w:tcPr>
            <w:tcW w:w="953" w:type="dxa"/>
            <w:tcBorders>
              <w:top w:val="single" w:sz="4" w:space="0" w:color="001D77"/>
            </w:tcBorders>
            <w:vAlign w:val="center"/>
          </w:tcPr>
          <w:p w14:paraId="0A228F70" w14:textId="61B3952D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101.1</w:t>
            </w:r>
          </w:p>
        </w:tc>
        <w:tc>
          <w:tcPr>
            <w:tcW w:w="953" w:type="dxa"/>
            <w:tcBorders>
              <w:top w:val="single" w:sz="4" w:space="0" w:color="001D77"/>
            </w:tcBorders>
            <w:vAlign w:val="center"/>
          </w:tcPr>
          <w:p w14:paraId="6AE56798" w14:textId="50F6CA45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100.3</w:t>
            </w:r>
          </w:p>
        </w:tc>
        <w:tc>
          <w:tcPr>
            <w:tcW w:w="953" w:type="dxa"/>
            <w:tcBorders>
              <w:top w:val="single" w:sz="4" w:space="0" w:color="001D77"/>
            </w:tcBorders>
            <w:vAlign w:val="center"/>
          </w:tcPr>
          <w:p w14:paraId="7DC41CFD" w14:textId="6179DF3B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100.8</w:t>
            </w:r>
          </w:p>
        </w:tc>
        <w:tc>
          <w:tcPr>
            <w:tcW w:w="953" w:type="dxa"/>
            <w:tcBorders>
              <w:top w:val="single" w:sz="4" w:space="0" w:color="001D77"/>
            </w:tcBorders>
            <w:vAlign w:val="center"/>
          </w:tcPr>
          <w:p w14:paraId="67990FF7" w14:textId="123A9D6F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100.4</w:t>
            </w:r>
          </w:p>
        </w:tc>
      </w:tr>
      <w:tr w:rsidR="008F42A6" w14:paraId="6E87ADB4" w14:textId="77777777" w:rsidTr="004E186F">
        <w:tc>
          <w:tcPr>
            <w:tcW w:w="2194" w:type="dxa"/>
          </w:tcPr>
          <w:p w14:paraId="7072477A" w14:textId="48779F8A" w:rsidR="008F42A6" w:rsidRDefault="008F42A6" w:rsidP="008F42A6">
            <w:pPr>
              <w:rPr>
                <w:shd w:val="clear" w:color="auto" w:fill="FFFFFF"/>
              </w:rPr>
            </w:pPr>
            <w:r>
              <w:rPr>
                <w:color w:val="000000" w:themeColor="text1"/>
                <w:sz w:val="16"/>
                <w:szCs w:val="16"/>
                <w:lang w:val="en-US"/>
              </w:rPr>
              <w:t>Mining and quarrying</w:t>
            </w:r>
          </w:p>
        </w:tc>
        <w:tc>
          <w:tcPr>
            <w:tcW w:w="953" w:type="dxa"/>
            <w:vAlign w:val="center"/>
          </w:tcPr>
          <w:p w14:paraId="6B2D0B6E" w14:textId="0AB8751E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101.8*</w:t>
            </w:r>
          </w:p>
        </w:tc>
        <w:tc>
          <w:tcPr>
            <w:tcW w:w="953" w:type="dxa"/>
            <w:vAlign w:val="center"/>
          </w:tcPr>
          <w:p w14:paraId="3A1C5B65" w14:textId="651497DA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99.7*</w:t>
            </w:r>
          </w:p>
        </w:tc>
        <w:tc>
          <w:tcPr>
            <w:tcW w:w="953" w:type="dxa"/>
            <w:vAlign w:val="center"/>
          </w:tcPr>
          <w:p w14:paraId="6CEB02D6" w14:textId="77EF3470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101.6</w:t>
            </w:r>
          </w:p>
        </w:tc>
        <w:tc>
          <w:tcPr>
            <w:tcW w:w="953" w:type="dxa"/>
            <w:vAlign w:val="center"/>
          </w:tcPr>
          <w:p w14:paraId="0ED8C115" w14:textId="6CD9A721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99.6</w:t>
            </w:r>
          </w:p>
        </w:tc>
        <w:tc>
          <w:tcPr>
            <w:tcW w:w="953" w:type="dxa"/>
            <w:vAlign w:val="center"/>
          </w:tcPr>
          <w:p w14:paraId="2C74077D" w14:textId="59CB5D19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100.8</w:t>
            </w:r>
          </w:p>
        </w:tc>
        <w:tc>
          <w:tcPr>
            <w:tcW w:w="953" w:type="dxa"/>
            <w:vAlign w:val="center"/>
          </w:tcPr>
          <w:p w14:paraId="7A501D79" w14:textId="6E6CE8C8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99.9</w:t>
            </w:r>
          </w:p>
        </w:tc>
      </w:tr>
      <w:tr w:rsidR="008F42A6" w14:paraId="6483F369" w14:textId="77777777" w:rsidTr="004E186F">
        <w:tc>
          <w:tcPr>
            <w:tcW w:w="2194" w:type="dxa"/>
          </w:tcPr>
          <w:p w14:paraId="661FD13E" w14:textId="76153D3A" w:rsidR="008F42A6" w:rsidRDefault="008F42A6" w:rsidP="008F42A6">
            <w:pPr>
              <w:rPr>
                <w:shd w:val="clear" w:color="auto" w:fill="FFFFFF"/>
              </w:rPr>
            </w:pPr>
            <w:r w:rsidRPr="007D298F">
              <w:rPr>
                <w:color w:val="000000" w:themeColor="text1"/>
                <w:sz w:val="16"/>
                <w:szCs w:val="16"/>
                <w:lang w:val="en-US"/>
              </w:rPr>
              <w:t>Manufacturing</w:t>
            </w:r>
          </w:p>
        </w:tc>
        <w:tc>
          <w:tcPr>
            <w:tcW w:w="953" w:type="dxa"/>
            <w:vAlign w:val="center"/>
          </w:tcPr>
          <w:p w14:paraId="6DAB254A" w14:textId="0D474AF7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100.6*</w:t>
            </w:r>
          </w:p>
        </w:tc>
        <w:tc>
          <w:tcPr>
            <w:tcW w:w="953" w:type="dxa"/>
            <w:vAlign w:val="center"/>
          </w:tcPr>
          <w:p w14:paraId="59C28C0E" w14:textId="2350A7C3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100.6*</w:t>
            </w:r>
          </w:p>
        </w:tc>
        <w:tc>
          <w:tcPr>
            <w:tcW w:w="953" w:type="dxa"/>
            <w:vAlign w:val="center"/>
          </w:tcPr>
          <w:p w14:paraId="1783DED0" w14:textId="1432E1FD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101.2</w:t>
            </w:r>
          </w:p>
        </w:tc>
        <w:tc>
          <w:tcPr>
            <w:tcW w:w="953" w:type="dxa"/>
            <w:vAlign w:val="center"/>
          </w:tcPr>
          <w:p w14:paraId="3907905A" w14:textId="4A695ECF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100.4</w:t>
            </w:r>
          </w:p>
        </w:tc>
        <w:tc>
          <w:tcPr>
            <w:tcW w:w="953" w:type="dxa"/>
            <w:vAlign w:val="center"/>
          </w:tcPr>
          <w:p w14:paraId="7239AEC6" w14:textId="57E28F2A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100.9</w:t>
            </w:r>
          </w:p>
        </w:tc>
        <w:tc>
          <w:tcPr>
            <w:tcW w:w="953" w:type="dxa"/>
            <w:vAlign w:val="center"/>
          </w:tcPr>
          <w:p w14:paraId="29F2D938" w14:textId="3E7C82CE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100.5</w:t>
            </w:r>
          </w:p>
        </w:tc>
      </w:tr>
      <w:tr w:rsidR="008F42A6" w14:paraId="17C7C294" w14:textId="77777777" w:rsidTr="004E186F">
        <w:tc>
          <w:tcPr>
            <w:tcW w:w="2194" w:type="dxa"/>
          </w:tcPr>
          <w:p w14:paraId="351DFA95" w14:textId="68CC5DDC" w:rsidR="008F42A6" w:rsidRPr="00EB2F38" w:rsidRDefault="008F42A6" w:rsidP="008F42A6">
            <w:pPr>
              <w:rPr>
                <w:shd w:val="clear" w:color="auto" w:fill="FFFFFF"/>
                <w:lang w:val="en-US"/>
              </w:rPr>
            </w:pPr>
            <w:r w:rsidRPr="007D298F">
              <w:rPr>
                <w:color w:val="000000" w:themeColor="text1"/>
                <w:sz w:val="16"/>
                <w:szCs w:val="16"/>
                <w:lang w:val="en-US"/>
              </w:rPr>
              <w:t>Electricity, gas, steam and air conditioning supply</w:t>
            </w:r>
          </w:p>
        </w:tc>
        <w:tc>
          <w:tcPr>
            <w:tcW w:w="953" w:type="dxa"/>
            <w:vAlign w:val="center"/>
          </w:tcPr>
          <w:p w14:paraId="5A22EE22" w14:textId="7159A56A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100.1</w:t>
            </w:r>
          </w:p>
        </w:tc>
        <w:tc>
          <w:tcPr>
            <w:tcW w:w="953" w:type="dxa"/>
            <w:vAlign w:val="center"/>
          </w:tcPr>
          <w:p w14:paraId="09167D8C" w14:textId="0401A5ED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99.3*</w:t>
            </w:r>
          </w:p>
        </w:tc>
        <w:tc>
          <w:tcPr>
            <w:tcW w:w="953" w:type="dxa"/>
            <w:vAlign w:val="center"/>
          </w:tcPr>
          <w:p w14:paraId="3EDB2C9D" w14:textId="18B05AD0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98.9</w:t>
            </w:r>
          </w:p>
        </w:tc>
        <w:tc>
          <w:tcPr>
            <w:tcW w:w="953" w:type="dxa"/>
            <w:vAlign w:val="center"/>
          </w:tcPr>
          <w:p w14:paraId="794B6B2F" w14:textId="3A1A861F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100.0</w:t>
            </w:r>
          </w:p>
        </w:tc>
        <w:tc>
          <w:tcPr>
            <w:tcW w:w="953" w:type="dxa"/>
            <w:vAlign w:val="center"/>
          </w:tcPr>
          <w:p w14:paraId="5D5BD658" w14:textId="367476B7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100.1</w:t>
            </w:r>
          </w:p>
        </w:tc>
        <w:tc>
          <w:tcPr>
            <w:tcW w:w="953" w:type="dxa"/>
            <w:vAlign w:val="center"/>
          </w:tcPr>
          <w:p w14:paraId="273AD9F1" w14:textId="369C72C5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99.1</w:t>
            </w:r>
          </w:p>
        </w:tc>
      </w:tr>
      <w:tr w:rsidR="008F42A6" w14:paraId="2A6117CD" w14:textId="77777777" w:rsidTr="004E186F">
        <w:tc>
          <w:tcPr>
            <w:tcW w:w="2194" w:type="dxa"/>
          </w:tcPr>
          <w:p w14:paraId="65805AF1" w14:textId="06E07CA5" w:rsidR="008F42A6" w:rsidRPr="00EB2F38" w:rsidRDefault="008F42A6" w:rsidP="008F42A6">
            <w:pPr>
              <w:rPr>
                <w:shd w:val="clear" w:color="auto" w:fill="FFFFFF"/>
                <w:lang w:val="en-US"/>
              </w:rPr>
            </w:pPr>
            <w:r w:rsidRPr="007D298F">
              <w:rPr>
                <w:color w:val="000000" w:themeColor="text1"/>
                <w:sz w:val="16"/>
                <w:szCs w:val="16"/>
                <w:lang w:val="en-US"/>
              </w:rPr>
              <w:t>Water supply; sewerage, waste management and remediation activities</w:t>
            </w:r>
          </w:p>
        </w:tc>
        <w:tc>
          <w:tcPr>
            <w:tcW w:w="953" w:type="dxa"/>
            <w:vAlign w:val="center"/>
          </w:tcPr>
          <w:p w14:paraId="082DABB7" w14:textId="2EA979D9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100.0*</w:t>
            </w:r>
          </w:p>
        </w:tc>
        <w:tc>
          <w:tcPr>
            <w:tcW w:w="953" w:type="dxa"/>
            <w:vAlign w:val="center"/>
          </w:tcPr>
          <w:p w14:paraId="5B214EFD" w14:textId="3D377376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101.0*</w:t>
            </w:r>
          </w:p>
        </w:tc>
        <w:tc>
          <w:tcPr>
            <w:tcW w:w="953" w:type="dxa"/>
            <w:vAlign w:val="center"/>
          </w:tcPr>
          <w:p w14:paraId="27E03300" w14:textId="4A080E20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100.9</w:t>
            </w:r>
          </w:p>
        </w:tc>
        <w:tc>
          <w:tcPr>
            <w:tcW w:w="953" w:type="dxa"/>
            <w:vAlign w:val="center"/>
          </w:tcPr>
          <w:p w14:paraId="5F1160D6" w14:textId="13F0B2EE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100.1</w:t>
            </w:r>
          </w:p>
        </w:tc>
        <w:tc>
          <w:tcPr>
            <w:tcW w:w="953" w:type="dxa"/>
            <w:vAlign w:val="center"/>
          </w:tcPr>
          <w:p w14:paraId="38BCE9C7" w14:textId="55F01196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100.4</w:t>
            </w:r>
          </w:p>
        </w:tc>
        <w:tc>
          <w:tcPr>
            <w:tcW w:w="953" w:type="dxa"/>
            <w:vAlign w:val="center"/>
          </w:tcPr>
          <w:p w14:paraId="426150AF" w14:textId="1D70E906" w:rsidR="008F42A6" w:rsidRPr="00A10348" w:rsidRDefault="008F42A6" w:rsidP="008F42A6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101.1</w:t>
            </w:r>
          </w:p>
        </w:tc>
      </w:tr>
      <w:tr w:rsidR="008F42A6" w:rsidRPr="00076BA3" w14:paraId="0CB2800D" w14:textId="77777777" w:rsidTr="004E186F">
        <w:tc>
          <w:tcPr>
            <w:tcW w:w="7912" w:type="dxa"/>
            <w:gridSpan w:val="7"/>
          </w:tcPr>
          <w:p w14:paraId="69DADF39" w14:textId="22665A32" w:rsidR="008F42A6" w:rsidRPr="00EB2F38" w:rsidRDefault="008F42A6" w:rsidP="008F42A6">
            <w:pPr>
              <w:jc w:val="center"/>
              <w:rPr>
                <w:shd w:val="clear" w:color="auto" w:fill="FFFFFF"/>
                <w:lang w:val="en-US"/>
              </w:rPr>
            </w:pPr>
            <w:r w:rsidRPr="007D298F">
              <w:rPr>
                <w:b/>
                <w:color w:val="000000" w:themeColor="text1"/>
                <w:sz w:val="16"/>
                <w:szCs w:val="16"/>
                <w:lang w:val="en-US"/>
              </w:rPr>
              <w:t>PRICE INDICES OF CONSTRUCTION AND ASSEMBLY PRODUCTION</w:t>
            </w:r>
          </w:p>
        </w:tc>
      </w:tr>
      <w:tr w:rsidR="008F42A6" w14:paraId="03F18B71" w14:textId="77777777" w:rsidTr="00D15613">
        <w:trPr>
          <w:trHeight w:val="341"/>
        </w:trPr>
        <w:tc>
          <w:tcPr>
            <w:tcW w:w="2194" w:type="dxa"/>
          </w:tcPr>
          <w:p w14:paraId="36E72D3E" w14:textId="283312C4" w:rsidR="008F42A6" w:rsidRDefault="008F42A6" w:rsidP="008F42A6">
            <w:pPr>
              <w:rPr>
                <w:shd w:val="clear" w:color="auto" w:fill="FFFFFF"/>
              </w:rPr>
            </w:pPr>
            <w:r>
              <w:rPr>
                <w:b/>
                <w:color w:val="000000" w:themeColor="text1"/>
                <w:sz w:val="16"/>
                <w:szCs w:val="16"/>
              </w:rPr>
              <w:t>TOTAL</w:t>
            </w:r>
          </w:p>
        </w:tc>
        <w:tc>
          <w:tcPr>
            <w:tcW w:w="953" w:type="dxa"/>
            <w:tcBorders>
              <w:top w:val="single" w:sz="4" w:space="0" w:color="001D77"/>
              <w:bottom w:val="nil"/>
            </w:tcBorders>
            <w:vAlign w:val="center"/>
          </w:tcPr>
          <w:p w14:paraId="5DBF780B" w14:textId="463EB045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100.3*</w:t>
            </w:r>
          </w:p>
        </w:tc>
        <w:tc>
          <w:tcPr>
            <w:tcW w:w="953" w:type="dxa"/>
            <w:tcBorders>
              <w:top w:val="single" w:sz="4" w:space="0" w:color="001D77"/>
              <w:bottom w:val="nil"/>
            </w:tcBorders>
            <w:vAlign w:val="center"/>
          </w:tcPr>
          <w:p w14:paraId="156D13A4" w14:textId="22FB34EC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101.9*</w:t>
            </w:r>
          </w:p>
        </w:tc>
        <w:tc>
          <w:tcPr>
            <w:tcW w:w="953" w:type="dxa"/>
            <w:tcBorders>
              <w:top w:val="single" w:sz="4" w:space="0" w:color="001D77"/>
              <w:bottom w:val="nil"/>
            </w:tcBorders>
            <w:vAlign w:val="center"/>
          </w:tcPr>
          <w:p w14:paraId="149745A9" w14:textId="5774617E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102.1</w:t>
            </w:r>
          </w:p>
        </w:tc>
        <w:tc>
          <w:tcPr>
            <w:tcW w:w="953" w:type="dxa"/>
            <w:tcBorders>
              <w:top w:val="single" w:sz="4" w:space="0" w:color="001D77"/>
              <w:bottom w:val="nil"/>
            </w:tcBorders>
            <w:vAlign w:val="center"/>
          </w:tcPr>
          <w:p w14:paraId="0A581806" w14:textId="24588372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100.3</w:t>
            </w:r>
          </w:p>
        </w:tc>
        <w:tc>
          <w:tcPr>
            <w:tcW w:w="953" w:type="dxa"/>
            <w:tcBorders>
              <w:top w:val="single" w:sz="4" w:space="0" w:color="001D77"/>
              <w:bottom w:val="nil"/>
            </w:tcBorders>
            <w:vAlign w:val="center"/>
          </w:tcPr>
          <w:p w14:paraId="709E576C" w14:textId="022565A4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100.8</w:t>
            </w:r>
          </w:p>
        </w:tc>
        <w:tc>
          <w:tcPr>
            <w:tcW w:w="953" w:type="dxa"/>
            <w:tcBorders>
              <w:top w:val="single" w:sz="4" w:space="0" w:color="001D77"/>
              <w:bottom w:val="nil"/>
            </w:tcBorders>
            <w:vAlign w:val="center"/>
          </w:tcPr>
          <w:p w14:paraId="058CC1C0" w14:textId="233CA35A" w:rsidR="008F42A6" w:rsidRPr="00A10348" w:rsidRDefault="008F42A6" w:rsidP="008F42A6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101.8</w:t>
            </w:r>
          </w:p>
        </w:tc>
      </w:tr>
    </w:tbl>
    <w:p w14:paraId="35AF8E05" w14:textId="648E4A4A" w:rsidR="005358DD" w:rsidRPr="004018BB" w:rsidRDefault="005358DD" w:rsidP="005358DD">
      <w:pPr>
        <w:rPr>
          <w:shd w:val="clear" w:color="auto" w:fill="FFFFFF"/>
          <w:lang w:val="en-US"/>
        </w:rPr>
      </w:pPr>
    </w:p>
    <w:p w14:paraId="35D36C49" w14:textId="7CD55EBB" w:rsidR="007D298F" w:rsidRDefault="007D298F" w:rsidP="007D298F">
      <w:pPr>
        <w:pStyle w:val="Nagwek"/>
        <w:tabs>
          <w:tab w:val="left" w:pos="708"/>
        </w:tabs>
        <w:ind w:left="170" w:hanging="170"/>
        <w:jc w:val="both"/>
        <w:rPr>
          <w:rFonts w:ascii="Arial" w:hAnsi="Arial" w:cs="Arial"/>
          <w:sz w:val="18"/>
          <w:szCs w:val="18"/>
          <w:lang w:val="en-US"/>
        </w:rPr>
      </w:pPr>
      <w:r>
        <w:rPr>
          <w:rFonts w:ascii="Arial" w:hAnsi="Arial" w:cs="Arial"/>
          <w:sz w:val="18"/>
          <w:szCs w:val="18"/>
          <w:lang w:val="en-US"/>
        </w:rPr>
        <w:t xml:space="preserve">* </w:t>
      </w:r>
      <w:r w:rsidRPr="007D298F">
        <w:rPr>
          <w:rFonts w:cs="Arial"/>
          <w:sz w:val="16"/>
          <w:szCs w:val="16"/>
        </w:rPr>
        <w:t xml:space="preserve">Data </w:t>
      </w:r>
      <w:proofErr w:type="spellStart"/>
      <w:r w:rsidRPr="007D298F">
        <w:rPr>
          <w:rFonts w:cs="Arial"/>
          <w:sz w:val="16"/>
          <w:szCs w:val="16"/>
        </w:rPr>
        <w:t>revised</w:t>
      </w:r>
      <w:proofErr w:type="spellEnd"/>
      <w:r w:rsidRPr="007D298F">
        <w:rPr>
          <w:rFonts w:cs="Arial"/>
          <w:sz w:val="16"/>
          <w:szCs w:val="16"/>
        </w:rPr>
        <w:t>.</w:t>
      </w:r>
    </w:p>
    <w:p w14:paraId="09A7CF43" w14:textId="51D3ECD3" w:rsidR="005358DD" w:rsidRDefault="005358DD" w:rsidP="005358DD"/>
    <w:p w14:paraId="677D1FA2" w14:textId="740196DB" w:rsidR="00FF308A" w:rsidRDefault="00FF308A" w:rsidP="005358DD"/>
    <w:p w14:paraId="0D2FCF00" w14:textId="77777777" w:rsidR="00FE2C94" w:rsidRPr="005358DD" w:rsidRDefault="00FE2C94" w:rsidP="005358DD"/>
    <w:p w14:paraId="647085BC" w14:textId="79E8007E" w:rsidR="00C22105" w:rsidRPr="00531555" w:rsidRDefault="00584E2A" w:rsidP="00074DD8">
      <w:pPr>
        <w:pStyle w:val="Nagwek1"/>
        <w:rPr>
          <w:lang w:val="en-US"/>
        </w:rPr>
      </w:pPr>
      <w:r w:rsidRPr="00633014">
        <w:rPr>
          <w:rFonts w:ascii="Fira Sans" w:hAnsi="Fira Sans"/>
          <w:b/>
          <w:noProof/>
          <w:spacing w:val="-2"/>
          <w:szCs w:val="19"/>
        </w:rPr>
        <w:lastRenderedPageBreak/>
        <mc:AlternateContent>
          <mc:Choice Requires="wps">
            <w:drawing>
              <wp:anchor distT="45720" distB="45720" distL="114300" distR="114300" simplePos="0" relativeHeight="251747328" behindDoc="1" locked="0" layoutInCell="1" allowOverlap="1" wp14:anchorId="2A6DD3E1" wp14:editId="4C5B713E">
                <wp:simplePos x="0" y="0"/>
                <wp:positionH relativeFrom="column">
                  <wp:posOffset>5267325</wp:posOffset>
                </wp:positionH>
                <wp:positionV relativeFrom="paragraph">
                  <wp:posOffset>81280</wp:posOffset>
                </wp:positionV>
                <wp:extent cx="1724400" cy="1440000"/>
                <wp:effectExtent l="0" t="0" r="0" b="0"/>
                <wp:wrapTight wrapText="bothSides">
                  <wp:wrapPolygon edited="0">
                    <wp:start x="716" y="0"/>
                    <wp:lineTo x="716" y="21152"/>
                    <wp:lineTo x="20765" y="21152"/>
                    <wp:lineTo x="20765" y="0"/>
                    <wp:lineTo x="716" y="0"/>
                  </wp:wrapPolygon>
                </wp:wrapTight>
                <wp:docPr id="2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4400" cy="14400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E2701EB" w14:textId="2C021D38" w:rsidR="00125748" w:rsidRPr="00FE2C94" w:rsidRDefault="00125748" w:rsidP="00125748">
                            <w:pPr>
                              <w:pStyle w:val="tekstzboku"/>
                              <w:rPr>
                                <w:lang w:val="en-US"/>
                              </w:rPr>
                            </w:pPr>
                            <w:r>
                              <w:rPr>
                                <w:lang w:val="en-US"/>
                              </w:rPr>
                              <w:t xml:space="preserve">In </w:t>
                            </w:r>
                            <w:r w:rsidR="00536C67">
                              <w:rPr>
                                <w:lang w:val="en-US"/>
                              </w:rPr>
                              <w:t>April</w:t>
                            </w:r>
                            <w:r w:rsidR="00906ABC">
                              <w:rPr>
                                <w:lang w:val="en-US"/>
                              </w:rPr>
                              <w:t xml:space="preserve"> </w:t>
                            </w:r>
                            <w:r>
                              <w:rPr>
                                <w:lang w:val="en-US"/>
                              </w:rPr>
                              <w:t xml:space="preserve">2018 in comparison to the previous month the biggest </w:t>
                            </w:r>
                            <w:r w:rsidR="00906ABC">
                              <w:rPr>
                                <w:lang w:val="en-US"/>
                              </w:rPr>
                              <w:t>growth</w:t>
                            </w:r>
                            <w:r>
                              <w:rPr>
                                <w:lang w:val="en-US"/>
                              </w:rPr>
                              <w:t xml:space="preserve"> of prices was recorded in</w:t>
                            </w:r>
                            <w:r w:rsidRPr="00EF37FF">
                              <w:rPr>
                                <w:lang w:val="en-US"/>
                              </w:rPr>
                              <w:t xml:space="preserve"> manufacture of coke</w:t>
                            </w:r>
                            <w:r w:rsidR="00906ABC">
                              <w:rPr>
                                <w:lang w:val="en-US"/>
                              </w:rPr>
                              <w:t xml:space="preserve"> and r</w:t>
                            </w:r>
                            <w:r w:rsidR="00536C67">
                              <w:rPr>
                                <w:lang w:val="en-US"/>
                              </w:rPr>
                              <w:t>efined petroleum products by 5.5</w:t>
                            </w:r>
                            <w:r w:rsidRPr="00EF37FF">
                              <w:rPr>
                                <w:lang w:val="en-US"/>
                              </w:rPr>
                              <w:t xml:space="preserve">% (in comparison to </w:t>
                            </w:r>
                            <w:r w:rsidR="00536C67">
                              <w:rPr>
                                <w:lang w:val="en-US"/>
                              </w:rPr>
                              <w:t>April</w:t>
                            </w:r>
                            <w:r w:rsidRPr="00EF37FF">
                              <w:rPr>
                                <w:lang w:val="en-US"/>
                              </w:rPr>
                              <w:t xml:space="preserve"> 2017 the </w:t>
                            </w:r>
                            <w:r w:rsidR="00906ABC">
                              <w:rPr>
                                <w:lang w:val="en-US"/>
                              </w:rPr>
                              <w:t>growth</w:t>
                            </w:r>
                            <w:r w:rsidR="006A028C">
                              <w:rPr>
                                <w:lang w:val="en-US"/>
                              </w:rPr>
                              <w:t xml:space="preserve"> was </w:t>
                            </w:r>
                            <w:r w:rsidR="00536C67">
                              <w:rPr>
                                <w:lang w:val="en-US"/>
                              </w:rPr>
                              <w:t>9.1</w:t>
                            </w:r>
                            <w:r w:rsidR="00906ABC">
                              <w:rPr>
                                <w:lang w:val="en-US"/>
                              </w:rPr>
                              <w:t>%</w:t>
                            </w:r>
                            <w:r w:rsidRPr="00EF37FF">
                              <w:rPr>
                                <w:lang w:val="en-US"/>
                              </w:rPr>
                              <w:t>)</w:t>
                            </w:r>
                          </w:p>
                          <w:p w14:paraId="598166F1" w14:textId="77777777" w:rsidR="00125748" w:rsidRPr="00FE2C94" w:rsidRDefault="00125748" w:rsidP="00125748">
                            <w:pPr>
                              <w:spacing w:after="0"/>
                              <w:rPr>
                                <w:rFonts w:eastAsia="Times New Roman" w:cs="Times New Roman"/>
                                <w:bCs/>
                                <w:color w:val="001D77"/>
                                <w:sz w:val="18"/>
                                <w:szCs w:val="18"/>
                                <w:lang w:val="en-US" w:eastAsia="pl-PL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A6DD3E1" id="_x0000_s1030" type="#_x0000_t202" style="position:absolute;margin-left:414.75pt;margin-top:6.4pt;width:135.8pt;height:113.4pt;z-index:-25156915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eSyYDAIAAP8DAAAOAAAAZHJzL2Uyb0RvYy54bWysU8Fu2zAMvQ/YPwi6L06MZG2NOEXXrsOA&#10;rivQ9QMYWY6FSqImKbGzrx8lJ1mw3YpdBFKkHvkeqeX1YDTbSR8U2prPJlPOpBXYKLup+cuP+w+X&#10;nIUItgGNVtZ8LwO/Xr1/t+xdJUvsUDfSMwKxoepdzbsYXVUUQXTSQJigk5aCLXoDkVy/KRoPPaEb&#10;XZTT6ceiR984j0KGQLd3Y5CvMn7bShG/t22QkemaU28xnz6f63QWqyVUGw+uU+LQBryhCwPKUtET&#10;1B1EYFuv/oEySngM2MaJQFNg2yohMwdiM5v+xea5AyczFxInuJNM4f/Bisfdk2eqqXnJmQVDI3pC&#10;LVmUryFiL1mZJOpdqCjz2VFuHD7hQKPOdIN7QPEamMXbDuxG3niPfSehoRZn6WVx9nTECQlk3X/D&#10;hmrBNmIGGlpvkn6kCCN0GtX+NB45RCZSyYtyPp9SSFBslkxyUg2ojs+dD/GLRMOSUXNP88/wsHsI&#10;cUw9pqRqFu+V1nQPlbasr/nVolzkB2cRoyKtqFam5pep5GFpEsvPtsmPIyg92tSLtgfaienIOQ7r&#10;IYs8P6q5xmZPOngcN5J+EBkd+l+c9bSNNQ8/t+AlZ/qrJS2vEl1a3+zMFxclOf48sj6PgBUEVfPI&#10;2WjexrzyI+Ub0rxVWY00nLGTQ8u0ZVnPw49Ia3zu56w//3b1GwAA//8DAFBLAwQUAAYACAAAACEA&#10;H/PH4N4AAAALAQAADwAAAGRycy9kb3ducmV2LnhtbEyPwU7DMBBE70j8g7VI3KidQKsmxKkQiCsV&#10;bUHi5sbbJCJeR7HbhL/v9kSPq3mafVOsJteJEw6h9aQhmSkQSJW3LdUadtv3hyWIEA1Z03lCDX8Y&#10;YFXe3hQmt36kTzxtYi24hEJuNDQx9rmUoWrQmTDzPRJnBz84E/kcamkHM3K562Sq1EI60xJ/aEyP&#10;rw1Wv5uj0/D1cfj5flLr+s3N+9FPSpLLpNb3d9PLM4iIU/yH4aLP6lCy094fyQbRaVim2ZxRDlKe&#10;cAESlSQg9hrSx2wBsizk9YbyDAAA//8DAFBLAQItABQABgAIAAAAIQC2gziS/gAAAOEBAAATAAAA&#10;AAAAAAAAAAAAAAAAAABbQ29udGVudF9UeXBlc10ueG1sUEsBAi0AFAAGAAgAAAAhADj9If/WAAAA&#10;lAEAAAsAAAAAAAAAAAAAAAAALwEAAF9yZWxzLy5yZWxzUEsBAi0AFAAGAAgAAAAhABd5LJgMAgAA&#10;/wMAAA4AAAAAAAAAAAAAAAAALgIAAGRycy9lMm9Eb2MueG1sUEsBAi0AFAAGAAgAAAAhAB/zx+De&#10;AAAACwEAAA8AAAAAAAAAAAAAAAAAZgQAAGRycy9kb3ducmV2LnhtbFBLBQYAAAAABAAEAPMAAABx&#10;BQAAAAA=&#10;" filled="f" stroked="f">
                <v:textbox>
                  <w:txbxContent>
                    <w:p w14:paraId="1E2701EB" w14:textId="2C021D38" w:rsidR="00125748" w:rsidRPr="00FE2C94" w:rsidRDefault="00125748" w:rsidP="00125748">
                      <w:pPr>
                        <w:pStyle w:val="tekstzboku"/>
                        <w:rPr>
                          <w:lang w:val="en-US"/>
                        </w:rPr>
                      </w:pPr>
                      <w:r>
                        <w:rPr>
                          <w:lang w:val="en-US"/>
                        </w:rPr>
                        <w:t xml:space="preserve">In </w:t>
                      </w:r>
                      <w:r w:rsidR="00536C67">
                        <w:rPr>
                          <w:lang w:val="en-US"/>
                        </w:rPr>
                        <w:t>April</w:t>
                      </w:r>
                      <w:r w:rsidR="00906ABC">
                        <w:rPr>
                          <w:lang w:val="en-US"/>
                        </w:rPr>
                        <w:t xml:space="preserve"> </w:t>
                      </w:r>
                      <w:r>
                        <w:rPr>
                          <w:lang w:val="en-US"/>
                        </w:rPr>
                        <w:t xml:space="preserve">2018 in comparison to the previous month the biggest </w:t>
                      </w:r>
                      <w:r w:rsidR="00906ABC">
                        <w:rPr>
                          <w:lang w:val="en-US"/>
                        </w:rPr>
                        <w:t>growth</w:t>
                      </w:r>
                      <w:r>
                        <w:rPr>
                          <w:lang w:val="en-US"/>
                        </w:rPr>
                        <w:t xml:space="preserve"> of prices was recorded in</w:t>
                      </w:r>
                      <w:r w:rsidRPr="00EF37FF">
                        <w:rPr>
                          <w:lang w:val="en-US"/>
                        </w:rPr>
                        <w:t xml:space="preserve"> manufacture of coke</w:t>
                      </w:r>
                      <w:r w:rsidR="00906ABC">
                        <w:rPr>
                          <w:lang w:val="en-US"/>
                        </w:rPr>
                        <w:t xml:space="preserve"> and r</w:t>
                      </w:r>
                      <w:r w:rsidR="00536C67">
                        <w:rPr>
                          <w:lang w:val="en-US"/>
                        </w:rPr>
                        <w:t>efined petroleum products by 5.5</w:t>
                      </w:r>
                      <w:r w:rsidRPr="00EF37FF">
                        <w:rPr>
                          <w:lang w:val="en-US"/>
                        </w:rPr>
                        <w:t xml:space="preserve">% (in comparison to </w:t>
                      </w:r>
                      <w:r w:rsidR="00536C67">
                        <w:rPr>
                          <w:lang w:val="en-US"/>
                        </w:rPr>
                        <w:t>April</w:t>
                      </w:r>
                      <w:r w:rsidRPr="00EF37FF">
                        <w:rPr>
                          <w:lang w:val="en-US"/>
                        </w:rPr>
                        <w:t xml:space="preserve"> 2017 the </w:t>
                      </w:r>
                      <w:r w:rsidR="00906ABC">
                        <w:rPr>
                          <w:lang w:val="en-US"/>
                        </w:rPr>
                        <w:t>growth</w:t>
                      </w:r>
                      <w:r w:rsidR="006A028C">
                        <w:rPr>
                          <w:lang w:val="en-US"/>
                        </w:rPr>
                        <w:t xml:space="preserve"> was </w:t>
                      </w:r>
                      <w:r w:rsidR="00536C67">
                        <w:rPr>
                          <w:lang w:val="en-US"/>
                        </w:rPr>
                        <w:t>9.1</w:t>
                      </w:r>
                      <w:r w:rsidR="00906ABC">
                        <w:rPr>
                          <w:lang w:val="en-US"/>
                        </w:rPr>
                        <w:t>%</w:t>
                      </w:r>
                      <w:r w:rsidRPr="00EF37FF">
                        <w:rPr>
                          <w:lang w:val="en-US"/>
                        </w:rPr>
                        <w:t>)</w:t>
                      </w:r>
                    </w:p>
                    <w:p w14:paraId="598166F1" w14:textId="77777777" w:rsidR="00125748" w:rsidRPr="00FE2C94" w:rsidRDefault="00125748" w:rsidP="00125748">
                      <w:pPr>
                        <w:spacing w:after="0"/>
                        <w:rPr>
                          <w:rFonts w:eastAsia="Times New Roman" w:cs="Times New Roman"/>
                          <w:bCs/>
                          <w:color w:val="001D77"/>
                          <w:sz w:val="18"/>
                          <w:szCs w:val="18"/>
                          <w:lang w:val="en-US" w:eastAsia="pl-PL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074DD8" w:rsidRPr="007D298F">
        <w:rPr>
          <w:shd w:val="clear" w:color="auto" w:fill="FFFFFF"/>
          <w:lang w:val="en-US"/>
        </w:rPr>
        <w:t xml:space="preserve"> </w:t>
      </w:r>
      <w:r w:rsidR="007D298F">
        <w:rPr>
          <w:lang w:val="en-US"/>
        </w:rPr>
        <w:t xml:space="preserve">The </w:t>
      </w:r>
      <w:r w:rsidR="007D298F" w:rsidRPr="007D298F">
        <w:rPr>
          <w:lang w:val="en-US"/>
        </w:rPr>
        <w:t>prices of sold production of industry</w:t>
      </w:r>
    </w:p>
    <w:p w14:paraId="2571D976" w14:textId="3A22B41D" w:rsidR="00E836BD" w:rsidRDefault="00120235" w:rsidP="00773868">
      <w:pPr>
        <w:jc w:val="both"/>
        <w:rPr>
          <w:shd w:val="clear" w:color="auto" w:fill="FFFFFF"/>
          <w:lang w:val="en-US"/>
        </w:rPr>
      </w:pPr>
      <w:r w:rsidRPr="00633014">
        <w:rPr>
          <w:b/>
          <w:noProof/>
          <w:spacing w:val="-2"/>
          <w:szCs w:val="19"/>
          <w:lang w:eastAsia="pl-PL"/>
        </w:rPr>
        <mc:AlternateContent>
          <mc:Choice Requires="wps">
            <w:drawing>
              <wp:anchor distT="45720" distB="45720" distL="114300" distR="114300" simplePos="0" relativeHeight="251745280" behindDoc="1" locked="0" layoutInCell="1" allowOverlap="1" wp14:anchorId="139D733B" wp14:editId="7979AFD5">
                <wp:simplePos x="0" y="0"/>
                <wp:positionH relativeFrom="column">
                  <wp:posOffset>5267325</wp:posOffset>
                </wp:positionH>
                <wp:positionV relativeFrom="paragraph">
                  <wp:posOffset>2541270</wp:posOffset>
                </wp:positionV>
                <wp:extent cx="1724400" cy="1429200"/>
                <wp:effectExtent l="0" t="0" r="0" b="0"/>
                <wp:wrapTight wrapText="bothSides">
                  <wp:wrapPolygon edited="0">
                    <wp:start x="716" y="0"/>
                    <wp:lineTo x="716" y="21312"/>
                    <wp:lineTo x="20765" y="21312"/>
                    <wp:lineTo x="20765" y="0"/>
                    <wp:lineTo x="716" y="0"/>
                  </wp:wrapPolygon>
                </wp:wrapTight>
                <wp:docPr id="12" name="Pole tekstowe 1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4400" cy="14292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CE0D84C" w14:textId="4896B09E" w:rsidR="00FE2C94" w:rsidRPr="001E4B0C" w:rsidRDefault="00FE2C94" w:rsidP="009511A7">
                            <w:pPr>
                              <w:pStyle w:val="tekstzboku"/>
                              <w:rPr>
                                <w:bCs w:val="0"/>
                                <w:lang w:val="en-US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39D733B" id="Pole tekstowe 12" o:spid="_x0000_s1031" type="#_x0000_t202" style="position:absolute;left:0;text-align:left;margin-left:414.75pt;margin-top:200.1pt;width:135.8pt;height:112.55pt;z-index:-25157120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aG9mEQIAAAEEAAAOAAAAZHJzL2Uyb0RvYy54bWysU1Fv0zAQfkfiP1h+p2mjlq1R02lsDCGN&#10;MWnwA66O01izfcZ2m5Rfz9lpSwVviDxYds733X3ffV7dDEazvfRBoa35bDLlTFqBjbLbmn//9vDu&#10;mrMQwTag0cqaH2TgN+u3b1a9q2SJHepGekYgNlS9q3kXo6uKIohOGggTdNJSsEVvINLRb4vGQ0/o&#10;RhfldPq+6NE3zqOQIdDf+zHI1xm/baWIX9s2yMh0zam3mFef101ai/UKqq0H1ylxbAP+oQsDylLR&#10;M9Q9RGA7r/6CMkp4DNjGiUBTYNsqITMHYjOb/sHmpQMnMxcSJ7izTOH/wYqn/bNnqqHZlZxZMDSj&#10;Z9SSRfkaIvaS0X8SqXehorsvjm7H4QMOlJAJB/eI4jUwi3cd2K289R77TkJDTc5SZnGROuKEBLLp&#10;v2BDxWAXMQMNrTdJQdKEEToN63AekBwiE6nkVTmfTykkKDabl0uyQK4B1Snd+RA/STQsbWruyQEZ&#10;HvaPIaZ2oDpdSdUsPiitswu0ZX3Nl4tykRMuIkZFMqlWpubX0/SNtkksP9omJ0dQetxTAW2PtBPT&#10;kXMcNkOWeXFSc4PNgXTwOHqS3hBtOvQ/OevJjzUPP3bgJWf6syUtlzNiTgbOh/niqqSDv4xsLiNg&#10;BUHVPHI2bu9iNv1I+ZY0b1VWIw1n7OTYMvksi3R8E8nIl+d86/fLXf8CAAD//wMAUEsDBBQABgAI&#10;AAAAIQDyGUGT4AAAAAwBAAAPAAAAZHJzL2Rvd25yZXYueG1sTI/LTsMwEEX3SPyDNUjsqJ20qdqQ&#10;SVW1YguiPCR2bjxNIuJxFLtN+HvcFSxH9+jeM8Vmsp240OBbxwjJTIEgrpxpuUZ4f3t6WIHwQbPR&#10;nWNC+CEPm/L2ptC5cSO/0uUQahFL2OcaoQmhz6X0VUNW+5nriWN2coPVIZ5DLc2gx1huO5kqtZRW&#10;txwXGt3TrqHq+3C2CB/Pp6/PhXqp9zbrRzcpyXYtEe/vpu0jiEBT+IPhqh/VoYxOR3dm40WHsErX&#10;WUQRFkqlIK5EopIExBFhmWZzkGUh/z9R/gIAAP//AwBQSwECLQAUAAYACAAAACEAtoM4kv4AAADh&#10;AQAAEwAAAAAAAAAAAAAAAAAAAAAAW0NvbnRlbnRfVHlwZXNdLnhtbFBLAQItABQABgAIAAAAIQA4&#10;/SH/1gAAAJQBAAALAAAAAAAAAAAAAAAAAC8BAABfcmVscy8ucmVsc1BLAQItABQABgAIAAAAIQAZ&#10;aG9mEQIAAAEEAAAOAAAAAAAAAAAAAAAAAC4CAABkcnMvZTJvRG9jLnhtbFBLAQItABQABgAIAAAA&#10;IQDyGUGT4AAAAAwBAAAPAAAAAAAAAAAAAAAAAGsEAABkcnMvZG93bnJldi54bWxQSwUGAAAAAAQA&#10;BADzAAAAeAUAAAAA&#10;" filled="f" stroked="f">
                <v:textbox>
                  <w:txbxContent>
                    <w:p w14:paraId="5CE0D84C" w14:textId="4896B09E" w:rsidR="00FE2C94" w:rsidRPr="001E4B0C" w:rsidRDefault="00FE2C94" w:rsidP="009511A7">
                      <w:pPr>
                        <w:pStyle w:val="tekstzboku"/>
                        <w:rPr>
                          <w:bCs w:val="0"/>
                          <w:lang w:val="en-US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="007D298F" w:rsidRPr="007D298F">
        <w:rPr>
          <w:shd w:val="clear" w:color="auto" w:fill="FFFFFF"/>
          <w:lang w:val="en-US"/>
        </w:rPr>
        <w:t xml:space="preserve">According to preliminary data, </w:t>
      </w:r>
      <w:r w:rsidR="007D298F" w:rsidRPr="00635308">
        <w:rPr>
          <w:b/>
          <w:shd w:val="clear" w:color="auto" w:fill="FFFFFF"/>
          <w:lang w:val="en-US"/>
        </w:rPr>
        <w:t>the prices of sold produc</w:t>
      </w:r>
      <w:r w:rsidR="00DE3CDB" w:rsidRPr="00635308">
        <w:rPr>
          <w:b/>
          <w:shd w:val="clear" w:color="auto" w:fill="FFFFFF"/>
          <w:lang w:val="en-US"/>
        </w:rPr>
        <w:t>tion of industry</w:t>
      </w:r>
      <w:r w:rsidR="00DE3CDB">
        <w:rPr>
          <w:shd w:val="clear" w:color="auto" w:fill="FFFFFF"/>
          <w:lang w:val="en-US"/>
        </w:rPr>
        <w:t xml:space="preserve"> in </w:t>
      </w:r>
      <w:r w:rsidR="0099416F">
        <w:rPr>
          <w:shd w:val="clear" w:color="auto" w:fill="FFFFFF"/>
          <w:lang w:val="en-US"/>
        </w:rPr>
        <w:t xml:space="preserve">April </w:t>
      </w:r>
      <w:r w:rsidR="00DE3CDB">
        <w:rPr>
          <w:shd w:val="clear" w:color="auto" w:fill="FFFFFF"/>
          <w:lang w:val="en-US"/>
        </w:rPr>
        <w:t xml:space="preserve">2018 were </w:t>
      </w:r>
      <w:r w:rsidR="00680512">
        <w:rPr>
          <w:shd w:val="clear" w:color="auto" w:fill="FFFFFF"/>
          <w:lang w:val="en-US"/>
        </w:rPr>
        <w:t>by</w:t>
      </w:r>
      <w:r w:rsidR="00DE3CDB">
        <w:rPr>
          <w:shd w:val="clear" w:color="auto" w:fill="FFFFFF"/>
          <w:lang w:val="en-US"/>
        </w:rPr>
        <w:t xml:space="preserve"> 0.</w:t>
      </w:r>
      <w:r w:rsidR="0099416F">
        <w:rPr>
          <w:shd w:val="clear" w:color="auto" w:fill="FFFFFF"/>
          <w:lang w:val="en-US"/>
        </w:rPr>
        <w:t>3</w:t>
      </w:r>
      <w:r w:rsidR="007D298F" w:rsidRPr="007D298F">
        <w:rPr>
          <w:shd w:val="clear" w:color="auto" w:fill="FFFFFF"/>
          <w:lang w:val="en-US"/>
        </w:rPr>
        <w:t xml:space="preserve">% </w:t>
      </w:r>
      <w:r w:rsidR="00680512">
        <w:rPr>
          <w:shd w:val="clear" w:color="auto" w:fill="FFFFFF"/>
          <w:lang w:val="en-US"/>
        </w:rPr>
        <w:t>higher</w:t>
      </w:r>
      <w:r w:rsidR="007D298F" w:rsidRPr="007D298F">
        <w:rPr>
          <w:shd w:val="clear" w:color="auto" w:fill="FFFFFF"/>
          <w:lang w:val="en-US"/>
        </w:rPr>
        <w:t xml:space="preserve"> than in the previous month. </w:t>
      </w:r>
      <w:r w:rsidR="00680512">
        <w:rPr>
          <w:shd w:val="clear" w:color="auto" w:fill="FFFFFF"/>
          <w:lang w:val="en-US"/>
        </w:rPr>
        <w:t xml:space="preserve">The growth </w:t>
      </w:r>
      <w:r w:rsidR="007D298F" w:rsidRPr="007D298F">
        <w:rPr>
          <w:shd w:val="clear" w:color="auto" w:fill="FFFFFF"/>
          <w:lang w:val="en-US"/>
        </w:rPr>
        <w:t xml:space="preserve">of prices was </w:t>
      </w:r>
      <w:r w:rsidR="00125748">
        <w:rPr>
          <w:shd w:val="clear" w:color="auto" w:fill="FFFFFF"/>
          <w:lang w:val="en-US"/>
        </w:rPr>
        <w:t xml:space="preserve">recorded in </w:t>
      </w:r>
      <w:r w:rsidR="0099416F">
        <w:rPr>
          <w:shd w:val="clear" w:color="auto" w:fill="FFFFFF"/>
          <w:lang w:val="en-US"/>
        </w:rPr>
        <w:t>manufacturing by 0.4%</w:t>
      </w:r>
      <w:r w:rsidR="0099416F">
        <w:rPr>
          <w:shd w:val="clear" w:color="auto" w:fill="FFFFFF"/>
          <w:lang w:val="en-US"/>
        </w:rPr>
        <w:t xml:space="preserve">, of which the biggest in </w:t>
      </w:r>
      <w:r w:rsidR="0099416F" w:rsidRPr="007D298F">
        <w:rPr>
          <w:shd w:val="clear" w:color="auto" w:fill="FFFFFF"/>
          <w:lang w:val="en-US"/>
        </w:rPr>
        <w:t>manufacture of coke and re</w:t>
      </w:r>
      <w:r w:rsidR="0099416F">
        <w:rPr>
          <w:shd w:val="clear" w:color="auto" w:fill="FFFFFF"/>
          <w:lang w:val="en-US"/>
        </w:rPr>
        <w:t>fined petroleum products (by 5.5</w:t>
      </w:r>
      <w:r w:rsidR="0099416F" w:rsidRPr="007D298F">
        <w:rPr>
          <w:shd w:val="clear" w:color="auto" w:fill="FFFFFF"/>
          <w:lang w:val="en-US"/>
        </w:rPr>
        <w:t>%)</w:t>
      </w:r>
      <w:r w:rsidR="0099416F">
        <w:rPr>
          <w:shd w:val="clear" w:color="auto" w:fill="FFFFFF"/>
          <w:lang w:val="en-US"/>
        </w:rPr>
        <w:t>.</w:t>
      </w:r>
      <w:r w:rsidR="0099416F" w:rsidRPr="0099416F">
        <w:rPr>
          <w:shd w:val="clear" w:color="auto" w:fill="FFFFFF"/>
          <w:lang w:val="en-US"/>
        </w:rPr>
        <w:t xml:space="preserve"> </w:t>
      </w:r>
      <w:r w:rsidR="0099416F">
        <w:rPr>
          <w:shd w:val="clear" w:color="auto" w:fill="FFFFFF"/>
          <w:lang w:val="en-US"/>
        </w:rPr>
        <w:t>Higher were also prices</w:t>
      </w:r>
      <w:r w:rsidR="0099416F" w:rsidRPr="0099416F">
        <w:rPr>
          <w:shd w:val="clear" w:color="auto" w:fill="FFFFFF"/>
          <w:lang w:val="en-US"/>
        </w:rPr>
        <w:t xml:space="preserve"> </w:t>
      </w:r>
      <w:r w:rsidR="0099416F">
        <w:rPr>
          <w:shd w:val="clear" w:color="auto" w:fill="FFFFFF"/>
          <w:lang w:val="en-US"/>
        </w:rPr>
        <w:t>among other things</w:t>
      </w:r>
      <w:r w:rsidR="0099416F">
        <w:rPr>
          <w:shd w:val="clear" w:color="auto" w:fill="FFFFFF"/>
          <w:lang w:val="en-US"/>
        </w:rPr>
        <w:t xml:space="preserve"> in manufacture of </w:t>
      </w:r>
      <w:r w:rsidR="002A5086" w:rsidRPr="00167C74">
        <w:rPr>
          <w:shd w:val="clear" w:color="auto" w:fill="FFFFFF"/>
          <w:lang w:val="en-US"/>
        </w:rPr>
        <w:t>tobacco products</w:t>
      </w:r>
      <w:r w:rsidR="002A5086">
        <w:rPr>
          <w:shd w:val="clear" w:color="auto" w:fill="FFFFFF"/>
          <w:lang w:val="en-US"/>
        </w:rPr>
        <w:t xml:space="preserve"> (by 0.7%), </w:t>
      </w:r>
      <w:r w:rsidR="002E5A5F">
        <w:rPr>
          <w:shd w:val="clear" w:color="auto" w:fill="FFFFFF"/>
          <w:lang w:val="en-US"/>
        </w:rPr>
        <w:t>of basic metals</w:t>
      </w:r>
      <w:r w:rsidR="002E5A5F">
        <w:rPr>
          <w:shd w:val="clear" w:color="auto" w:fill="FFFFFF"/>
          <w:lang w:val="en-US"/>
        </w:rPr>
        <w:t xml:space="preserve">, </w:t>
      </w:r>
      <w:r w:rsidR="009E25BF" w:rsidRPr="007D298F">
        <w:rPr>
          <w:shd w:val="clear" w:color="auto" w:fill="FFFFFF"/>
          <w:lang w:val="en-US"/>
        </w:rPr>
        <w:t>of computer, electronic and optical products</w:t>
      </w:r>
      <w:r w:rsidR="009E25BF">
        <w:rPr>
          <w:shd w:val="clear" w:color="auto" w:fill="FFFFFF"/>
          <w:lang w:val="en-US"/>
        </w:rPr>
        <w:t>,</w:t>
      </w:r>
      <w:r w:rsidR="009E25BF">
        <w:rPr>
          <w:shd w:val="clear" w:color="auto" w:fill="FFFFFF"/>
          <w:lang w:val="en-US"/>
        </w:rPr>
        <w:t xml:space="preserve"> </w:t>
      </w:r>
      <w:r w:rsidR="009E25BF" w:rsidRPr="007D298F">
        <w:rPr>
          <w:shd w:val="clear" w:color="auto" w:fill="FFFFFF"/>
          <w:lang w:val="en-US"/>
        </w:rPr>
        <w:t>of paper and paper products</w:t>
      </w:r>
      <w:r w:rsidR="009E25BF">
        <w:rPr>
          <w:shd w:val="clear" w:color="auto" w:fill="FFFFFF"/>
          <w:lang w:val="en-US"/>
        </w:rPr>
        <w:t xml:space="preserve"> (by 0.</w:t>
      </w:r>
      <w:r w:rsidR="009E25BF">
        <w:rPr>
          <w:shd w:val="clear" w:color="auto" w:fill="FFFFFF"/>
          <w:lang w:val="en-US"/>
        </w:rPr>
        <w:t>4</w:t>
      </w:r>
      <w:r w:rsidR="009E25BF">
        <w:rPr>
          <w:shd w:val="clear" w:color="auto" w:fill="FFFFFF"/>
          <w:lang w:val="en-US"/>
        </w:rPr>
        <w:t>% each),</w:t>
      </w:r>
      <w:r w:rsidR="00E836BD" w:rsidRPr="00E836BD">
        <w:rPr>
          <w:shd w:val="clear" w:color="auto" w:fill="FFFFFF"/>
          <w:lang w:val="en-US"/>
        </w:rPr>
        <w:t xml:space="preserve"> </w:t>
      </w:r>
      <w:r w:rsidR="00E836BD" w:rsidRPr="007D298F">
        <w:rPr>
          <w:shd w:val="clear" w:color="auto" w:fill="FFFFFF"/>
          <w:lang w:val="en-US"/>
        </w:rPr>
        <w:t>of wearing apparel</w:t>
      </w:r>
      <w:r w:rsidR="00E836BD">
        <w:rPr>
          <w:shd w:val="clear" w:color="auto" w:fill="FFFFFF"/>
          <w:lang w:val="en-US"/>
        </w:rPr>
        <w:t xml:space="preserve">, </w:t>
      </w:r>
      <w:r w:rsidR="00E836BD" w:rsidRPr="007D298F">
        <w:rPr>
          <w:shd w:val="clear" w:color="auto" w:fill="FFFFFF"/>
          <w:lang w:val="en-US"/>
        </w:rPr>
        <w:t xml:space="preserve">of </w:t>
      </w:r>
      <w:r w:rsidR="00E836BD">
        <w:rPr>
          <w:shd w:val="clear" w:color="auto" w:fill="FFFFFF"/>
          <w:lang w:val="en-US"/>
        </w:rPr>
        <w:t>leat</w:t>
      </w:r>
      <w:r w:rsidR="00E836BD">
        <w:rPr>
          <w:shd w:val="clear" w:color="auto" w:fill="FFFFFF"/>
          <w:lang w:val="en-US"/>
        </w:rPr>
        <w:t>her and related products (by 0.3</w:t>
      </w:r>
      <w:r w:rsidR="00E836BD">
        <w:rPr>
          <w:shd w:val="clear" w:color="auto" w:fill="FFFFFF"/>
          <w:lang w:val="en-US"/>
        </w:rPr>
        <w:t>% each),</w:t>
      </w:r>
      <w:r w:rsidR="00E836BD" w:rsidRPr="00E836BD">
        <w:rPr>
          <w:shd w:val="clear" w:color="auto" w:fill="FFFFFF"/>
          <w:lang w:val="en-US"/>
        </w:rPr>
        <w:t xml:space="preserve"> </w:t>
      </w:r>
      <w:r w:rsidR="00E836BD" w:rsidRPr="007D298F">
        <w:rPr>
          <w:shd w:val="clear" w:color="auto" w:fill="FFFFFF"/>
          <w:lang w:val="en-US"/>
        </w:rPr>
        <w:t>of other non-metallic mineral products</w:t>
      </w:r>
      <w:r w:rsidR="00E836BD">
        <w:rPr>
          <w:shd w:val="clear" w:color="auto" w:fill="FFFFFF"/>
          <w:lang w:val="en-US"/>
        </w:rPr>
        <w:t xml:space="preserve">, </w:t>
      </w:r>
      <w:bookmarkStart w:id="0" w:name="_GoBack"/>
      <w:bookmarkEnd w:id="0"/>
      <w:r w:rsidR="00E836BD">
        <w:rPr>
          <w:shd w:val="clear" w:color="auto" w:fill="FFFFFF"/>
          <w:lang w:val="en-US"/>
        </w:rPr>
        <w:t>of textiles (by 0.2</w:t>
      </w:r>
      <w:r w:rsidR="00E836BD">
        <w:rPr>
          <w:shd w:val="clear" w:color="auto" w:fill="FFFFFF"/>
          <w:lang w:val="en-US"/>
        </w:rPr>
        <w:t>%)</w:t>
      </w:r>
      <w:r w:rsidR="00E836BD">
        <w:rPr>
          <w:shd w:val="clear" w:color="auto" w:fill="FFFFFF"/>
          <w:lang w:val="en-US"/>
        </w:rPr>
        <w:t xml:space="preserve">, </w:t>
      </w:r>
      <w:r w:rsidR="00E836BD" w:rsidRPr="007D298F">
        <w:rPr>
          <w:shd w:val="clear" w:color="auto" w:fill="FFFFFF"/>
          <w:lang w:val="en-US"/>
        </w:rPr>
        <w:t>of metal products</w:t>
      </w:r>
      <w:r w:rsidR="00E836BD">
        <w:rPr>
          <w:shd w:val="clear" w:color="auto" w:fill="FFFFFF"/>
          <w:lang w:val="en-US"/>
        </w:rPr>
        <w:t>,</w:t>
      </w:r>
      <w:r w:rsidR="00E836BD" w:rsidRPr="00E836BD">
        <w:rPr>
          <w:shd w:val="clear" w:color="auto" w:fill="FFFFFF"/>
          <w:lang w:val="en-US"/>
        </w:rPr>
        <w:t xml:space="preserve"> </w:t>
      </w:r>
      <w:r w:rsidR="00E836BD">
        <w:rPr>
          <w:shd w:val="clear" w:color="auto" w:fill="FFFFFF"/>
          <w:lang w:val="en-US"/>
        </w:rPr>
        <w:t xml:space="preserve">of </w:t>
      </w:r>
      <w:r w:rsidR="00E836BD" w:rsidRPr="007D298F">
        <w:rPr>
          <w:shd w:val="clear" w:color="auto" w:fill="FFFFFF"/>
          <w:lang w:val="en-US"/>
        </w:rPr>
        <w:t>chemica</w:t>
      </w:r>
      <w:r w:rsidR="00E836BD">
        <w:rPr>
          <w:shd w:val="clear" w:color="auto" w:fill="FFFFFF"/>
          <w:lang w:val="en-US"/>
        </w:rPr>
        <w:t>ls and chemical products</w:t>
      </w:r>
      <w:r w:rsidR="00E836BD">
        <w:rPr>
          <w:shd w:val="clear" w:color="auto" w:fill="FFFFFF"/>
          <w:lang w:val="en-US"/>
        </w:rPr>
        <w:t xml:space="preserve">, </w:t>
      </w:r>
      <w:r w:rsidR="006B02A3" w:rsidRPr="007D298F">
        <w:rPr>
          <w:shd w:val="clear" w:color="auto" w:fill="FFFFFF"/>
          <w:lang w:val="en-US"/>
        </w:rPr>
        <w:t>of machinery and equipment</w:t>
      </w:r>
      <w:r w:rsidR="006B02A3">
        <w:rPr>
          <w:shd w:val="clear" w:color="auto" w:fill="FFFFFF"/>
          <w:lang w:val="en-US"/>
        </w:rPr>
        <w:t>,</w:t>
      </w:r>
      <w:r w:rsidR="006B02A3" w:rsidRPr="006B02A3">
        <w:rPr>
          <w:shd w:val="clear" w:color="auto" w:fill="FFFFFF"/>
          <w:lang w:val="en-US"/>
        </w:rPr>
        <w:t xml:space="preserve"> </w:t>
      </w:r>
      <w:r w:rsidR="0082629F">
        <w:rPr>
          <w:shd w:val="clear" w:color="auto" w:fill="FFFFFF"/>
          <w:lang w:val="en-US"/>
        </w:rPr>
        <w:t xml:space="preserve">of </w:t>
      </w:r>
      <w:r w:rsidR="006B02A3" w:rsidRPr="007D298F">
        <w:rPr>
          <w:shd w:val="clear" w:color="auto" w:fill="FFFFFF"/>
          <w:lang w:val="en-US"/>
        </w:rPr>
        <w:t>printing and reprod</w:t>
      </w:r>
      <w:r w:rsidR="006B02A3">
        <w:rPr>
          <w:shd w:val="clear" w:color="auto" w:fill="FFFFFF"/>
          <w:lang w:val="en-US"/>
        </w:rPr>
        <w:t>uction of recorded media</w:t>
      </w:r>
      <w:r w:rsidR="006B02A3" w:rsidRPr="00DE4985">
        <w:rPr>
          <w:shd w:val="clear" w:color="auto" w:fill="FFFFFF"/>
          <w:lang w:val="en-US"/>
        </w:rPr>
        <w:t xml:space="preserve"> </w:t>
      </w:r>
      <w:r w:rsidR="006B02A3">
        <w:rPr>
          <w:shd w:val="clear" w:color="auto" w:fill="FFFFFF"/>
          <w:lang w:val="en-US"/>
        </w:rPr>
        <w:t>(by</w:t>
      </w:r>
      <w:r w:rsidR="006B02A3">
        <w:rPr>
          <w:shd w:val="clear" w:color="auto" w:fill="FFFFFF"/>
          <w:lang w:val="en-US"/>
        </w:rPr>
        <w:t xml:space="preserve"> 0.1%)</w:t>
      </w:r>
      <w:r w:rsidR="006B02A3">
        <w:rPr>
          <w:shd w:val="clear" w:color="auto" w:fill="FFFFFF"/>
          <w:lang w:val="en-US"/>
        </w:rPr>
        <w:t xml:space="preserve">. </w:t>
      </w:r>
      <w:r w:rsidR="006B02A3">
        <w:rPr>
          <w:shd w:val="clear" w:color="auto" w:fill="FFFFFF"/>
          <w:lang w:val="en-US"/>
        </w:rPr>
        <w:t xml:space="preserve">The prices in </w:t>
      </w:r>
      <w:r w:rsidR="006B02A3" w:rsidRPr="00473616">
        <w:rPr>
          <w:shd w:val="clear" w:color="auto" w:fill="FFFFFF"/>
          <w:lang w:val="en-US"/>
        </w:rPr>
        <w:t>manufacture</w:t>
      </w:r>
      <w:r w:rsidR="006B02A3">
        <w:rPr>
          <w:shd w:val="clear" w:color="auto" w:fill="FFFFFF"/>
          <w:lang w:val="en-US"/>
        </w:rPr>
        <w:t xml:space="preserve"> of electrical equipment</w:t>
      </w:r>
      <w:r w:rsidR="006B02A3">
        <w:rPr>
          <w:shd w:val="clear" w:color="auto" w:fill="FFFFFF"/>
          <w:lang w:val="en-US"/>
        </w:rPr>
        <w:t xml:space="preserve"> as well as </w:t>
      </w:r>
      <w:r w:rsidR="006B02A3" w:rsidRPr="00473616">
        <w:rPr>
          <w:shd w:val="clear" w:color="auto" w:fill="FFFFFF"/>
          <w:lang w:val="en-US"/>
        </w:rPr>
        <w:t xml:space="preserve"> </w:t>
      </w:r>
      <w:r w:rsidR="006B02A3" w:rsidRPr="007D298F">
        <w:rPr>
          <w:shd w:val="clear" w:color="auto" w:fill="FFFFFF"/>
          <w:lang w:val="en-US"/>
        </w:rPr>
        <w:t>of products of wood, cork, straw and wicker</w:t>
      </w:r>
      <w:r w:rsidR="006B02A3">
        <w:rPr>
          <w:shd w:val="clear" w:color="auto" w:fill="FFFFFF"/>
          <w:lang w:val="en-US"/>
        </w:rPr>
        <w:t xml:space="preserve"> </w:t>
      </w:r>
      <w:r w:rsidR="006B02A3" w:rsidRPr="00473616">
        <w:rPr>
          <w:shd w:val="clear" w:color="auto" w:fill="FFFFFF"/>
          <w:lang w:val="en-US"/>
        </w:rPr>
        <w:t xml:space="preserve">reached the level similar to the one recorded in </w:t>
      </w:r>
      <w:r w:rsidR="006B02A3">
        <w:rPr>
          <w:shd w:val="clear" w:color="auto" w:fill="FFFFFF"/>
          <w:lang w:val="en-US"/>
        </w:rPr>
        <w:t>March</w:t>
      </w:r>
      <w:r w:rsidR="006B02A3">
        <w:rPr>
          <w:shd w:val="clear" w:color="auto" w:fill="FFFFFF"/>
          <w:lang w:val="en-US"/>
        </w:rPr>
        <w:t xml:space="preserve"> 2018.</w:t>
      </w:r>
      <w:r w:rsidR="008F42A5" w:rsidRPr="008F42A5">
        <w:rPr>
          <w:shd w:val="clear" w:color="auto" w:fill="FFFFFF"/>
          <w:lang w:val="en-US"/>
        </w:rPr>
        <w:t xml:space="preserve"> </w:t>
      </w:r>
      <w:r w:rsidR="008F42A5">
        <w:rPr>
          <w:shd w:val="clear" w:color="auto" w:fill="FFFFFF"/>
          <w:lang w:val="en-US"/>
        </w:rPr>
        <w:t>The drop</w:t>
      </w:r>
      <w:r w:rsidR="008F42A5" w:rsidRPr="007D298F">
        <w:rPr>
          <w:shd w:val="clear" w:color="auto" w:fill="FFFFFF"/>
          <w:lang w:val="en-US"/>
        </w:rPr>
        <w:t xml:space="preserve"> of prices were recorded </w:t>
      </w:r>
      <w:r w:rsidR="008F42A5">
        <w:rPr>
          <w:shd w:val="clear" w:color="auto" w:fill="FFFFFF"/>
          <w:lang w:val="en-US"/>
        </w:rPr>
        <w:t xml:space="preserve">in </w:t>
      </w:r>
      <w:r w:rsidR="008F42A5" w:rsidRPr="007D298F">
        <w:rPr>
          <w:shd w:val="clear" w:color="auto" w:fill="FFFFFF"/>
          <w:lang w:val="en-US"/>
        </w:rPr>
        <w:t>manufacture</w:t>
      </w:r>
      <w:r w:rsidR="008F42A5" w:rsidRPr="008F42A5">
        <w:rPr>
          <w:shd w:val="clear" w:color="auto" w:fill="FFFFFF"/>
          <w:lang w:val="en-US"/>
        </w:rPr>
        <w:t xml:space="preserve"> </w:t>
      </w:r>
      <w:r w:rsidR="008F42A5" w:rsidRPr="007D298F">
        <w:rPr>
          <w:shd w:val="clear" w:color="auto" w:fill="FFFFFF"/>
          <w:lang w:val="en-US"/>
        </w:rPr>
        <w:t>of food products</w:t>
      </w:r>
      <w:r w:rsidR="008F42A5">
        <w:rPr>
          <w:shd w:val="clear" w:color="auto" w:fill="FFFFFF"/>
          <w:lang w:val="en-US"/>
        </w:rPr>
        <w:t>,</w:t>
      </w:r>
      <w:r w:rsidR="008F42A5" w:rsidRPr="008F42A5">
        <w:rPr>
          <w:shd w:val="clear" w:color="auto" w:fill="FFFFFF"/>
          <w:lang w:val="en-US"/>
        </w:rPr>
        <w:t xml:space="preserve"> </w:t>
      </w:r>
      <w:r w:rsidR="008F42A5">
        <w:rPr>
          <w:shd w:val="clear" w:color="auto" w:fill="FFFFFF"/>
          <w:lang w:val="en-US"/>
        </w:rPr>
        <w:t xml:space="preserve">of </w:t>
      </w:r>
      <w:r w:rsidR="008F42A5" w:rsidRPr="007D298F">
        <w:rPr>
          <w:shd w:val="clear" w:color="auto" w:fill="FFFFFF"/>
          <w:lang w:val="en-US"/>
        </w:rPr>
        <w:t>motor vehicles, trailers and semi-trailers</w:t>
      </w:r>
      <w:r w:rsidR="008F42A5">
        <w:rPr>
          <w:shd w:val="clear" w:color="auto" w:fill="FFFFFF"/>
          <w:lang w:val="en-US"/>
        </w:rPr>
        <w:t xml:space="preserve"> (of 0.1</w:t>
      </w:r>
      <w:r w:rsidR="008F42A5">
        <w:rPr>
          <w:shd w:val="clear" w:color="auto" w:fill="FFFFFF"/>
          <w:lang w:val="en-US"/>
        </w:rPr>
        <w:t>%),</w:t>
      </w:r>
      <w:r w:rsidR="0031394C" w:rsidRPr="0031394C">
        <w:rPr>
          <w:shd w:val="clear" w:color="auto" w:fill="FFFFFF"/>
          <w:lang w:val="en-US"/>
        </w:rPr>
        <w:t xml:space="preserve"> </w:t>
      </w:r>
      <w:r w:rsidR="0031394C" w:rsidRPr="00473616">
        <w:rPr>
          <w:shd w:val="clear" w:color="auto" w:fill="FFFFFF"/>
          <w:lang w:val="en-US"/>
        </w:rPr>
        <w:t xml:space="preserve">of </w:t>
      </w:r>
      <w:r w:rsidR="0031394C" w:rsidRPr="007D298F">
        <w:rPr>
          <w:shd w:val="clear" w:color="auto" w:fill="FFFFFF"/>
          <w:lang w:val="en-US"/>
        </w:rPr>
        <w:t>rubber and plastic products</w:t>
      </w:r>
      <w:r w:rsidR="0031394C">
        <w:rPr>
          <w:shd w:val="clear" w:color="auto" w:fill="FFFFFF"/>
          <w:lang w:val="en-US"/>
        </w:rPr>
        <w:t xml:space="preserve">, </w:t>
      </w:r>
      <w:r w:rsidR="0031394C">
        <w:rPr>
          <w:shd w:val="clear" w:color="auto" w:fill="FFFFFF"/>
          <w:lang w:val="en-US"/>
        </w:rPr>
        <w:t xml:space="preserve">of </w:t>
      </w:r>
      <w:r w:rsidR="0031394C" w:rsidRPr="007D298F">
        <w:rPr>
          <w:shd w:val="clear" w:color="auto" w:fill="FFFFFF"/>
          <w:lang w:val="en-US"/>
        </w:rPr>
        <w:t>other transport equipment</w:t>
      </w:r>
      <w:r w:rsidR="0031394C">
        <w:rPr>
          <w:shd w:val="clear" w:color="auto" w:fill="FFFFFF"/>
          <w:lang w:val="en-US"/>
        </w:rPr>
        <w:t xml:space="preserve"> </w:t>
      </w:r>
      <w:r w:rsidR="0031394C">
        <w:rPr>
          <w:shd w:val="clear" w:color="auto" w:fill="FFFFFF"/>
          <w:lang w:val="en-US"/>
        </w:rPr>
        <w:t>(by 0.2</w:t>
      </w:r>
      <w:r w:rsidR="0031394C">
        <w:rPr>
          <w:shd w:val="clear" w:color="auto" w:fill="FFFFFF"/>
          <w:lang w:val="en-US"/>
        </w:rPr>
        <w:t>% each),</w:t>
      </w:r>
      <w:r w:rsidR="0031394C" w:rsidRPr="0031394C">
        <w:rPr>
          <w:shd w:val="clear" w:color="auto" w:fill="FFFFFF"/>
          <w:lang w:val="en-US"/>
        </w:rPr>
        <w:t xml:space="preserve"> </w:t>
      </w:r>
      <w:r w:rsidR="0031394C" w:rsidRPr="00167C74">
        <w:rPr>
          <w:shd w:val="clear" w:color="auto" w:fill="FFFFFF"/>
          <w:lang w:val="en-US"/>
        </w:rPr>
        <w:t>of pharmaceutical products</w:t>
      </w:r>
      <w:r w:rsidR="0031394C">
        <w:rPr>
          <w:shd w:val="clear" w:color="auto" w:fill="FFFFFF"/>
          <w:lang w:val="en-US"/>
        </w:rPr>
        <w:t xml:space="preserve"> (of 0.3%), </w:t>
      </w:r>
      <w:r w:rsidR="0031394C" w:rsidRPr="007D298F">
        <w:rPr>
          <w:shd w:val="clear" w:color="auto" w:fill="FFFFFF"/>
          <w:lang w:val="en-US"/>
        </w:rPr>
        <w:t>of furniture</w:t>
      </w:r>
      <w:r w:rsidR="0031394C">
        <w:rPr>
          <w:shd w:val="clear" w:color="auto" w:fill="FFFFFF"/>
          <w:lang w:val="en-US"/>
        </w:rPr>
        <w:t xml:space="preserve"> (of 0.4%) </w:t>
      </w:r>
      <w:r w:rsidR="0031394C">
        <w:rPr>
          <w:shd w:val="clear" w:color="auto" w:fill="FFFFFF"/>
          <w:lang w:val="en-US"/>
        </w:rPr>
        <w:t>as well as</w:t>
      </w:r>
      <w:r w:rsidR="0031394C" w:rsidRPr="0031394C">
        <w:rPr>
          <w:shd w:val="clear" w:color="auto" w:fill="FFFFFF"/>
          <w:lang w:val="en-US"/>
        </w:rPr>
        <w:t xml:space="preserve"> </w:t>
      </w:r>
      <w:r w:rsidR="0031394C">
        <w:rPr>
          <w:shd w:val="clear" w:color="auto" w:fill="FFFFFF"/>
          <w:lang w:val="en-US"/>
        </w:rPr>
        <w:t>of</w:t>
      </w:r>
      <w:r w:rsidR="0031394C" w:rsidRPr="0054325E">
        <w:rPr>
          <w:shd w:val="clear" w:color="auto" w:fill="FFFFFF"/>
          <w:lang w:val="en-US"/>
        </w:rPr>
        <w:t xml:space="preserve"> </w:t>
      </w:r>
      <w:r w:rsidR="0031394C" w:rsidRPr="007D298F">
        <w:rPr>
          <w:shd w:val="clear" w:color="auto" w:fill="FFFFFF"/>
          <w:lang w:val="en-US"/>
        </w:rPr>
        <w:t>beverages</w:t>
      </w:r>
      <w:r w:rsidR="0031394C">
        <w:rPr>
          <w:shd w:val="clear" w:color="auto" w:fill="FFFFFF"/>
          <w:lang w:val="en-US"/>
        </w:rPr>
        <w:t xml:space="preserve"> (of 0.6%). </w:t>
      </w:r>
      <w:r w:rsidR="0031394C">
        <w:rPr>
          <w:shd w:val="clear" w:color="auto" w:fill="FFFFFF"/>
          <w:lang w:val="en-US"/>
        </w:rPr>
        <w:t xml:space="preserve">The growth </w:t>
      </w:r>
      <w:r w:rsidR="0031394C" w:rsidRPr="007D298F">
        <w:rPr>
          <w:shd w:val="clear" w:color="auto" w:fill="FFFFFF"/>
          <w:lang w:val="en-US"/>
        </w:rPr>
        <w:t xml:space="preserve">of prices was </w:t>
      </w:r>
      <w:r w:rsidR="0031394C">
        <w:rPr>
          <w:shd w:val="clear" w:color="auto" w:fill="FFFFFF"/>
          <w:lang w:val="en-US"/>
        </w:rPr>
        <w:t xml:space="preserve">recorded in </w:t>
      </w:r>
      <w:r w:rsidR="0031394C">
        <w:rPr>
          <w:shd w:val="clear" w:color="auto" w:fill="FFFFFF"/>
          <w:lang w:val="en-US"/>
        </w:rPr>
        <w:t xml:space="preserve">section </w:t>
      </w:r>
      <w:r w:rsidR="0031394C" w:rsidRPr="007D298F">
        <w:rPr>
          <w:shd w:val="clear" w:color="auto" w:fill="FFFFFF"/>
          <w:lang w:val="en-US"/>
        </w:rPr>
        <w:t>water supply; sewerage, waste management and remediation activities</w:t>
      </w:r>
      <w:r w:rsidR="0031394C">
        <w:rPr>
          <w:shd w:val="clear" w:color="auto" w:fill="FFFFFF"/>
          <w:lang w:val="en-US"/>
        </w:rPr>
        <w:t xml:space="preserve"> by 0.1%. </w:t>
      </w:r>
      <w:r w:rsidR="0031394C" w:rsidRPr="007D298F">
        <w:rPr>
          <w:shd w:val="clear" w:color="auto" w:fill="FFFFFF"/>
          <w:lang w:val="en-US"/>
        </w:rPr>
        <w:t>The prices in section</w:t>
      </w:r>
      <w:r w:rsidR="0031394C" w:rsidRPr="0031394C">
        <w:rPr>
          <w:shd w:val="clear" w:color="auto" w:fill="FFFFFF"/>
          <w:lang w:val="en-US"/>
        </w:rPr>
        <w:t xml:space="preserve"> </w:t>
      </w:r>
      <w:r w:rsidR="0031394C" w:rsidRPr="007D298F">
        <w:rPr>
          <w:shd w:val="clear" w:color="auto" w:fill="FFFFFF"/>
          <w:lang w:val="en-US"/>
        </w:rPr>
        <w:t>electricity, gas, steam and air conditioning supply</w:t>
      </w:r>
      <w:r w:rsidR="0031394C" w:rsidRPr="0031394C">
        <w:rPr>
          <w:shd w:val="clear" w:color="auto" w:fill="FFFFFF"/>
          <w:lang w:val="en-US"/>
        </w:rPr>
        <w:t xml:space="preserve"> </w:t>
      </w:r>
      <w:r w:rsidR="0031394C" w:rsidRPr="00473616">
        <w:rPr>
          <w:shd w:val="clear" w:color="auto" w:fill="FFFFFF"/>
          <w:lang w:val="en-US"/>
        </w:rPr>
        <w:t xml:space="preserve">reached the level similar to the one recorded in </w:t>
      </w:r>
      <w:r w:rsidR="0031394C">
        <w:rPr>
          <w:shd w:val="clear" w:color="auto" w:fill="FFFFFF"/>
          <w:lang w:val="en-US"/>
        </w:rPr>
        <w:t>March 2018</w:t>
      </w:r>
      <w:r w:rsidR="0031394C">
        <w:rPr>
          <w:shd w:val="clear" w:color="auto" w:fill="FFFFFF"/>
          <w:lang w:val="en-US"/>
        </w:rPr>
        <w:t>. However the drop</w:t>
      </w:r>
      <w:r w:rsidR="0031394C" w:rsidRPr="0031394C">
        <w:rPr>
          <w:shd w:val="clear" w:color="auto" w:fill="FFFFFF"/>
          <w:lang w:val="en-US"/>
        </w:rPr>
        <w:t xml:space="preserve"> </w:t>
      </w:r>
      <w:r w:rsidR="0031394C">
        <w:rPr>
          <w:shd w:val="clear" w:color="auto" w:fill="FFFFFF"/>
          <w:lang w:val="en-US"/>
        </w:rPr>
        <w:t>of prices was recorded in</w:t>
      </w:r>
      <w:r w:rsidR="0031394C">
        <w:rPr>
          <w:shd w:val="clear" w:color="auto" w:fill="FFFFFF"/>
          <w:lang w:val="en-US"/>
        </w:rPr>
        <w:t xml:space="preserve"> </w:t>
      </w:r>
      <w:r w:rsidR="00024283">
        <w:rPr>
          <w:shd w:val="clear" w:color="auto" w:fill="FFFFFF"/>
          <w:lang w:val="en-US"/>
        </w:rPr>
        <w:t>mining and quarrying</w:t>
      </w:r>
      <w:r w:rsidR="00680512">
        <w:rPr>
          <w:shd w:val="clear" w:color="auto" w:fill="FFFFFF"/>
          <w:lang w:val="en-US"/>
        </w:rPr>
        <w:t xml:space="preserve"> </w:t>
      </w:r>
      <w:r w:rsidR="0031394C">
        <w:rPr>
          <w:shd w:val="clear" w:color="auto" w:fill="FFFFFF"/>
          <w:lang w:val="en-US"/>
        </w:rPr>
        <w:t>of</w:t>
      </w:r>
      <w:r w:rsidR="00680512">
        <w:rPr>
          <w:shd w:val="clear" w:color="auto" w:fill="FFFFFF"/>
          <w:lang w:val="en-US"/>
        </w:rPr>
        <w:t xml:space="preserve"> </w:t>
      </w:r>
      <w:r w:rsidR="0031394C">
        <w:rPr>
          <w:shd w:val="clear" w:color="auto" w:fill="FFFFFF"/>
          <w:lang w:val="en-US"/>
        </w:rPr>
        <w:t>0.4</w:t>
      </w:r>
      <w:r w:rsidR="00680512">
        <w:rPr>
          <w:shd w:val="clear" w:color="auto" w:fill="FFFFFF"/>
          <w:lang w:val="en-US"/>
        </w:rPr>
        <w:t>%</w:t>
      </w:r>
      <w:r w:rsidR="0031394C">
        <w:rPr>
          <w:shd w:val="clear" w:color="auto" w:fill="FFFFFF"/>
          <w:lang w:val="en-US"/>
        </w:rPr>
        <w:t>,</w:t>
      </w:r>
      <w:r w:rsidR="007E6886" w:rsidRPr="007E6886">
        <w:rPr>
          <w:shd w:val="clear" w:color="auto" w:fill="FFFFFF"/>
          <w:lang w:val="en-US"/>
        </w:rPr>
        <w:t xml:space="preserve"> </w:t>
      </w:r>
      <w:r w:rsidR="007E6886" w:rsidRPr="007D298F">
        <w:rPr>
          <w:shd w:val="clear" w:color="auto" w:fill="FFFFFF"/>
          <w:lang w:val="en-US"/>
        </w:rPr>
        <w:t>of which</w:t>
      </w:r>
      <w:r w:rsidR="007E6886" w:rsidRPr="007E6886">
        <w:rPr>
          <w:shd w:val="clear" w:color="auto" w:fill="FFFFFF"/>
          <w:lang w:val="en-US"/>
        </w:rPr>
        <w:t xml:space="preserve"> </w:t>
      </w:r>
      <w:r w:rsidR="007E6886">
        <w:rPr>
          <w:shd w:val="clear" w:color="auto" w:fill="FFFFFF"/>
          <w:lang w:val="en-US"/>
        </w:rPr>
        <w:t xml:space="preserve">in </w:t>
      </w:r>
      <w:r w:rsidR="007E6886" w:rsidRPr="007D298F">
        <w:rPr>
          <w:shd w:val="clear" w:color="auto" w:fill="FFFFFF"/>
          <w:lang w:val="en-US"/>
        </w:rPr>
        <w:t>mi</w:t>
      </w:r>
      <w:r w:rsidR="0031394C">
        <w:rPr>
          <w:shd w:val="clear" w:color="auto" w:fill="FFFFFF"/>
          <w:lang w:val="en-US"/>
        </w:rPr>
        <w:t>ning of coal and lignite (of 1.6</w:t>
      </w:r>
      <w:r w:rsidR="007E6886" w:rsidRPr="007D298F">
        <w:rPr>
          <w:shd w:val="clear" w:color="auto" w:fill="FFFFFF"/>
          <w:lang w:val="en-US"/>
        </w:rPr>
        <w:t>%)</w:t>
      </w:r>
      <w:r w:rsidR="007E6886" w:rsidRPr="007E6886">
        <w:rPr>
          <w:shd w:val="clear" w:color="auto" w:fill="FFFFFF"/>
          <w:lang w:val="en-US"/>
        </w:rPr>
        <w:t xml:space="preserve"> </w:t>
      </w:r>
      <w:r w:rsidR="007E6886">
        <w:rPr>
          <w:shd w:val="clear" w:color="auto" w:fill="FFFFFF"/>
          <w:lang w:val="en-US"/>
        </w:rPr>
        <w:t xml:space="preserve">but the </w:t>
      </w:r>
      <w:r w:rsidR="0031394C">
        <w:rPr>
          <w:shd w:val="clear" w:color="auto" w:fill="FFFFFF"/>
          <w:lang w:val="en-US"/>
        </w:rPr>
        <w:t xml:space="preserve">growth of prices was recorded in </w:t>
      </w:r>
      <w:r w:rsidR="0082629F">
        <w:rPr>
          <w:shd w:val="clear" w:color="auto" w:fill="FFFFFF"/>
          <w:lang w:val="en-US"/>
        </w:rPr>
        <w:t xml:space="preserve">mining </w:t>
      </w:r>
      <w:r w:rsidR="006753E2" w:rsidRPr="007D298F">
        <w:rPr>
          <w:shd w:val="clear" w:color="auto" w:fill="FFFFFF"/>
          <w:lang w:val="en-US"/>
        </w:rPr>
        <w:t>of me</w:t>
      </w:r>
      <w:r w:rsidR="006753E2">
        <w:rPr>
          <w:shd w:val="clear" w:color="auto" w:fill="FFFFFF"/>
          <w:lang w:val="en-US"/>
        </w:rPr>
        <w:t xml:space="preserve">tal ores </w:t>
      </w:r>
      <w:r w:rsidR="006753E2">
        <w:rPr>
          <w:shd w:val="clear" w:color="auto" w:fill="FFFFFF"/>
          <w:lang w:val="en-US"/>
        </w:rPr>
        <w:t>(by 0.9</w:t>
      </w:r>
      <w:r w:rsidR="007E6886" w:rsidRPr="007D298F">
        <w:rPr>
          <w:shd w:val="clear" w:color="auto" w:fill="FFFFFF"/>
          <w:lang w:val="en-US"/>
        </w:rPr>
        <w:t>%)</w:t>
      </w:r>
      <w:r w:rsidR="007E6886">
        <w:rPr>
          <w:shd w:val="clear" w:color="auto" w:fill="FFFFFF"/>
          <w:lang w:val="en-US"/>
        </w:rPr>
        <w:t>.</w:t>
      </w:r>
      <w:r w:rsidR="00680512">
        <w:rPr>
          <w:shd w:val="clear" w:color="auto" w:fill="FFFFFF"/>
          <w:lang w:val="en-US"/>
        </w:rPr>
        <w:t xml:space="preserve"> </w:t>
      </w:r>
    </w:p>
    <w:p w14:paraId="354F61CA" w14:textId="6FCFED48" w:rsidR="008C5CE2" w:rsidRDefault="00DE3CDB" w:rsidP="000C1088">
      <w:pPr>
        <w:jc w:val="both"/>
        <w:rPr>
          <w:shd w:val="clear" w:color="auto" w:fill="FFFFFF"/>
          <w:lang w:val="en-US"/>
        </w:rPr>
      </w:pPr>
      <w:r>
        <w:rPr>
          <w:shd w:val="clear" w:color="auto" w:fill="FFFFFF"/>
          <w:lang w:val="en-US"/>
        </w:rPr>
        <w:t xml:space="preserve">In </w:t>
      </w:r>
      <w:r w:rsidR="003748D3">
        <w:rPr>
          <w:shd w:val="clear" w:color="auto" w:fill="FFFFFF"/>
          <w:lang w:val="en-US"/>
        </w:rPr>
        <w:t>April</w:t>
      </w:r>
      <w:r w:rsidR="008C5CE2">
        <w:rPr>
          <w:shd w:val="clear" w:color="auto" w:fill="FFFFFF"/>
          <w:lang w:val="en-US"/>
        </w:rPr>
        <w:t xml:space="preserve"> </w:t>
      </w:r>
      <w:r>
        <w:rPr>
          <w:shd w:val="clear" w:color="auto" w:fill="FFFFFF"/>
          <w:lang w:val="en-US"/>
        </w:rPr>
        <w:t>2018</w:t>
      </w:r>
      <w:r w:rsidR="007D298F" w:rsidRPr="007D298F">
        <w:rPr>
          <w:shd w:val="clear" w:color="auto" w:fill="FFFFFF"/>
          <w:lang w:val="en-US"/>
        </w:rPr>
        <w:t xml:space="preserve"> the prices of sold pr</w:t>
      </w:r>
      <w:r>
        <w:rPr>
          <w:shd w:val="clear" w:color="auto" w:fill="FFFFFF"/>
          <w:lang w:val="en-US"/>
        </w:rPr>
        <w:t xml:space="preserve">oduction of industry were </w:t>
      </w:r>
      <w:r w:rsidR="003748D3">
        <w:rPr>
          <w:shd w:val="clear" w:color="auto" w:fill="FFFFFF"/>
          <w:lang w:val="en-US"/>
        </w:rPr>
        <w:t>by 1.1</w:t>
      </w:r>
      <w:r w:rsidR="007D298F" w:rsidRPr="007D298F">
        <w:rPr>
          <w:shd w:val="clear" w:color="auto" w:fill="FFFFFF"/>
          <w:lang w:val="en-US"/>
        </w:rPr>
        <w:t xml:space="preserve">% </w:t>
      </w:r>
      <w:r w:rsidR="00B77CC9">
        <w:rPr>
          <w:shd w:val="clear" w:color="auto" w:fill="FFFFFF"/>
          <w:lang w:val="en-US"/>
        </w:rPr>
        <w:t>higher</w:t>
      </w:r>
      <w:r w:rsidR="008C5CE2">
        <w:rPr>
          <w:shd w:val="clear" w:color="auto" w:fill="FFFFFF"/>
          <w:lang w:val="en-US"/>
        </w:rPr>
        <w:t xml:space="preserve"> </w:t>
      </w:r>
      <w:r w:rsidR="007D298F" w:rsidRPr="007D298F">
        <w:rPr>
          <w:shd w:val="clear" w:color="auto" w:fill="FFFFFF"/>
          <w:lang w:val="en-US"/>
        </w:rPr>
        <w:t xml:space="preserve">than a year earlier. </w:t>
      </w:r>
      <w:r w:rsidR="00B77CC9">
        <w:rPr>
          <w:shd w:val="clear" w:color="auto" w:fill="FFFFFF"/>
          <w:lang w:val="en-US"/>
        </w:rPr>
        <w:t xml:space="preserve">The </w:t>
      </w:r>
      <w:r w:rsidR="006555F7">
        <w:rPr>
          <w:shd w:val="clear" w:color="auto" w:fill="FFFFFF"/>
          <w:lang w:val="en-US"/>
        </w:rPr>
        <w:t xml:space="preserve">biggest </w:t>
      </w:r>
      <w:r w:rsidR="00B77CC9">
        <w:rPr>
          <w:shd w:val="clear" w:color="auto" w:fill="FFFFFF"/>
          <w:lang w:val="en-US"/>
        </w:rPr>
        <w:t xml:space="preserve">growth of prices was recorded in </w:t>
      </w:r>
      <w:r w:rsidR="003748D3" w:rsidRPr="007D298F">
        <w:rPr>
          <w:shd w:val="clear" w:color="auto" w:fill="FFFFFF"/>
          <w:lang w:val="en-US"/>
        </w:rPr>
        <w:t>mining and quarrying</w:t>
      </w:r>
      <w:r w:rsidR="003748D3">
        <w:rPr>
          <w:shd w:val="clear" w:color="auto" w:fill="FFFFFF"/>
          <w:lang w:val="en-US"/>
        </w:rPr>
        <w:t xml:space="preserve"> by 1.6</w:t>
      </w:r>
      <w:r w:rsidR="003748D3">
        <w:rPr>
          <w:shd w:val="clear" w:color="auto" w:fill="FFFFFF"/>
          <w:lang w:val="en-US"/>
        </w:rPr>
        <w:t xml:space="preserve">%, </w:t>
      </w:r>
      <w:r w:rsidR="003748D3" w:rsidRPr="007D298F">
        <w:rPr>
          <w:shd w:val="clear" w:color="auto" w:fill="FFFFFF"/>
          <w:lang w:val="en-US"/>
        </w:rPr>
        <w:t xml:space="preserve">of which </w:t>
      </w:r>
      <w:r w:rsidR="003748D3">
        <w:rPr>
          <w:shd w:val="clear" w:color="auto" w:fill="FFFFFF"/>
          <w:lang w:val="en-US"/>
        </w:rPr>
        <w:t xml:space="preserve">in </w:t>
      </w:r>
      <w:r w:rsidR="003748D3" w:rsidRPr="007D298F">
        <w:rPr>
          <w:shd w:val="clear" w:color="auto" w:fill="FFFFFF"/>
          <w:lang w:val="en-US"/>
        </w:rPr>
        <w:t>mi</w:t>
      </w:r>
      <w:r w:rsidR="003748D3">
        <w:rPr>
          <w:shd w:val="clear" w:color="auto" w:fill="FFFFFF"/>
          <w:lang w:val="en-US"/>
        </w:rPr>
        <w:t>ning of coal and lignite (by 2.0</w:t>
      </w:r>
      <w:r w:rsidR="003748D3" w:rsidRPr="007D298F">
        <w:rPr>
          <w:shd w:val="clear" w:color="auto" w:fill="FFFFFF"/>
          <w:lang w:val="en-US"/>
        </w:rPr>
        <w:t>%)</w:t>
      </w:r>
      <w:r w:rsidR="003748D3">
        <w:rPr>
          <w:shd w:val="clear" w:color="auto" w:fill="FFFFFF"/>
          <w:lang w:val="en-US"/>
        </w:rPr>
        <w:t xml:space="preserve">, </w:t>
      </w:r>
      <w:r w:rsidR="003748D3">
        <w:rPr>
          <w:shd w:val="clear" w:color="auto" w:fill="FFFFFF"/>
          <w:lang w:val="en-US"/>
        </w:rPr>
        <w:t xml:space="preserve">but the </w:t>
      </w:r>
      <w:r w:rsidR="003748D3">
        <w:rPr>
          <w:shd w:val="clear" w:color="auto" w:fill="FFFFFF"/>
          <w:lang w:val="en-US"/>
        </w:rPr>
        <w:t>drop</w:t>
      </w:r>
      <w:r w:rsidR="003748D3">
        <w:rPr>
          <w:shd w:val="clear" w:color="auto" w:fill="FFFFFF"/>
          <w:lang w:val="en-US"/>
        </w:rPr>
        <w:t xml:space="preserve"> of prices was recorded </w:t>
      </w:r>
      <w:r w:rsidR="003748D3" w:rsidRPr="007D298F">
        <w:rPr>
          <w:shd w:val="clear" w:color="auto" w:fill="FFFFFF"/>
          <w:lang w:val="en-US"/>
        </w:rPr>
        <w:t>in</w:t>
      </w:r>
      <w:r w:rsidR="003748D3">
        <w:rPr>
          <w:shd w:val="clear" w:color="auto" w:fill="FFFFFF"/>
          <w:lang w:val="en-US"/>
        </w:rPr>
        <w:t xml:space="preserve"> </w:t>
      </w:r>
      <w:r w:rsidR="003748D3" w:rsidRPr="007D298F">
        <w:rPr>
          <w:shd w:val="clear" w:color="auto" w:fill="FFFFFF"/>
          <w:lang w:val="en-US"/>
        </w:rPr>
        <w:t>mining of me</w:t>
      </w:r>
      <w:r w:rsidR="003748D3">
        <w:rPr>
          <w:shd w:val="clear" w:color="auto" w:fill="FFFFFF"/>
          <w:lang w:val="en-US"/>
        </w:rPr>
        <w:t>tal ores (of 1.0</w:t>
      </w:r>
      <w:r w:rsidR="003748D3" w:rsidRPr="007D298F">
        <w:rPr>
          <w:shd w:val="clear" w:color="auto" w:fill="FFFFFF"/>
          <w:lang w:val="en-US"/>
        </w:rPr>
        <w:t>%)</w:t>
      </w:r>
      <w:r w:rsidR="003748D3">
        <w:rPr>
          <w:shd w:val="clear" w:color="auto" w:fill="FFFFFF"/>
          <w:lang w:val="en-US"/>
        </w:rPr>
        <w:t xml:space="preserve">. </w:t>
      </w:r>
      <w:r w:rsidR="003748D3">
        <w:rPr>
          <w:shd w:val="clear" w:color="auto" w:fill="FFFFFF"/>
          <w:lang w:val="en-US"/>
        </w:rPr>
        <w:t>The prices i</w:t>
      </w:r>
      <w:r w:rsidR="003748D3">
        <w:rPr>
          <w:shd w:val="clear" w:color="auto" w:fill="FFFFFF"/>
          <w:lang w:val="en-US"/>
        </w:rPr>
        <w:t>ncreased in manufacturing by 1.2</w:t>
      </w:r>
      <w:r w:rsidR="003748D3">
        <w:rPr>
          <w:shd w:val="clear" w:color="auto" w:fill="FFFFFF"/>
          <w:lang w:val="en-US"/>
        </w:rPr>
        <w:t xml:space="preserve">%, in which the </w:t>
      </w:r>
      <w:r w:rsidR="007613A1">
        <w:rPr>
          <w:shd w:val="clear" w:color="auto" w:fill="FFFFFF"/>
          <w:lang w:val="en-US"/>
        </w:rPr>
        <w:t>most</w:t>
      </w:r>
      <w:r w:rsidR="003748D3">
        <w:rPr>
          <w:shd w:val="clear" w:color="auto" w:fill="FFFFFF"/>
          <w:lang w:val="en-US"/>
        </w:rPr>
        <w:t xml:space="preserve"> in manufacturing </w:t>
      </w:r>
      <w:r w:rsidR="005E3ACE" w:rsidRPr="007D298F">
        <w:rPr>
          <w:shd w:val="clear" w:color="auto" w:fill="FFFFFF"/>
          <w:lang w:val="en-US"/>
        </w:rPr>
        <w:t>of coke and re</w:t>
      </w:r>
      <w:r w:rsidR="005E3ACE">
        <w:rPr>
          <w:shd w:val="clear" w:color="auto" w:fill="FFFFFF"/>
          <w:lang w:val="en-US"/>
        </w:rPr>
        <w:t>fined petroleum products (by 9.1%).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>
        <w:rPr>
          <w:shd w:val="clear" w:color="auto" w:fill="FFFFFF"/>
          <w:lang w:val="en-US"/>
        </w:rPr>
        <w:t xml:space="preserve">The growth of prices was </w:t>
      </w:r>
      <w:r w:rsidR="007613A1">
        <w:rPr>
          <w:shd w:val="clear" w:color="auto" w:fill="FFFFFF"/>
          <w:lang w:val="en-US"/>
        </w:rPr>
        <w:t xml:space="preserve">also </w:t>
      </w:r>
      <w:r w:rsidR="005E3ACE">
        <w:rPr>
          <w:shd w:val="clear" w:color="auto" w:fill="FFFFFF"/>
          <w:lang w:val="en-US"/>
        </w:rPr>
        <w:t>recorded in manufacture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of</w:t>
      </w:r>
      <w:r w:rsidR="005E3ACE" w:rsidRPr="00DE3CDB">
        <w:rPr>
          <w:shd w:val="clear" w:color="auto" w:fill="FFFFFF"/>
          <w:lang w:val="en-US"/>
        </w:rPr>
        <w:t xml:space="preserve"> </w:t>
      </w:r>
      <w:r w:rsidR="005E3ACE">
        <w:rPr>
          <w:shd w:val="clear" w:color="auto" w:fill="FFFFFF"/>
          <w:lang w:val="en-US"/>
        </w:rPr>
        <w:t>basic metals (by 5.4</w:t>
      </w:r>
      <w:r w:rsidR="005E3ACE">
        <w:rPr>
          <w:shd w:val="clear" w:color="auto" w:fill="FFFFFF"/>
          <w:lang w:val="en-US"/>
        </w:rPr>
        <w:t>%)</w:t>
      </w:r>
      <w:r w:rsidR="005E3ACE">
        <w:rPr>
          <w:shd w:val="clear" w:color="auto" w:fill="FFFFFF"/>
          <w:lang w:val="en-US"/>
        </w:rPr>
        <w:t xml:space="preserve">, </w:t>
      </w:r>
      <w:r w:rsidR="005E3ACE">
        <w:rPr>
          <w:shd w:val="clear" w:color="auto" w:fill="FFFFFF"/>
          <w:lang w:val="en-US"/>
        </w:rPr>
        <w:t>of</w:t>
      </w:r>
      <w:r w:rsidR="005E3ACE" w:rsidRPr="009F4BF2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paper and paper products</w:t>
      </w:r>
      <w:r w:rsidR="005E3ACE">
        <w:rPr>
          <w:shd w:val="clear" w:color="auto" w:fill="FFFFFF"/>
          <w:lang w:val="en-US"/>
        </w:rPr>
        <w:t xml:space="preserve"> (by 5.3</w:t>
      </w:r>
      <w:r w:rsidR="005E3ACE">
        <w:rPr>
          <w:shd w:val="clear" w:color="auto" w:fill="FFFFFF"/>
          <w:lang w:val="en-US"/>
        </w:rPr>
        <w:t>%),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of other non-metallic mineral products</w:t>
      </w:r>
      <w:r w:rsidR="005E3ACE">
        <w:rPr>
          <w:shd w:val="clear" w:color="auto" w:fill="FFFFFF"/>
          <w:lang w:val="en-US"/>
        </w:rPr>
        <w:t xml:space="preserve"> (by 2.4</w:t>
      </w:r>
      <w:r w:rsidR="005E3ACE">
        <w:rPr>
          <w:shd w:val="clear" w:color="auto" w:fill="FFFFFF"/>
          <w:lang w:val="en-US"/>
        </w:rPr>
        <w:t>%),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of wearing apparel</w:t>
      </w:r>
      <w:r w:rsidR="005E3ACE">
        <w:rPr>
          <w:shd w:val="clear" w:color="auto" w:fill="FFFFFF"/>
          <w:lang w:val="en-US"/>
        </w:rPr>
        <w:t xml:space="preserve"> (by 2.2</w:t>
      </w:r>
      <w:r w:rsidR="005E3ACE">
        <w:rPr>
          <w:shd w:val="clear" w:color="auto" w:fill="FFFFFF"/>
          <w:lang w:val="en-US"/>
        </w:rPr>
        <w:t>%),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of products of wood, cork, straw and wicker</w:t>
      </w:r>
      <w:r w:rsidR="005E3ACE">
        <w:rPr>
          <w:shd w:val="clear" w:color="auto" w:fill="FFFFFF"/>
          <w:lang w:val="en-US"/>
        </w:rPr>
        <w:t xml:space="preserve"> (by 1.6</w:t>
      </w:r>
      <w:r w:rsidR="005E3ACE">
        <w:rPr>
          <w:shd w:val="clear" w:color="auto" w:fill="FFFFFF"/>
          <w:lang w:val="en-US"/>
        </w:rPr>
        <w:t>%),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of leather and related products</w:t>
      </w:r>
      <w:r w:rsidR="005E3ACE">
        <w:rPr>
          <w:shd w:val="clear" w:color="auto" w:fill="FFFFFF"/>
          <w:lang w:val="en-US"/>
        </w:rPr>
        <w:t xml:space="preserve"> (by 1.4</w:t>
      </w:r>
      <w:r w:rsidR="005E3ACE" w:rsidRPr="007D298F">
        <w:rPr>
          <w:shd w:val="clear" w:color="auto" w:fill="FFFFFF"/>
          <w:lang w:val="en-US"/>
        </w:rPr>
        <w:t>%</w:t>
      </w:r>
      <w:r w:rsidR="005E3ACE">
        <w:rPr>
          <w:shd w:val="clear" w:color="auto" w:fill="FFFFFF"/>
          <w:lang w:val="en-US"/>
        </w:rPr>
        <w:t>),</w:t>
      </w:r>
      <w:r w:rsidR="005E3ACE" w:rsidRPr="005E3ACE">
        <w:rPr>
          <w:shd w:val="clear" w:color="auto" w:fill="FFFFFF"/>
          <w:lang w:val="en-US"/>
        </w:rPr>
        <w:t xml:space="preserve"> </w:t>
      </w:r>
      <w:r w:rsidR="005E3ACE" w:rsidRPr="007D298F">
        <w:rPr>
          <w:shd w:val="clear" w:color="auto" w:fill="FFFFFF"/>
          <w:lang w:val="en-US"/>
        </w:rPr>
        <w:t>of beverages</w:t>
      </w:r>
      <w:r w:rsidR="005E3ACE">
        <w:rPr>
          <w:shd w:val="clear" w:color="auto" w:fill="FFFFFF"/>
          <w:lang w:val="en-US"/>
        </w:rPr>
        <w:t xml:space="preserve"> (by 1.1</w:t>
      </w:r>
      <w:r w:rsidR="005E3ACE">
        <w:rPr>
          <w:shd w:val="clear" w:color="auto" w:fill="FFFFFF"/>
          <w:lang w:val="en-US"/>
        </w:rPr>
        <w:t>%),</w:t>
      </w:r>
      <w:r w:rsidR="00D243C2" w:rsidRPr="00D243C2">
        <w:rPr>
          <w:shd w:val="clear" w:color="auto" w:fill="FFFFFF"/>
          <w:lang w:val="en-US"/>
        </w:rPr>
        <w:t xml:space="preserve"> </w:t>
      </w:r>
      <w:r w:rsidR="00D243C2" w:rsidRPr="00167C74">
        <w:rPr>
          <w:shd w:val="clear" w:color="auto" w:fill="FFFFFF"/>
          <w:lang w:val="en-US"/>
        </w:rPr>
        <w:t>of tobacco products</w:t>
      </w:r>
      <w:r w:rsidR="00D243C2">
        <w:rPr>
          <w:shd w:val="clear" w:color="auto" w:fill="FFFFFF"/>
          <w:lang w:val="en-US"/>
        </w:rPr>
        <w:t xml:space="preserve"> (0.7%), </w:t>
      </w:r>
      <w:r w:rsidR="00D243C2">
        <w:rPr>
          <w:shd w:val="clear" w:color="auto" w:fill="FFFFFF"/>
          <w:lang w:val="en-US"/>
        </w:rPr>
        <w:t xml:space="preserve">of </w:t>
      </w:r>
      <w:r w:rsidR="00D243C2" w:rsidRPr="007D298F">
        <w:rPr>
          <w:shd w:val="clear" w:color="auto" w:fill="FFFFFF"/>
          <w:lang w:val="en-US"/>
        </w:rPr>
        <w:t>metal products</w:t>
      </w:r>
      <w:r w:rsidR="00D243C2">
        <w:rPr>
          <w:shd w:val="clear" w:color="auto" w:fill="FFFFFF"/>
          <w:lang w:val="en-US"/>
        </w:rPr>
        <w:t xml:space="preserve"> (by 0.6</w:t>
      </w:r>
      <w:r w:rsidR="00D243C2">
        <w:rPr>
          <w:shd w:val="clear" w:color="auto" w:fill="FFFFFF"/>
          <w:lang w:val="en-US"/>
        </w:rPr>
        <w:t>%)</w:t>
      </w:r>
      <w:r w:rsidR="00D243C2">
        <w:rPr>
          <w:shd w:val="clear" w:color="auto" w:fill="FFFFFF"/>
          <w:lang w:val="en-US"/>
        </w:rPr>
        <w:t xml:space="preserve">, </w:t>
      </w:r>
      <w:r w:rsidR="00D243C2" w:rsidRPr="007D298F">
        <w:rPr>
          <w:shd w:val="clear" w:color="auto" w:fill="FFFFFF"/>
          <w:lang w:val="en-US"/>
        </w:rPr>
        <w:t>of chemica</w:t>
      </w:r>
      <w:r w:rsidR="00D243C2">
        <w:rPr>
          <w:shd w:val="clear" w:color="auto" w:fill="FFFFFF"/>
          <w:lang w:val="en-US"/>
        </w:rPr>
        <w:t>ls and chemical products</w:t>
      </w:r>
      <w:r w:rsidR="00D243C2">
        <w:rPr>
          <w:shd w:val="clear" w:color="auto" w:fill="FFFFFF"/>
          <w:lang w:val="en-US"/>
        </w:rPr>
        <w:t xml:space="preserve"> (by 0.4%), </w:t>
      </w:r>
      <w:r w:rsidR="00D243C2">
        <w:rPr>
          <w:shd w:val="clear" w:color="auto" w:fill="FFFFFF"/>
          <w:lang w:val="en-US"/>
        </w:rPr>
        <w:t>of</w:t>
      </w:r>
      <w:r w:rsidR="00D243C2" w:rsidRPr="00944D4B">
        <w:rPr>
          <w:shd w:val="clear" w:color="auto" w:fill="FFFFFF"/>
          <w:lang w:val="en-US"/>
        </w:rPr>
        <w:t xml:space="preserve"> </w:t>
      </w:r>
      <w:r w:rsidR="00D243C2" w:rsidRPr="007D298F">
        <w:rPr>
          <w:shd w:val="clear" w:color="auto" w:fill="FFFFFF"/>
          <w:lang w:val="en-US"/>
        </w:rPr>
        <w:t>food products</w:t>
      </w:r>
      <w:r w:rsidR="00D243C2">
        <w:rPr>
          <w:shd w:val="clear" w:color="auto" w:fill="FFFFFF"/>
          <w:lang w:val="en-US"/>
        </w:rPr>
        <w:t xml:space="preserve">, </w:t>
      </w:r>
      <w:r w:rsidR="00FC2D24" w:rsidRPr="007D298F">
        <w:rPr>
          <w:shd w:val="clear" w:color="auto" w:fill="FFFFFF"/>
          <w:lang w:val="en-US"/>
        </w:rPr>
        <w:t>of</w:t>
      </w:r>
      <w:r w:rsidR="00FC2D24" w:rsidRPr="00C47FB1">
        <w:rPr>
          <w:shd w:val="clear" w:color="auto" w:fill="FFFFFF"/>
          <w:lang w:val="en-US"/>
        </w:rPr>
        <w:t xml:space="preserve"> </w:t>
      </w:r>
      <w:r w:rsidR="00FC2D24" w:rsidRPr="007D298F">
        <w:rPr>
          <w:shd w:val="clear" w:color="auto" w:fill="FFFFFF"/>
          <w:lang w:val="en-US"/>
        </w:rPr>
        <w:t>electrical equipment</w:t>
      </w:r>
      <w:r w:rsidR="00FC2D24">
        <w:rPr>
          <w:shd w:val="clear" w:color="auto" w:fill="FFFFFF"/>
          <w:lang w:val="en-US"/>
        </w:rPr>
        <w:t xml:space="preserve">,  </w:t>
      </w:r>
      <w:r w:rsidR="00FC2D24">
        <w:rPr>
          <w:shd w:val="clear" w:color="auto" w:fill="FFFFFF"/>
          <w:lang w:val="en-US"/>
        </w:rPr>
        <w:t xml:space="preserve">of </w:t>
      </w:r>
      <w:r w:rsidR="00FC2D24" w:rsidRPr="007D298F">
        <w:rPr>
          <w:shd w:val="clear" w:color="auto" w:fill="FFFFFF"/>
          <w:lang w:val="en-US"/>
        </w:rPr>
        <w:t>machinery and equipment</w:t>
      </w:r>
      <w:r w:rsidR="00FC2D24">
        <w:rPr>
          <w:shd w:val="clear" w:color="auto" w:fill="FFFFFF"/>
          <w:lang w:val="en-US"/>
        </w:rPr>
        <w:t xml:space="preserve"> (by 0.2%) as well as </w:t>
      </w:r>
      <w:r w:rsidR="00FC2D24" w:rsidRPr="007D298F">
        <w:rPr>
          <w:shd w:val="clear" w:color="auto" w:fill="FFFFFF"/>
          <w:lang w:val="en-US"/>
        </w:rPr>
        <w:t>of motor vehicles, trailers and semi-trailers</w:t>
      </w:r>
      <w:r w:rsidR="00FC2D24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>(by</w:t>
      </w:r>
      <w:r w:rsidR="00FC2D24">
        <w:rPr>
          <w:shd w:val="clear" w:color="auto" w:fill="FFFFFF"/>
          <w:lang w:val="en-US"/>
        </w:rPr>
        <w:t xml:space="preserve"> 0.</w:t>
      </w:r>
      <w:r w:rsidR="00FC2D24">
        <w:rPr>
          <w:shd w:val="clear" w:color="auto" w:fill="FFFFFF"/>
          <w:lang w:val="en-US"/>
        </w:rPr>
        <w:t xml:space="preserve">1%). </w:t>
      </w:r>
      <w:r w:rsidR="00FC2D24" w:rsidRPr="007D298F">
        <w:rPr>
          <w:shd w:val="clear" w:color="auto" w:fill="FFFFFF"/>
          <w:lang w:val="en-US"/>
        </w:rPr>
        <w:t xml:space="preserve">The </w:t>
      </w:r>
      <w:r w:rsidR="00FC2D24">
        <w:rPr>
          <w:shd w:val="clear" w:color="auto" w:fill="FFFFFF"/>
          <w:lang w:val="en-US"/>
        </w:rPr>
        <w:t xml:space="preserve">drop </w:t>
      </w:r>
      <w:r w:rsidR="00FC2D24" w:rsidRPr="007D298F">
        <w:rPr>
          <w:shd w:val="clear" w:color="auto" w:fill="FFFFFF"/>
          <w:lang w:val="en-US"/>
        </w:rPr>
        <w:t xml:space="preserve">of prices </w:t>
      </w:r>
      <w:r w:rsidR="00FC2D24">
        <w:rPr>
          <w:shd w:val="clear" w:color="auto" w:fill="FFFFFF"/>
          <w:lang w:val="en-US"/>
        </w:rPr>
        <w:t>was recorded among other things in</w:t>
      </w:r>
      <w:r w:rsidR="00FC2D24" w:rsidRPr="00C47FB1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>manufacture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 w:rsidRPr="007D298F">
        <w:rPr>
          <w:shd w:val="clear" w:color="auto" w:fill="FFFFFF"/>
          <w:lang w:val="en-US"/>
        </w:rPr>
        <w:t>of rubber and plastic products</w:t>
      </w:r>
      <w:r w:rsidR="00FC2D24">
        <w:rPr>
          <w:shd w:val="clear" w:color="auto" w:fill="FFFFFF"/>
          <w:lang w:val="en-US"/>
        </w:rPr>
        <w:t xml:space="preserve"> (of 0.2</w:t>
      </w:r>
      <w:r w:rsidR="00FC2D24">
        <w:rPr>
          <w:shd w:val="clear" w:color="auto" w:fill="FFFFFF"/>
          <w:lang w:val="en-US"/>
        </w:rPr>
        <w:t>%),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>of furniture (of 0.4</w:t>
      </w:r>
      <w:r w:rsidR="00FC2D24">
        <w:rPr>
          <w:shd w:val="clear" w:color="auto" w:fill="FFFFFF"/>
          <w:lang w:val="en-US"/>
        </w:rPr>
        <w:t>%),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>of textiles (of 0.5</w:t>
      </w:r>
      <w:r w:rsidR="00FC2D24" w:rsidRPr="007D298F">
        <w:rPr>
          <w:shd w:val="clear" w:color="auto" w:fill="FFFFFF"/>
          <w:lang w:val="en-US"/>
        </w:rPr>
        <w:t>%</w:t>
      </w:r>
      <w:r w:rsidR="00FC2D24">
        <w:rPr>
          <w:shd w:val="clear" w:color="auto" w:fill="FFFFFF"/>
          <w:lang w:val="en-US"/>
        </w:rPr>
        <w:t>),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 w:rsidRPr="007D298F">
        <w:rPr>
          <w:shd w:val="clear" w:color="auto" w:fill="FFFFFF"/>
          <w:lang w:val="en-US"/>
        </w:rPr>
        <w:t>of printing and reprod</w:t>
      </w:r>
      <w:r w:rsidR="00FC2D24">
        <w:rPr>
          <w:shd w:val="clear" w:color="auto" w:fill="FFFFFF"/>
          <w:lang w:val="en-US"/>
        </w:rPr>
        <w:t>uction of recorded media (of 0.6</w:t>
      </w:r>
      <w:r w:rsidR="00FC2D24" w:rsidRPr="007D298F">
        <w:rPr>
          <w:shd w:val="clear" w:color="auto" w:fill="FFFFFF"/>
          <w:lang w:val="en-US"/>
        </w:rPr>
        <w:t>%</w:t>
      </w:r>
      <w:r w:rsidR="00FC2D24">
        <w:rPr>
          <w:shd w:val="clear" w:color="auto" w:fill="FFFFFF"/>
          <w:lang w:val="en-US"/>
        </w:rPr>
        <w:t>),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 w:rsidRPr="00167C74">
        <w:rPr>
          <w:shd w:val="clear" w:color="auto" w:fill="FFFFFF"/>
          <w:lang w:val="en-US"/>
        </w:rPr>
        <w:t>of pharmaceutical products</w:t>
      </w:r>
      <w:r w:rsidR="00FC2D24">
        <w:rPr>
          <w:shd w:val="clear" w:color="auto" w:fill="FFFFFF"/>
          <w:lang w:val="en-US"/>
        </w:rPr>
        <w:t xml:space="preserve"> (of 1.0</w:t>
      </w:r>
      <w:r w:rsidR="00FC2D24">
        <w:rPr>
          <w:shd w:val="clear" w:color="auto" w:fill="FFFFFF"/>
          <w:lang w:val="en-US"/>
        </w:rPr>
        <w:t>%),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 w:rsidRPr="007D298F">
        <w:rPr>
          <w:shd w:val="clear" w:color="auto" w:fill="FFFFFF"/>
          <w:lang w:val="en-US"/>
        </w:rPr>
        <w:t>of computer, electronic and optical products</w:t>
      </w:r>
      <w:r w:rsidR="00FC2D24">
        <w:rPr>
          <w:shd w:val="clear" w:color="auto" w:fill="FFFFFF"/>
          <w:lang w:val="en-US"/>
        </w:rPr>
        <w:t xml:space="preserve"> (of 1.6</w:t>
      </w:r>
      <w:r w:rsidR="00FC2D24">
        <w:rPr>
          <w:shd w:val="clear" w:color="auto" w:fill="FFFFFF"/>
          <w:lang w:val="en-US"/>
        </w:rPr>
        <w:t>%)</w:t>
      </w:r>
      <w:r w:rsidR="00FC2D24" w:rsidRPr="00FC2D24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>as well as</w:t>
      </w:r>
      <w:r w:rsidR="00FC2D24" w:rsidRPr="000865F8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 xml:space="preserve">of </w:t>
      </w:r>
      <w:r w:rsidR="00FC2D24" w:rsidRPr="007D298F">
        <w:rPr>
          <w:shd w:val="clear" w:color="auto" w:fill="FFFFFF"/>
          <w:lang w:val="en-US"/>
        </w:rPr>
        <w:t>other transport equipment</w:t>
      </w:r>
      <w:r w:rsidR="00FC2D24">
        <w:rPr>
          <w:shd w:val="clear" w:color="auto" w:fill="FFFFFF"/>
          <w:lang w:val="en-US"/>
        </w:rPr>
        <w:t xml:space="preserve"> </w:t>
      </w:r>
      <w:r w:rsidR="00FC2D24">
        <w:rPr>
          <w:shd w:val="clear" w:color="auto" w:fill="FFFFFF"/>
          <w:lang w:val="en-US"/>
        </w:rPr>
        <w:t>(of 4.3</w:t>
      </w:r>
      <w:r w:rsidR="00FC2D24">
        <w:rPr>
          <w:shd w:val="clear" w:color="auto" w:fill="FFFFFF"/>
          <w:lang w:val="en-US"/>
        </w:rPr>
        <w:t>%).</w:t>
      </w:r>
      <w:r w:rsidR="00FC2D24">
        <w:rPr>
          <w:shd w:val="clear" w:color="auto" w:fill="FFFFFF"/>
          <w:lang w:val="en-US"/>
        </w:rPr>
        <w:t xml:space="preserve"> </w:t>
      </w:r>
      <w:r w:rsidR="003748D3">
        <w:rPr>
          <w:shd w:val="clear" w:color="auto" w:fill="FFFFFF"/>
          <w:lang w:val="en-US"/>
        </w:rPr>
        <w:t>The prices in</w:t>
      </w:r>
      <w:r w:rsidR="00FC2D24">
        <w:rPr>
          <w:shd w:val="clear" w:color="auto" w:fill="FFFFFF"/>
          <w:lang w:val="en-US"/>
        </w:rPr>
        <w:t xml:space="preserve"> </w:t>
      </w:r>
      <w:r w:rsidR="00B77CC9">
        <w:rPr>
          <w:shd w:val="clear" w:color="auto" w:fill="FFFFFF"/>
          <w:lang w:val="en-US"/>
        </w:rPr>
        <w:t xml:space="preserve">section </w:t>
      </w:r>
      <w:r w:rsidR="00B77CC9" w:rsidRPr="007D298F">
        <w:rPr>
          <w:shd w:val="clear" w:color="auto" w:fill="FFFFFF"/>
          <w:lang w:val="en-US"/>
        </w:rPr>
        <w:t>water supply; sewerage, waste management an</w:t>
      </w:r>
      <w:r w:rsidR="00B77CC9">
        <w:rPr>
          <w:shd w:val="clear" w:color="auto" w:fill="FFFFFF"/>
          <w:lang w:val="en-US"/>
        </w:rPr>
        <w:t xml:space="preserve">d remediation activities </w:t>
      </w:r>
      <w:r w:rsidR="00FC2D24">
        <w:rPr>
          <w:shd w:val="clear" w:color="auto" w:fill="FFFFFF"/>
          <w:lang w:val="en-US"/>
        </w:rPr>
        <w:t xml:space="preserve">were higher </w:t>
      </w:r>
      <w:r w:rsidR="00B77CC9">
        <w:rPr>
          <w:shd w:val="clear" w:color="auto" w:fill="FFFFFF"/>
          <w:lang w:val="en-US"/>
        </w:rPr>
        <w:t>by 0.9%.</w:t>
      </w:r>
      <w:r w:rsidR="00FD6C6C">
        <w:rPr>
          <w:shd w:val="clear" w:color="auto" w:fill="FFFFFF"/>
          <w:lang w:val="en-US"/>
        </w:rPr>
        <w:t xml:space="preserve"> </w:t>
      </w:r>
      <w:r w:rsidR="007D298F" w:rsidRPr="007D298F">
        <w:rPr>
          <w:shd w:val="clear" w:color="auto" w:fill="FFFFFF"/>
          <w:lang w:val="en-US"/>
        </w:rPr>
        <w:t xml:space="preserve">The </w:t>
      </w:r>
      <w:r w:rsidR="008C5CE2">
        <w:rPr>
          <w:shd w:val="clear" w:color="auto" w:fill="FFFFFF"/>
          <w:lang w:val="en-US"/>
        </w:rPr>
        <w:t>drop</w:t>
      </w:r>
      <w:r w:rsidR="007D298F" w:rsidRPr="007D298F">
        <w:rPr>
          <w:shd w:val="clear" w:color="auto" w:fill="FFFFFF"/>
          <w:lang w:val="en-US"/>
        </w:rPr>
        <w:t xml:space="preserve"> of </w:t>
      </w:r>
      <w:r>
        <w:rPr>
          <w:shd w:val="clear" w:color="auto" w:fill="FFFFFF"/>
          <w:lang w:val="en-US"/>
        </w:rPr>
        <w:t>prices was recorded</w:t>
      </w:r>
      <w:r w:rsidR="00752AB2">
        <w:rPr>
          <w:shd w:val="clear" w:color="auto" w:fill="FFFFFF"/>
          <w:lang w:val="en-US"/>
        </w:rPr>
        <w:t xml:space="preserve"> </w:t>
      </w:r>
      <w:r w:rsidR="0048632C" w:rsidRPr="007D298F">
        <w:rPr>
          <w:shd w:val="clear" w:color="auto" w:fill="FFFFFF"/>
          <w:lang w:val="en-US"/>
        </w:rPr>
        <w:t>in section electricity, gas, ste</w:t>
      </w:r>
      <w:r w:rsidR="0048632C">
        <w:rPr>
          <w:shd w:val="clear" w:color="auto" w:fill="FFFFFF"/>
          <w:lang w:val="en-US"/>
        </w:rPr>
        <w:t>am and air conditioning supp</w:t>
      </w:r>
      <w:r w:rsidR="00FC2D24">
        <w:rPr>
          <w:shd w:val="clear" w:color="auto" w:fill="FFFFFF"/>
          <w:lang w:val="en-US"/>
        </w:rPr>
        <w:t>ly of 1.1</w:t>
      </w:r>
      <w:r w:rsidR="000C1088">
        <w:rPr>
          <w:shd w:val="clear" w:color="auto" w:fill="FFFFFF"/>
          <w:lang w:val="en-US"/>
        </w:rPr>
        <w:t xml:space="preserve">%. </w:t>
      </w:r>
    </w:p>
    <w:p w14:paraId="37D321FC" w14:textId="056F84B6" w:rsidR="007D298F" w:rsidRPr="007D298F" w:rsidRDefault="007D298F" w:rsidP="007D298F">
      <w:pPr>
        <w:pStyle w:val="Nagwek1"/>
        <w:rPr>
          <w:lang w:val="en-US"/>
        </w:rPr>
      </w:pPr>
      <w:r>
        <w:rPr>
          <w:lang w:val="en-US"/>
        </w:rPr>
        <w:t>T</w:t>
      </w:r>
      <w:r w:rsidRPr="007D298F">
        <w:rPr>
          <w:lang w:val="en-US"/>
        </w:rPr>
        <w:t>he prices of construction and assembly production</w:t>
      </w:r>
    </w:p>
    <w:p w14:paraId="39CB9B49" w14:textId="153F4682" w:rsidR="007D298F" w:rsidRPr="007D298F" w:rsidRDefault="00DB01D8" w:rsidP="005F7228">
      <w:pPr>
        <w:jc w:val="both"/>
        <w:rPr>
          <w:shd w:val="clear" w:color="auto" w:fill="FFFFFF"/>
          <w:lang w:val="en-US"/>
        </w:rPr>
      </w:pPr>
      <w:r w:rsidRPr="00633014">
        <w:rPr>
          <w:b/>
          <w:noProof/>
          <w:spacing w:val="-2"/>
          <w:szCs w:val="19"/>
          <w:lang w:eastAsia="pl-PL"/>
        </w:rPr>
        <mc:AlternateContent>
          <mc:Choice Requires="wps">
            <w:drawing>
              <wp:anchor distT="45720" distB="45720" distL="114300" distR="114300" simplePos="0" relativeHeight="251743232" behindDoc="1" locked="0" layoutInCell="1" allowOverlap="1" wp14:anchorId="308FC881" wp14:editId="34396786">
                <wp:simplePos x="0" y="0"/>
                <wp:positionH relativeFrom="column">
                  <wp:posOffset>5267325</wp:posOffset>
                </wp:positionH>
                <wp:positionV relativeFrom="paragraph">
                  <wp:posOffset>564515</wp:posOffset>
                </wp:positionV>
                <wp:extent cx="1724400" cy="831600"/>
                <wp:effectExtent l="0" t="0" r="0" b="0"/>
                <wp:wrapTight wrapText="bothSides">
                  <wp:wrapPolygon edited="0">
                    <wp:start x="716" y="0"/>
                    <wp:lineTo x="716" y="20791"/>
                    <wp:lineTo x="20765" y="20791"/>
                    <wp:lineTo x="20765" y="0"/>
                    <wp:lineTo x="716" y="0"/>
                  </wp:wrapPolygon>
                </wp:wrapTight>
                <wp:docPr id="7" name="Pole tekstowe 7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4400" cy="8316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DB4DB09" w14:textId="48E6E89E" w:rsidR="00DB01D8" w:rsidRPr="00DB01D8" w:rsidRDefault="00DB01D8" w:rsidP="00DB01D8">
                            <w:pPr>
                              <w:pStyle w:val="tekstzboku"/>
                              <w:rPr>
                                <w:bCs w:val="0"/>
                                <w:lang w:val="en-US"/>
                              </w:rPr>
                            </w:pPr>
                            <w:r w:rsidRPr="00DB01D8">
                              <w:rPr>
                                <w:lang w:val="en-US"/>
                              </w:rPr>
                              <w:t xml:space="preserve">Prices in construction in </w:t>
                            </w:r>
                            <w:r w:rsidR="00AA550B">
                              <w:rPr>
                                <w:lang w:val="en-US"/>
                              </w:rPr>
                              <w:t>April</w:t>
                            </w:r>
                            <w:r w:rsidR="00D1654C">
                              <w:rPr>
                                <w:lang w:val="en-US"/>
                              </w:rPr>
                              <w:t xml:space="preserve"> </w:t>
                            </w:r>
                            <w:r w:rsidRPr="00DB01D8">
                              <w:rPr>
                                <w:lang w:val="en-US"/>
                              </w:rPr>
                              <w:t xml:space="preserve">2018 </w:t>
                            </w:r>
                            <w:r w:rsidR="008C2E19">
                              <w:rPr>
                                <w:lang w:val="en-US"/>
                              </w:rPr>
                              <w:t xml:space="preserve">in </w:t>
                            </w:r>
                            <w:r w:rsidR="005804B5">
                              <w:rPr>
                                <w:lang w:val="en-US"/>
                              </w:rPr>
                              <w:t>annual terms</w:t>
                            </w:r>
                            <w:r w:rsidR="008C2E19">
                              <w:rPr>
                                <w:lang w:val="en-US"/>
                              </w:rPr>
                              <w:t xml:space="preserve"> </w:t>
                            </w:r>
                            <w:r w:rsidRPr="00DB01D8">
                              <w:rPr>
                                <w:lang w:val="en-US"/>
                              </w:rPr>
                              <w:t>increase</w:t>
                            </w:r>
                            <w:r w:rsidR="00906E46">
                              <w:rPr>
                                <w:lang w:val="en-US"/>
                              </w:rPr>
                              <w:t>d</w:t>
                            </w:r>
                            <w:r>
                              <w:rPr>
                                <w:lang w:val="en-US"/>
                              </w:rPr>
                              <w:t xml:space="preserve"> </w:t>
                            </w:r>
                            <w:r w:rsidRPr="00DB01D8">
                              <w:rPr>
                                <w:lang w:val="en-US"/>
                              </w:rPr>
                              <w:t>in all divisions of construction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08FC881" id="Pole tekstowe 7" o:spid="_x0000_s1032" type="#_x0000_t202" style="position:absolute;left:0;text-align:left;margin-left:414.75pt;margin-top:44.45pt;width:135.8pt;height:65.5pt;z-index:-25157324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9psVEAIAAP4DAAAOAAAAZHJzL2Uyb0RvYy54bWysU9tu2zAMfR+wfxD0vjjJcmmNOEXXrsOA&#10;bivQ7QMYWY6FSqImKbGzry8lJ1mwvQ3zg0CZ5CHPIbW66Y1me+mDQlvxyWjMmbQCa2W3Ff/x/eHd&#10;FWchgq1Bo5UVP8jAb9Zv36w6V8optqhr6RmB2FB2ruJtjK4siiBaaSCM0ElLzga9gUhXvy1qDx2h&#10;G11Mx+NF0aGvnUchQ6C/94OTrzN+00gRvzVNkJHpilNvMZ8+n5t0FusVlFsPrlXi2Ab8QxcGlKWi&#10;Z6h7iMB2Xv0FZZTwGLCJI4GmwKZRQmYOxGYy/oPNcwtOZi4kTnBnmcL/gxVf90+eqbriS84sGBrR&#10;E2rJonwJETvJlkmizoWSIp8dxcb+A/Y06kw3uEcUL4FZvGvBbuWt99i1EmpqcZIyi4vUASckkE33&#10;BWuqBbuIGahvvEn6kSKM0GlUh/N4ZB+ZSCWX09lsTC5Bvqv3kwXZqQSUp2znQ/wk0bBkVNzT+DM6&#10;7B9DHEJPIamYxQelNf2HUlvWVfx6Pp3nhAuPUZE2VCtDNcfpG3Ymkfxo65wcQenBpl60PbJORAfK&#10;sd/0WePFScwN1geSweOwkPSAyGjR/+Kso2WsePi5Ay85058tSXk9IeK0vfkymy+ndPGXns2lB6wg&#10;qIpHzgbzLuaNHyjfkuSNymqk2QydHFumJct6Hh9E2uLLe476/WzXrwAAAP//AwBQSwMEFAAGAAgA&#10;AAAhAC/K6pveAAAACwEAAA8AAABkcnMvZG93bnJldi54bWxMj8FOwzAMhu9IvENkJG4sScVQU5pO&#10;0xBX0DZA4pY1XlvROFWTreXtyU7jZsuffn9/uZpdz844hs6TBrkQwJBqbztqNHzsXx9yYCEasqb3&#10;hBp+McCqur0pTWH9RFs872LDUgiFwmhoYxwKzkPdojNh4QekdDv60ZmY1rHhdjRTCnc9z4R44s50&#10;lD60ZsBNi/XP7uQ0fL4dv78exXvz4pbD5GfBySmu9f3dvH4GFnGOVxgu+kkdquR08CeygfUa8kwt&#10;E5qGXAG7AFJICeygIZNKAa9K/r9D9QcAAP//AwBQSwECLQAUAAYACAAAACEAtoM4kv4AAADhAQAA&#10;EwAAAAAAAAAAAAAAAAAAAAAAW0NvbnRlbnRfVHlwZXNdLnhtbFBLAQItABQABgAIAAAAIQA4/SH/&#10;1gAAAJQBAAALAAAAAAAAAAAAAAAAAC8BAABfcmVscy8ucmVsc1BLAQItABQABgAIAAAAIQCO9psV&#10;EAIAAP4DAAAOAAAAAAAAAAAAAAAAAC4CAABkcnMvZTJvRG9jLnhtbFBLAQItABQABgAIAAAAIQAv&#10;yuqb3gAAAAsBAAAPAAAAAAAAAAAAAAAAAGoEAABkcnMvZG93bnJldi54bWxQSwUGAAAAAAQABADz&#10;AAAAdQUAAAAA&#10;" filled="f" stroked="f">
                <v:textbox>
                  <w:txbxContent>
                    <w:p w14:paraId="1DB4DB09" w14:textId="48E6E89E" w:rsidR="00DB01D8" w:rsidRPr="00DB01D8" w:rsidRDefault="00DB01D8" w:rsidP="00DB01D8">
                      <w:pPr>
                        <w:pStyle w:val="tekstzboku"/>
                        <w:rPr>
                          <w:bCs w:val="0"/>
                          <w:lang w:val="en-US"/>
                        </w:rPr>
                      </w:pPr>
                      <w:r w:rsidRPr="00DB01D8">
                        <w:rPr>
                          <w:lang w:val="en-US"/>
                        </w:rPr>
                        <w:t xml:space="preserve">Prices in construction in </w:t>
                      </w:r>
                      <w:r w:rsidR="00AA550B">
                        <w:rPr>
                          <w:lang w:val="en-US"/>
                        </w:rPr>
                        <w:t>April</w:t>
                      </w:r>
                      <w:r w:rsidR="00D1654C">
                        <w:rPr>
                          <w:lang w:val="en-US"/>
                        </w:rPr>
                        <w:t xml:space="preserve"> </w:t>
                      </w:r>
                      <w:r w:rsidRPr="00DB01D8">
                        <w:rPr>
                          <w:lang w:val="en-US"/>
                        </w:rPr>
                        <w:t xml:space="preserve">2018 </w:t>
                      </w:r>
                      <w:r w:rsidR="008C2E19">
                        <w:rPr>
                          <w:lang w:val="en-US"/>
                        </w:rPr>
                        <w:t xml:space="preserve">in </w:t>
                      </w:r>
                      <w:r w:rsidR="005804B5">
                        <w:rPr>
                          <w:lang w:val="en-US"/>
                        </w:rPr>
                        <w:t>annual terms</w:t>
                      </w:r>
                      <w:r w:rsidR="008C2E19">
                        <w:rPr>
                          <w:lang w:val="en-US"/>
                        </w:rPr>
                        <w:t xml:space="preserve"> </w:t>
                      </w:r>
                      <w:r w:rsidRPr="00DB01D8">
                        <w:rPr>
                          <w:lang w:val="en-US"/>
                        </w:rPr>
                        <w:t>increase</w:t>
                      </w:r>
                      <w:r w:rsidR="00906E46">
                        <w:rPr>
                          <w:lang w:val="en-US"/>
                        </w:rPr>
                        <w:t>d</w:t>
                      </w:r>
                      <w:r>
                        <w:rPr>
                          <w:lang w:val="en-US"/>
                        </w:rPr>
                        <w:t xml:space="preserve"> </w:t>
                      </w:r>
                      <w:r w:rsidRPr="00DB01D8">
                        <w:rPr>
                          <w:lang w:val="en-US"/>
                        </w:rPr>
                        <w:t>in all divisions of construction</w:t>
                      </w:r>
                    </w:p>
                  </w:txbxContent>
                </v:textbox>
                <w10:wrap type="tight"/>
              </v:shape>
            </w:pict>
          </mc:Fallback>
        </mc:AlternateContent>
      </w:r>
      <w:r w:rsidR="007D298F" w:rsidRPr="007D298F">
        <w:rPr>
          <w:shd w:val="clear" w:color="auto" w:fill="FFFFFF"/>
          <w:lang w:val="en-US"/>
        </w:rPr>
        <w:t xml:space="preserve">It is estimated that </w:t>
      </w:r>
      <w:r w:rsidR="007D298F" w:rsidRPr="00635308">
        <w:rPr>
          <w:b/>
          <w:shd w:val="clear" w:color="auto" w:fill="FFFFFF"/>
          <w:lang w:val="en-US"/>
        </w:rPr>
        <w:t>the prices of construction and asse</w:t>
      </w:r>
      <w:r w:rsidR="00FF308A" w:rsidRPr="00635308">
        <w:rPr>
          <w:b/>
          <w:shd w:val="clear" w:color="auto" w:fill="FFFFFF"/>
          <w:lang w:val="en-US"/>
        </w:rPr>
        <w:t>mbly production</w:t>
      </w:r>
      <w:r w:rsidR="00FF308A">
        <w:rPr>
          <w:shd w:val="clear" w:color="auto" w:fill="FFFFFF"/>
          <w:lang w:val="en-US"/>
        </w:rPr>
        <w:t xml:space="preserve"> in </w:t>
      </w:r>
      <w:r w:rsidR="00AA550B">
        <w:rPr>
          <w:shd w:val="clear" w:color="auto" w:fill="FFFFFF"/>
          <w:lang w:val="en-US"/>
        </w:rPr>
        <w:t>April</w:t>
      </w:r>
      <w:r w:rsidR="00EC69FC">
        <w:rPr>
          <w:shd w:val="clear" w:color="auto" w:fill="FFFFFF"/>
          <w:lang w:val="en-US"/>
        </w:rPr>
        <w:t xml:space="preserve"> </w:t>
      </w:r>
      <w:r w:rsidR="00FF308A">
        <w:rPr>
          <w:shd w:val="clear" w:color="auto" w:fill="FFFFFF"/>
          <w:lang w:val="en-US"/>
        </w:rPr>
        <w:t>2018</w:t>
      </w:r>
      <w:r w:rsidR="007D298F" w:rsidRPr="007D298F">
        <w:rPr>
          <w:shd w:val="clear" w:color="auto" w:fill="FFFFFF"/>
          <w:lang w:val="en-US"/>
        </w:rPr>
        <w:t xml:space="preserve"> </w:t>
      </w:r>
      <w:r w:rsidR="00BD101F">
        <w:rPr>
          <w:shd w:val="clear" w:color="auto" w:fill="FFFFFF"/>
          <w:lang w:val="en-US"/>
        </w:rPr>
        <w:t>were by 0.3</w:t>
      </w:r>
      <w:r w:rsidR="00FF308A">
        <w:rPr>
          <w:shd w:val="clear" w:color="auto" w:fill="FFFFFF"/>
          <w:lang w:val="en-US"/>
        </w:rPr>
        <w:t xml:space="preserve">% higher than </w:t>
      </w:r>
      <w:r w:rsidR="007D298F" w:rsidRPr="007D298F">
        <w:rPr>
          <w:shd w:val="clear" w:color="auto" w:fill="FFFFFF"/>
          <w:lang w:val="en-US"/>
        </w:rPr>
        <w:t xml:space="preserve">in the previous month. The </w:t>
      </w:r>
      <w:r w:rsidR="00FF308A" w:rsidRPr="007D298F">
        <w:rPr>
          <w:shd w:val="clear" w:color="auto" w:fill="FFFFFF"/>
          <w:lang w:val="en-US"/>
        </w:rPr>
        <w:t xml:space="preserve">growth of prices </w:t>
      </w:r>
      <w:r w:rsidR="007D298F" w:rsidRPr="007D298F">
        <w:rPr>
          <w:shd w:val="clear" w:color="auto" w:fill="FFFFFF"/>
          <w:lang w:val="en-US"/>
        </w:rPr>
        <w:t>was recorded in construction of buildings</w:t>
      </w:r>
      <w:r w:rsidR="00BD101F">
        <w:rPr>
          <w:shd w:val="clear" w:color="auto" w:fill="FFFFFF"/>
          <w:lang w:val="en-US"/>
        </w:rPr>
        <w:t xml:space="preserve"> (by 0.4%), </w:t>
      </w:r>
      <w:r w:rsidR="007D298F" w:rsidRPr="007D298F">
        <w:rPr>
          <w:shd w:val="clear" w:color="auto" w:fill="FFFFFF"/>
          <w:lang w:val="en-US"/>
        </w:rPr>
        <w:t>in civil engineering</w:t>
      </w:r>
      <w:r w:rsidR="00FF308A">
        <w:rPr>
          <w:shd w:val="clear" w:color="auto" w:fill="FFFFFF"/>
          <w:lang w:val="en-US"/>
        </w:rPr>
        <w:t xml:space="preserve"> </w:t>
      </w:r>
      <w:r w:rsidR="00BD101F">
        <w:rPr>
          <w:shd w:val="clear" w:color="auto" w:fill="FFFFFF"/>
          <w:lang w:val="en-US"/>
        </w:rPr>
        <w:t>(by 0.3%</w:t>
      </w:r>
      <w:r w:rsidR="00EC69FC">
        <w:rPr>
          <w:shd w:val="clear" w:color="auto" w:fill="FFFFFF"/>
          <w:lang w:val="en-US"/>
        </w:rPr>
        <w:t>)</w:t>
      </w:r>
      <w:r w:rsidR="00BD101F">
        <w:rPr>
          <w:shd w:val="clear" w:color="auto" w:fill="FFFFFF"/>
          <w:lang w:val="en-US"/>
        </w:rPr>
        <w:t>, in</w:t>
      </w:r>
      <w:r w:rsidR="00FF308A">
        <w:rPr>
          <w:shd w:val="clear" w:color="auto" w:fill="FFFFFF"/>
          <w:lang w:val="en-US"/>
        </w:rPr>
        <w:t xml:space="preserve"> </w:t>
      </w:r>
      <w:proofErr w:type="spellStart"/>
      <w:r w:rsidR="00FF308A" w:rsidRPr="007D298F">
        <w:rPr>
          <w:shd w:val="clear" w:color="auto" w:fill="FFFFFF"/>
          <w:lang w:val="en-US"/>
        </w:rPr>
        <w:t>specialised</w:t>
      </w:r>
      <w:proofErr w:type="spellEnd"/>
      <w:r w:rsidR="00FF308A" w:rsidRPr="007D298F">
        <w:rPr>
          <w:shd w:val="clear" w:color="auto" w:fill="FFFFFF"/>
          <w:lang w:val="en-US"/>
        </w:rPr>
        <w:t xml:space="preserve"> construction activities </w:t>
      </w:r>
      <w:r w:rsidR="00BD101F">
        <w:rPr>
          <w:shd w:val="clear" w:color="auto" w:fill="FFFFFF"/>
          <w:lang w:val="en-US"/>
        </w:rPr>
        <w:t>(by 0.1%)</w:t>
      </w:r>
      <w:r w:rsidR="002E186E">
        <w:rPr>
          <w:shd w:val="clear" w:color="auto" w:fill="FFFFFF"/>
          <w:lang w:val="en-US"/>
        </w:rPr>
        <w:t>.</w:t>
      </w:r>
    </w:p>
    <w:p w14:paraId="53111815" w14:textId="265AA47F" w:rsidR="007D298F" w:rsidRPr="007D298F" w:rsidRDefault="007D298F" w:rsidP="005F7228">
      <w:pPr>
        <w:jc w:val="both"/>
        <w:rPr>
          <w:shd w:val="clear" w:color="auto" w:fill="FFFFFF"/>
          <w:lang w:val="en-US"/>
        </w:rPr>
      </w:pPr>
      <w:r w:rsidRPr="007D298F">
        <w:rPr>
          <w:shd w:val="clear" w:color="auto" w:fill="FFFFFF"/>
          <w:lang w:val="en-US"/>
        </w:rPr>
        <w:t>In comparison to</w:t>
      </w:r>
      <w:r w:rsidR="00EC69FC">
        <w:rPr>
          <w:shd w:val="clear" w:color="auto" w:fill="FFFFFF"/>
          <w:lang w:val="en-US"/>
        </w:rPr>
        <w:t xml:space="preserve"> </w:t>
      </w:r>
      <w:r w:rsidR="00BD101F">
        <w:rPr>
          <w:shd w:val="clear" w:color="auto" w:fill="FFFFFF"/>
          <w:lang w:val="en-US"/>
        </w:rPr>
        <w:t>April</w:t>
      </w:r>
      <w:r w:rsidRPr="007D298F">
        <w:rPr>
          <w:shd w:val="clear" w:color="auto" w:fill="FFFFFF"/>
          <w:lang w:val="en-US"/>
        </w:rPr>
        <w:t xml:space="preserve"> of the previous year, the prices of construction and assemb</w:t>
      </w:r>
      <w:r w:rsidR="00D1654C">
        <w:rPr>
          <w:shd w:val="clear" w:color="auto" w:fill="FFFFFF"/>
          <w:lang w:val="en-US"/>
        </w:rPr>
        <w:t xml:space="preserve">ly </w:t>
      </w:r>
      <w:r w:rsidR="00BD101F">
        <w:rPr>
          <w:shd w:val="clear" w:color="auto" w:fill="FFFFFF"/>
          <w:lang w:val="en-US"/>
        </w:rPr>
        <w:t>production were higher by 2.1</w:t>
      </w:r>
      <w:r w:rsidRPr="007D298F">
        <w:rPr>
          <w:shd w:val="clear" w:color="auto" w:fill="FFFFFF"/>
          <w:lang w:val="en-US"/>
        </w:rPr>
        <w:t xml:space="preserve">%. </w:t>
      </w:r>
      <w:r w:rsidR="00E02C07" w:rsidRPr="007D298F">
        <w:rPr>
          <w:shd w:val="clear" w:color="auto" w:fill="FFFFFF"/>
          <w:lang w:val="en-US"/>
        </w:rPr>
        <w:t>The growth of prices was recorded in construction of buildings</w:t>
      </w:r>
      <w:r w:rsidR="00BD101F">
        <w:rPr>
          <w:shd w:val="clear" w:color="auto" w:fill="FFFFFF"/>
          <w:lang w:val="en-US"/>
        </w:rPr>
        <w:t xml:space="preserve"> (by 2.5</w:t>
      </w:r>
      <w:r w:rsidR="00E02C07">
        <w:rPr>
          <w:shd w:val="clear" w:color="auto" w:fill="FFFFFF"/>
          <w:lang w:val="en-US"/>
        </w:rPr>
        <w:t>%)</w:t>
      </w:r>
      <w:r w:rsidR="00E02C07" w:rsidRPr="007D298F">
        <w:rPr>
          <w:shd w:val="clear" w:color="auto" w:fill="FFFFFF"/>
          <w:lang w:val="en-US"/>
        </w:rPr>
        <w:t xml:space="preserve">, </w:t>
      </w:r>
      <w:r w:rsidR="00D1654C" w:rsidRPr="007D298F">
        <w:rPr>
          <w:shd w:val="clear" w:color="auto" w:fill="FFFFFF"/>
          <w:lang w:val="en-US"/>
        </w:rPr>
        <w:t>in civil engineering</w:t>
      </w:r>
      <w:r w:rsidR="00BD101F">
        <w:rPr>
          <w:shd w:val="clear" w:color="auto" w:fill="FFFFFF"/>
          <w:lang w:val="en-US"/>
        </w:rPr>
        <w:t xml:space="preserve"> (by 2.1</w:t>
      </w:r>
      <w:r w:rsidR="00D1654C">
        <w:rPr>
          <w:shd w:val="clear" w:color="auto" w:fill="FFFFFF"/>
          <w:lang w:val="en-US"/>
        </w:rPr>
        <w:t xml:space="preserve">%) as well as </w:t>
      </w:r>
      <w:r w:rsidR="00906E46">
        <w:rPr>
          <w:shd w:val="clear" w:color="auto" w:fill="FFFFFF"/>
          <w:lang w:val="en-US"/>
        </w:rPr>
        <w:t xml:space="preserve">in </w:t>
      </w:r>
      <w:proofErr w:type="spellStart"/>
      <w:r w:rsidR="00906E46" w:rsidRPr="007D298F">
        <w:rPr>
          <w:shd w:val="clear" w:color="auto" w:fill="FFFFFF"/>
          <w:lang w:val="en-US"/>
        </w:rPr>
        <w:t>specialised</w:t>
      </w:r>
      <w:proofErr w:type="spellEnd"/>
      <w:r w:rsidR="00906E46" w:rsidRPr="007D298F">
        <w:rPr>
          <w:shd w:val="clear" w:color="auto" w:fill="FFFFFF"/>
          <w:lang w:val="en-US"/>
        </w:rPr>
        <w:t xml:space="preserve"> construction activities </w:t>
      </w:r>
      <w:r w:rsidR="00BD101F">
        <w:rPr>
          <w:shd w:val="clear" w:color="auto" w:fill="FFFFFF"/>
          <w:lang w:val="en-US"/>
        </w:rPr>
        <w:t>(by 1.8</w:t>
      </w:r>
      <w:r w:rsidR="00D1654C">
        <w:rPr>
          <w:shd w:val="clear" w:color="auto" w:fill="FFFFFF"/>
          <w:lang w:val="en-US"/>
        </w:rPr>
        <w:t>%).</w:t>
      </w:r>
    </w:p>
    <w:p w14:paraId="647085BE" w14:textId="77777777" w:rsidR="00746187" w:rsidRPr="00531555" w:rsidRDefault="00746187" w:rsidP="00E76D26">
      <w:pPr>
        <w:rPr>
          <w:b/>
          <w:spacing w:val="-2"/>
          <w:sz w:val="18"/>
          <w:lang w:val="en-US"/>
        </w:rPr>
      </w:pPr>
    </w:p>
    <w:p w14:paraId="3BEBE3FA" w14:textId="139EC1E9" w:rsidR="0083355E" w:rsidRPr="0083355E" w:rsidRDefault="0073223E" w:rsidP="0083355E">
      <w:pPr>
        <w:pStyle w:val="tytuwykresu"/>
        <w:rPr>
          <w:shd w:val="clear" w:color="auto" w:fill="FFFFFF"/>
          <w:lang w:val="en-US"/>
        </w:rPr>
      </w:pPr>
      <w:r w:rsidRPr="00531555">
        <w:rPr>
          <w:lang w:val="en-US"/>
        </w:rPr>
        <w:lastRenderedPageBreak/>
        <w:t>Chart</w:t>
      </w:r>
      <w:r w:rsidR="00FB5906" w:rsidRPr="00531555">
        <w:rPr>
          <w:lang w:val="en-US"/>
        </w:rPr>
        <w:t xml:space="preserve"> </w:t>
      </w:r>
      <w:r w:rsidR="00074DD8" w:rsidRPr="00531555">
        <w:rPr>
          <w:lang w:val="en-US"/>
        </w:rPr>
        <w:t>1</w:t>
      </w:r>
      <w:r w:rsidR="008F4441" w:rsidRPr="00531555">
        <w:rPr>
          <w:lang w:val="en-US"/>
        </w:rPr>
        <w:t>.</w:t>
      </w:r>
      <w:r w:rsidR="00074DD8" w:rsidRPr="00531555">
        <w:rPr>
          <w:shd w:val="clear" w:color="auto" w:fill="FFFFFF"/>
          <w:lang w:val="en-US"/>
        </w:rPr>
        <w:t xml:space="preserve"> </w:t>
      </w:r>
      <w:r w:rsidR="000B5070">
        <w:rPr>
          <w:bCs/>
          <w:shd w:val="clear" w:color="auto" w:fill="FFFFFF"/>
          <w:lang w:val="en-US"/>
        </w:rPr>
        <w:t xml:space="preserve">Dynamics of prices in </w:t>
      </w:r>
      <w:r w:rsidR="0083355E" w:rsidRPr="0083355E">
        <w:rPr>
          <w:bCs/>
          <w:shd w:val="clear" w:color="auto" w:fill="FFFFFF"/>
          <w:lang w:val="en-US"/>
        </w:rPr>
        <w:t>201</w:t>
      </w:r>
      <w:r w:rsidR="0094538D">
        <w:rPr>
          <w:bCs/>
          <w:shd w:val="clear" w:color="auto" w:fill="FFFFFF"/>
          <w:lang w:val="en-US"/>
        </w:rPr>
        <w:t>8 (XII previous year</w:t>
      </w:r>
      <w:r w:rsidR="008F2B24">
        <w:rPr>
          <w:bCs/>
          <w:shd w:val="clear" w:color="auto" w:fill="FFFFFF"/>
          <w:lang w:val="en-US"/>
        </w:rPr>
        <w:t xml:space="preserve"> = 100)</w:t>
      </w:r>
      <w:r w:rsidR="008F2B24" w:rsidRPr="008F2B24">
        <w:rPr>
          <w:noProof/>
          <w:lang w:val="en-US" w:eastAsia="pl-PL"/>
        </w:rPr>
        <w:t xml:space="preserve"> </w:t>
      </w:r>
      <w:r w:rsidR="00666243">
        <w:rPr>
          <w:noProof/>
          <w:lang w:eastAsia="pl-PL"/>
        </w:rPr>
        <w:drawing>
          <wp:anchor distT="0" distB="0" distL="114300" distR="114300" simplePos="0" relativeHeight="251767808" behindDoc="0" locked="0" layoutInCell="1" allowOverlap="1" wp14:anchorId="0C291A11" wp14:editId="4B58BBDB">
            <wp:simplePos x="0" y="0"/>
            <wp:positionH relativeFrom="column">
              <wp:posOffset>0</wp:posOffset>
            </wp:positionH>
            <wp:positionV relativeFrom="paragraph">
              <wp:posOffset>228600</wp:posOffset>
            </wp:positionV>
            <wp:extent cx="4895850" cy="3762375"/>
            <wp:effectExtent l="0" t="0" r="0" b="9525"/>
            <wp:wrapSquare wrapText="bothSides"/>
            <wp:docPr id="1" name="Wykres 1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2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3A26E809" w14:textId="4B7178F7" w:rsidR="0094538D" w:rsidRDefault="0094538D" w:rsidP="0094538D">
      <w:pPr>
        <w:pStyle w:val="tytuwykresu"/>
        <w:rPr>
          <w:noProof/>
          <w:lang w:val="en-US" w:eastAsia="pl-PL"/>
        </w:rPr>
      </w:pPr>
      <w:r>
        <w:rPr>
          <w:noProof/>
          <w:lang w:eastAsia="pl-PL"/>
        </w:rPr>
        <w:drawing>
          <wp:anchor distT="0" distB="0" distL="114300" distR="114300" simplePos="0" relativeHeight="251780096" behindDoc="0" locked="0" layoutInCell="1" allowOverlap="1" wp14:anchorId="5B3A6861" wp14:editId="610CD9C0">
            <wp:simplePos x="0" y="0"/>
            <wp:positionH relativeFrom="column">
              <wp:posOffset>0</wp:posOffset>
            </wp:positionH>
            <wp:positionV relativeFrom="paragraph">
              <wp:posOffset>225425</wp:posOffset>
            </wp:positionV>
            <wp:extent cx="4829175" cy="3743325"/>
            <wp:effectExtent l="0" t="0" r="9525" b="9525"/>
            <wp:wrapSquare wrapText="bothSides"/>
            <wp:docPr id="20" name="Wykres 20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3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  <w:lang w:eastAsia="pl-PL"/>
        </w:rPr>
        <w:drawing>
          <wp:anchor distT="0" distB="0" distL="114300" distR="114300" simplePos="0" relativeHeight="251771904" behindDoc="0" locked="0" layoutInCell="1" allowOverlap="1" wp14:anchorId="4B3D0096" wp14:editId="7DBF9B82">
            <wp:simplePos x="0" y="0"/>
            <wp:positionH relativeFrom="column">
              <wp:posOffset>0</wp:posOffset>
            </wp:positionH>
            <wp:positionV relativeFrom="paragraph">
              <wp:posOffset>228600</wp:posOffset>
            </wp:positionV>
            <wp:extent cx="4895850" cy="3762375"/>
            <wp:effectExtent l="0" t="0" r="0" b="9525"/>
            <wp:wrapSquare wrapText="bothSides"/>
            <wp:docPr id="5" name="Wykres 5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4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bCs/>
          <w:shd w:val="clear" w:color="auto" w:fill="FFFFFF"/>
          <w:lang w:val="en-US"/>
        </w:rPr>
        <w:t xml:space="preserve"> </w:t>
      </w:r>
    </w:p>
    <w:p w14:paraId="0360A134" w14:textId="0C8538B3" w:rsidR="0094538D" w:rsidRPr="0083355E" w:rsidRDefault="0094538D" w:rsidP="0094538D">
      <w:pPr>
        <w:pStyle w:val="tytuwykresu"/>
        <w:rPr>
          <w:shd w:val="clear" w:color="auto" w:fill="FFFFFF"/>
          <w:lang w:val="en-US"/>
        </w:rPr>
      </w:pPr>
      <w:r w:rsidRPr="00531555">
        <w:rPr>
          <w:lang w:val="en-US"/>
        </w:rPr>
        <w:t xml:space="preserve">Chart </w:t>
      </w:r>
      <w:r>
        <w:rPr>
          <w:lang w:val="en-US"/>
        </w:rPr>
        <w:t>2</w:t>
      </w:r>
      <w:r w:rsidRPr="00531555">
        <w:rPr>
          <w:lang w:val="en-US"/>
        </w:rPr>
        <w:t>.</w:t>
      </w:r>
      <w:r w:rsidRPr="00531555">
        <w:rPr>
          <w:shd w:val="clear" w:color="auto" w:fill="FFFFFF"/>
          <w:lang w:val="en-US"/>
        </w:rPr>
        <w:t xml:space="preserve"> </w:t>
      </w:r>
      <w:r>
        <w:rPr>
          <w:bCs/>
          <w:shd w:val="clear" w:color="auto" w:fill="FFFFFF"/>
          <w:lang w:val="en-US"/>
        </w:rPr>
        <w:t>Dynamics of prices of sold production of industry in 2017</w:t>
      </w:r>
      <w:r w:rsidRPr="0083355E">
        <w:rPr>
          <w:bCs/>
          <w:shd w:val="clear" w:color="auto" w:fill="FFFFFF"/>
          <w:lang w:val="en-US"/>
        </w:rPr>
        <w:t>-201</w:t>
      </w:r>
      <w:r>
        <w:rPr>
          <w:bCs/>
          <w:shd w:val="clear" w:color="auto" w:fill="FFFFFF"/>
          <w:lang w:val="en-US"/>
        </w:rPr>
        <w:t>8 (XII previous year = 100)</w:t>
      </w:r>
      <w:r w:rsidRPr="008F2B24">
        <w:rPr>
          <w:noProof/>
          <w:lang w:val="en-US" w:eastAsia="pl-PL"/>
        </w:rPr>
        <w:t xml:space="preserve"> </w:t>
      </w:r>
      <w:r>
        <w:rPr>
          <w:noProof/>
          <w:lang w:eastAsia="pl-PL"/>
        </w:rPr>
        <w:drawing>
          <wp:anchor distT="0" distB="0" distL="114300" distR="114300" simplePos="0" relativeHeight="251782144" behindDoc="0" locked="0" layoutInCell="1" allowOverlap="1" wp14:anchorId="6DDCD762" wp14:editId="012FD659">
            <wp:simplePos x="0" y="0"/>
            <wp:positionH relativeFrom="column">
              <wp:posOffset>0</wp:posOffset>
            </wp:positionH>
            <wp:positionV relativeFrom="paragraph">
              <wp:posOffset>225425</wp:posOffset>
            </wp:positionV>
            <wp:extent cx="4772025" cy="3609975"/>
            <wp:effectExtent l="0" t="0" r="0" b="0"/>
            <wp:wrapSquare wrapText="bothSides"/>
            <wp:docPr id="25" name="Wykres 25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5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  <w:lang w:eastAsia="pl-PL"/>
        </w:rPr>
        <w:drawing>
          <wp:anchor distT="0" distB="0" distL="114300" distR="114300" simplePos="0" relativeHeight="251776000" behindDoc="0" locked="0" layoutInCell="1" allowOverlap="1" wp14:anchorId="2D14F7FF" wp14:editId="187AC824">
            <wp:simplePos x="0" y="0"/>
            <wp:positionH relativeFrom="column">
              <wp:posOffset>0</wp:posOffset>
            </wp:positionH>
            <wp:positionV relativeFrom="paragraph">
              <wp:posOffset>228600</wp:posOffset>
            </wp:positionV>
            <wp:extent cx="4895850" cy="3762375"/>
            <wp:effectExtent l="0" t="0" r="0" b="9525"/>
            <wp:wrapSquare wrapText="bothSides"/>
            <wp:docPr id="18" name="Wykres 18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6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F32D1F1" w14:textId="01A072CC" w:rsidR="0094538D" w:rsidRPr="0083355E" w:rsidRDefault="0094538D" w:rsidP="0094538D">
      <w:pPr>
        <w:pStyle w:val="tytuwykresu"/>
        <w:rPr>
          <w:shd w:val="clear" w:color="auto" w:fill="FFFFFF"/>
          <w:lang w:val="en-US"/>
        </w:rPr>
      </w:pPr>
      <w:r>
        <w:rPr>
          <w:noProof/>
          <w:lang w:eastAsia="pl-PL"/>
        </w:rPr>
        <w:drawing>
          <wp:anchor distT="0" distB="0" distL="114300" distR="114300" simplePos="0" relativeHeight="251773952" behindDoc="0" locked="0" layoutInCell="1" allowOverlap="1" wp14:anchorId="2BACCE36" wp14:editId="1F6FC848">
            <wp:simplePos x="0" y="0"/>
            <wp:positionH relativeFrom="column">
              <wp:posOffset>0</wp:posOffset>
            </wp:positionH>
            <wp:positionV relativeFrom="paragraph">
              <wp:posOffset>228600</wp:posOffset>
            </wp:positionV>
            <wp:extent cx="4895850" cy="3762375"/>
            <wp:effectExtent l="0" t="0" r="0" b="9525"/>
            <wp:wrapSquare wrapText="bothSides"/>
            <wp:docPr id="15" name="Wykres 15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7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FFD61AD" w14:textId="77777777" w:rsidR="0094538D" w:rsidRDefault="0094538D" w:rsidP="0083355E">
      <w:pPr>
        <w:pStyle w:val="tytuwykresu"/>
        <w:rPr>
          <w:shd w:val="clear" w:color="auto" w:fill="FFFFFF"/>
          <w:lang w:val="en-US"/>
        </w:rPr>
      </w:pPr>
    </w:p>
    <w:p w14:paraId="0B1F8230" w14:textId="77777777" w:rsidR="0094538D" w:rsidRDefault="0083355E" w:rsidP="0083355E">
      <w:pPr>
        <w:pStyle w:val="tytuwykresu"/>
        <w:rPr>
          <w:shd w:val="clear" w:color="auto" w:fill="FFFFFF"/>
          <w:lang w:val="en-US"/>
        </w:rPr>
      </w:pPr>
      <w:r w:rsidRPr="0083355E">
        <w:rPr>
          <w:shd w:val="clear" w:color="auto" w:fill="FFFFFF"/>
          <w:lang w:val="en-US"/>
        </w:rPr>
        <w:t xml:space="preserve"> </w:t>
      </w:r>
    </w:p>
    <w:p w14:paraId="61A84C4D" w14:textId="77777777" w:rsidR="0094538D" w:rsidRDefault="0094538D" w:rsidP="0083355E">
      <w:pPr>
        <w:pStyle w:val="tytuwykresu"/>
        <w:rPr>
          <w:shd w:val="clear" w:color="auto" w:fill="FFFFFF"/>
          <w:lang w:val="en-US"/>
        </w:rPr>
      </w:pPr>
    </w:p>
    <w:p w14:paraId="32F3E07E" w14:textId="2C846197" w:rsidR="0094538D" w:rsidRPr="0083355E" w:rsidRDefault="0094538D" w:rsidP="0094538D">
      <w:pPr>
        <w:pStyle w:val="tytuwykresu"/>
        <w:rPr>
          <w:shd w:val="clear" w:color="auto" w:fill="FFFFFF"/>
          <w:lang w:val="en-US"/>
        </w:rPr>
      </w:pPr>
      <w:r>
        <w:rPr>
          <w:noProof/>
          <w:lang w:eastAsia="pl-PL"/>
        </w:rPr>
        <w:lastRenderedPageBreak/>
        <w:drawing>
          <wp:anchor distT="0" distB="0" distL="114300" distR="114300" simplePos="0" relativeHeight="251784192" behindDoc="0" locked="0" layoutInCell="1" allowOverlap="1" wp14:anchorId="786B3718" wp14:editId="394DAFD7">
            <wp:simplePos x="0" y="0"/>
            <wp:positionH relativeFrom="column">
              <wp:posOffset>0</wp:posOffset>
            </wp:positionH>
            <wp:positionV relativeFrom="paragraph">
              <wp:posOffset>396875</wp:posOffset>
            </wp:positionV>
            <wp:extent cx="4819650" cy="3648075"/>
            <wp:effectExtent l="0" t="0" r="0" b="0"/>
            <wp:wrapSquare wrapText="bothSides"/>
            <wp:docPr id="26" name="Wykres 26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8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  <w:lang w:eastAsia="pl-PL"/>
        </w:rPr>
        <w:drawing>
          <wp:anchor distT="0" distB="0" distL="114300" distR="114300" simplePos="0" relativeHeight="251778048" behindDoc="0" locked="0" layoutInCell="1" allowOverlap="1" wp14:anchorId="50F82367" wp14:editId="5529A95A">
            <wp:simplePos x="0" y="0"/>
            <wp:positionH relativeFrom="margin">
              <wp:align>left</wp:align>
            </wp:positionH>
            <wp:positionV relativeFrom="paragraph">
              <wp:posOffset>400050</wp:posOffset>
            </wp:positionV>
            <wp:extent cx="4895850" cy="3762375"/>
            <wp:effectExtent l="0" t="0" r="0" b="0"/>
            <wp:wrapSquare wrapText="bothSides"/>
            <wp:docPr id="19" name="Wykres 19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9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531555">
        <w:rPr>
          <w:lang w:val="en-US"/>
        </w:rPr>
        <w:t xml:space="preserve">Chart </w:t>
      </w:r>
      <w:r>
        <w:rPr>
          <w:lang w:val="en-US"/>
        </w:rPr>
        <w:t>3</w:t>
      </w:r>
      <w:r w:rsidRPr="00531555">
        <w:rPr>
          <w:lang w:val="en-US"/>
        </w:rPr>
        <w:t>.</w:t>
      </w:r>
      <w:r w:rsidRPr="00531555">
        <w:rPr>
          <w:shd w:val="clear" w:color="auto" w:fill="FFFFFF"/>
          <w:lang w:val="en-US"/>
        </w:rPr>
        <w:t xml:space="preserve"> </w:t>
      </w:r>
      <w:r>
        <w:rPr>
          <w:bCs/>
          <w:shd w:val="clear" w:color="auto" w:fill="FFFFFF"/>
          <w:lang w:val="en-US"/>
        </w:rPr>
        <w:t xml:space="preserve">Dynamics of prices of assembly and construction production in </w:t>
      </w:r>
      <w:r w:rsidR="008906E2">
        <w:rPr>
          <w:bCs/>
          <w:shd w:val="clear" w:color="auto" w:fill="FFFFFF"/>
          <w:lang w:val="en-US"/>
        </w:rPr>
        <w:t>2017-</w:t>
      </w:r>
      <w:r w:rsidRPr="0083355E">
        <w:rPr>
          <w:bCs/>
          <w:shd w:val="clear" w:color="auto" w:fill="FFFFFF"/>
          <w:lang w:val="en-US"/>
        </w:rPr>
        <w:t>201</w:t>
      </w:r>
      <w:r>
        <w:rPr>
          <w:bCs/>
          <w:shd w:val="clear" w:color="auto" w:fill="FFFFFF"/>
          <w:lang w:val="en-US"/>
        </w:rPr>
        <w:t>8 (XII previous year = 100)</w:t>
      </w:r>
      <w:r w:rsidRPr="008F2B24">
        <w:rPr>
          <w:noProof/>
          <w:lang w:val="en-US" w:eastAsia="pl-PL"/>
        </w:rPr>
        <w:t xml:space="preserve"> </w:t>
      </w:r>
    </w:p>
    <w:p w14:paraId="1083FFAA" w14:textId="77777777" w:rsidR="0094538D" w:rsidRDefault="0094538D" w:rsidP="0083355E">
      <w:pPr>
        <w:pStyle w:val="tytuwykresu"/>
        <w:rPr>
          <w:shd w:val="clear" w:color="auto" w:fill="FFFFFF"/>
          <w:lang w:val="en-US"/>
        </w:rPr>
      </w:pPr>
    </w:p>
    <w:p w14:paraId="634EE9DB" w14:textId="526DE981" w:rsidR="0083355E" w:rsidRPr="00B16B25" w:rsidRDefault="0083355E" w:rsidP="0083355E">
      <w:pPr>
        <w:pStyle w:val="tytuwykresu"/>
        <w:rPr>
          <w:bCs/>
          <w:shd w:val="clear" w:color="auto" w:fill="FFFFFF"/>
          <w:lang w:val="en-US"/>
        </w:rPr>
      </w:pPr>
      <w:r w:rsidRPr="00531555">
        <w:rPr>
          <w:lang w:val="en-US"/>
        </w:rPr>
        <w:t xml:space="preserve">Chart </w:t>
      </w:r>
      <w:r w:rsidR="007D5565">
        <w:rPr>
          <w:lang w:val="en-US"/>
        </w:rPr>
        <w:t>4</w:t>
      </w:r>
      <w:r w:rsidRPr="00531555">
        <w:rPr>
          <w:lang w:val="en-US"/>
        </w:rPr>
        <w:t>.</w:t>
      </w:r>
      <w:r w:rsidRPr="00531555">
        <w:rPr>
          <w:shd w:val="clear" w:color="auto" w:fill="FFFFFF"/>
          <w:lang w:val="en-US"/>
        </w:rPr>
        <w:t xml:space="preserve"> </w:t>
      </w:r>
      <w:r w:rsidRPr="0083355E">
        <w:rPr>
          <w:bCs/>
          <w:shd w:val="clear" w:color="auto" w:fill="FFFFFF"/>
          <w:lang w:val="en-US"/>
        </w:rPr>
        <w:t>Dynamics of prices of sold production o</w:t>
      </w:r>
      <w:r w:rsidR="009E356D">
        <w:rPr>
          <w:bCs/>
          <w:shd w:val="clear" w:color="auto" w:fill="FFFFFF"/>
          <w:lang w:val="en-US"/>
        </w:rPr>
        <w:t xml:space="preserve">f industry </w:t>
      </w:r>
      <w:r w:rsidR="008F2B24">
        <w:rPr>
          <w:bCs/>
          <w:shd w:val="clear" w:color="auto" w:fill="FFFFFF"/>
          <w:lang w:val="en-US"/>
        </w:rPr>
        <w:t>sections in</w:t>
      </w:r>
      <w:r w:rsidR="0094538D">
        <w:rPr>
          <w:bCs/>
          <w:shd w:val="clear" w:color="auto" w:fill="FFFFFF"/>
          <w:lang w:val="en-US"/>
        </w:rPr>
        <w:t xml:space="preserve"> </w:t>
      </w:r>
      <w:r w:rsidR="009E356D">
        <w:rPr>
          <w:bCs/>
          <w:shd w:val="clear" w:color="auto" w:fill="FFFFFF"/>
          <w:lang w:val="en-US"/>
        </w:rPr>
        <w:t>201</w:t>
      </w:r>
      <w:r w:rsidR="008F2B24">
        <w:rPr>
          <w:bCs/>
          <w:shd w:val="clear" w:color="auto" w:fill="FFFFFF"/>
          <w:lang w:val="en-US"/>
        </w:rPr>
        <w:t xml:space="preserve">8 (XII </w:t>
      </w:r>
      <w:r w:rsidR="0094538D">
        <w:rPr>
          <w:bCs/>
          <w:shd w:val="clear" w:color="auto" w:fill="FFFFFF"/>
          <w:lang w:val="en-US"/>
        </w:rPr>
        <w:t>previous year</w:t>
      </w:r>
      <w:r w:rsidR="008F2B24">
        <w:rPr>
          <w:bCs/>
          <w:shd w:val="clear" w:color="auto" w:fill="FFFFFF"/>
          <w:lang w:val="en-US"/>
        </w:rPr>
        <w:t xml:space="preserve"> = 100)</w:t>
      </w:r>
      <w:r w:rsidR="008F2B24" w:rsidRPr="008F2B24">
        <w:rPr>
          <w:noProof/>
          <w:lang w:val="en-US" w:eastAsia="pl-PL"/>
        </w:rPr>
        <w:t xml:space="preserve"> </w:t>
      </w:r>
    </w:p>
    <w:p w14:paraId="6470863A" w14:textId="1697A7B3" w:rsidR="00694AF0" w:rsidRPr="009E356D" w:rsidRDefault="0094538D" w:rsidP="00E76D26">
      <w:pPr>
        <w:rPr>
          <w:sz w:val="18"/>
          <w:lang w:val="en-US"/>
        </w:rPr>
      </w:pPr>
      <w:r>
        <w:rPr>
          <w:noProof/>
          <w:lang w:eastAsia="pl-PL"/>
        </w:rPr>
        <w:drawing>
          <wp:anchor distT="0" distB="0" distL="114300" distR="114300" simplePos="0" relativeHeight="251786240" behindDoc="0" locked="0" layoutInCell="1" allowOverlap="1" wp14:anchorId="53094AFA" wp14:editId="0458024D">
            <wp:simplePos x="0" y="0"/>
            <wp:positionH relativeFrom="column">
              <wp:posOffset>0</wp:posOffset>
            </wp:positionH>
            <wp:positionV relativeFrom="paragraph">
              <wp:posOffset>206375</wp:posOffset>
            </wp:positionV>
            <wp:extent cx="4848225" cy="4048125"/>
            <wp:effectExtent l="0" t="0" r="0" b="0"/>
            <wp:wrapSquare wrapText="bothSides"/>
            <wp:docPr id="27" name="Wykres 27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0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  <w:lang w:eastAsia="pl-PL"/>
        </w:rPr>
        <w:drawing>
          <wp:anchor distT="0" distB="0" distL="114300" distR="114300" simplePos="0" relativeHeight="251769856" behindDoc="0" locked="0" layoutInCell="1" allowOverlap="1" wp14:anchorId="17A0DF67" wp14:editId="2E7DE98B">
            <wp:simplePos x="0" y="0"/>
            <wp:positionH relativeFrom="margin">
              <wp:align>left</wp:align>
            </wp:positionH>
            <wp:positionV relativeFrom="paragraph">
              <wp:posOffset>201930</wp:posOffset>
            </wp:positionV>
            <wp:extent cx="4876800" cy="3867150"/>
            <wp:effectExtent l="0" t="0" r="0" b="0"/>
            <wp:wrapSquare wrapText="bothSides"/>
            <wp:docPr id="17" name="Wykres 17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470863B" w14:textId="77777777" w:rsidR="00694AF0" w:rsidRPr="009E356D" w:rsidRDefault="00694AF0" w:rsidP="00E76D26">
      <w:pPr>
        <w:rPr>
          <w:sz w:val="18"/>
          <w:lang w:val="en-US"/>
        </w:rPr>
        <w:sectPr w:rsidR="00694AF0" w:rsidRPr="009E356D" w:rsidSect="003B18B6">
          <w:headerReference w:type="default" r:id="rId22"/>
          <w:footerReference w:type="default" r:id="rId23"/>
          <w:headerReference w:type="first" r:id="rId24"/>
          <w:footerReference w:type="first" r:id="rId25"/>
          <w:pgSz w:w="11906" w:h="16838"/>
          <w:pgMar w:top="720" w:right="3119" w:bottom="720" w:left="720" w:header="284" w:footer="283" w:gutter="0"/>
          <w:cols w:space="708"/>
          <w:titlePg/>
          <w:docGrid w:linePitch="360"/>
        </w:sectPr>
      </w:pPr>
    </w:p>
    <w:p w14:paraId="6470863C" w14:textId="77777777" w:rsidR="000470AA" w:rsidRPr="009E356D" w:rsidRDefault="000470AA" w:rsidP="000470AA">
      <w:pPr>
        <w:rPr>
          <w:sz w:val="18"/>
          <w:lang w:val="en-US"/>
        </w:rPr>
      </w:pPr>
    </w:p>
    <w:tbl>
      <w:tblPr>
        <w:tblpPr w:leftFromText="141" w:rightFromText="141" w:vertAnchor="text" w:horzAnchor="margin" w:tblpXSpec="center" w:tblpY="-47"/>
        <w:tblW w:w="0" w:type="auto"/>
        <w:tblLook w:val="04A0" w:firstRow="1" w:lastRow="0" w:firstColumn="1" w:lastColumn="0" w:noHBand="0" w:noVBand="1"/>
      </w:tblPr>
      <w:tblGrid>
        <w:gridCol w:w="4165"/>
        <w:gridCol w:w="3728"/>
      </w:tblGrid>
      <w:tr w:rsidR="000470AA" w:rsidRPr="00076BA3" w14:paraId="64708647" w14:textId="77777777" w:rsidTr="00AC3FCE">
        <w:trPr>
          <w:trHeight w:val="1506"/>
        </w:trPr>
        <w:tc>
          <w:tcPr>
            <w:tcW w:w="4165" w:type="dxa"/>
          </w:tcPr>
          <w:p w14:paraId="6470863D" w14:textId="77777777" w:rsidR="000470AA" w:rsidRPr="00A54904" w:rsidRDefault="001D2736" w:rsidP="00E23337">
            <w:pPr>
              <w:spacing w:before="0" w:after="0" w:line="276" w:lineRule="auto"/>
              <w:rPr>
                <w:rFonts w:cs="Arial"/>
                <w:color w:val="000000" w:themeColor="text1"/>
                <w:sz w:val="20"/>
                <w:lang w:val="en-US"/>
              </w:rPr>
            </w:pPr>
            <w:r w:rsidRPr="00A54904">
              <w:rPr>
                <w:rFonts w:cs="Arial"/>
                <w:color w:val="000000" w:themeColor="text1"/>
                <w:sz w:val="20"/>
                <w:lang w:val="en-US"/>
              </w:rPr>
              <w:t>Prepared by</w:t>
            </w:r>
            <w:r w:rsidR="000470AA" w:rsidRPr="00A54904">
              <w:rPr>
                <w:rFonts w:cs="Arial"/>
                <w:color w:val="000000" w:themeColor="text1"/>
                <w:sz w:val="20"/>
                <w:lang w:val="en-US"/>
              </w:rPr>
              <w:t>:</w:t>
            </w:r>
          </w:p>
          <w:p w14:paraId="6470863E" w14:textId="6636E8EA" w:rsidR="000470AA" w:rsidRPr="00A54904" w:rsidRDefault="0083355E" w:rsidP="00D00796">
            <w:pPr>
              <w:spacing w:before="0" w:after="0" w:line="240" w:lineRule="auto"/>
              <w:rPr>
                <w:rFonts w:cs="Arial"/>
                <w:b/>
                <w:color w:val="000000" w:themeColor="text1"/>
                <w:sz w:val="20"/>
                <w:lang w:val="en-US"/>
              </w:rPr>
            </w:pPr>
            <w:r w:rsidRPr="00A54904">
              <w:rPr>
                <w:rFonts w:cs="Arial"/>
                <w:b/>
                <w:color w:val="000000" w:themeColor="text1"/>
                <w:sz w:val="20"/>
                <w:lang w:val="en-US"/>
              </w:rPr>
              <w:t>The Production Department</w:t>
            </w:r>
          </w:p>
          <w:p w14:paraId="6470863F" w14:textId="2E306E93" w:rsidR="000470AA" w:rsidRPr="00A54904" w:rsidRDefault="00712574" w:rsidP="00D00796">
            <w:pPr>
              <w:pStyle w:val="Nagwek3"/>
              <w:spacing w:before="0" w:line="240" w:lineRule="auto"/>
              <w:rPr>
                <w:rFonts w:ascii="Fira Sans" w:hAnsi="Fira Sans" w:cs="Arial"/>
                <w:b/>
                <w:color w:val="000000" w:themeColor="text1"/>
                <w:sz w:val="20"/>
                <w:szCs w:val="28"/>
                <w:lang w:val="en-US"/>
              </w:rPr>
            </w:pPr>
            <w:r>
              <w:rPr>
                <w:rFonts w:ascii="Fira Sans" w:hAnsi="Fira Sans" w:cs="Arial"/>
                <w:b/>
                <w:color w:val="000000" w:themeColor="text1"/>
                <w:sz w:val="20"/>
                <w:szCs w:val="28"/>
                <w:lang w:val="en-US"/>
              </w:rPr>
              <w:t>Bożena Kudelska</w:t>
            </w:r>
          </w:p>
          <w:p w14:paraId="64708640" w14:textId="2F08948D" w:rsidR="000470AA" w:rsidRPr="008F3638" w:rsidRDefault="000470AA" w:rsidP="00D00796">
            <w:pPr>
              <w:pStyle w:val="Nagwek3"/>
              <w:spacing w:before="0" w:line="240" w:lineRule="auto"/>
              <w:rPr>
                <w:rFonts w:ascii="Fira Sans" w:hAnsi="Fira Sans" w:cs="Arial"/>
                <w:color w:val="000000" w:themeColor="text1"/>
                <w:sz w:val="20"/>
                <w:lang w:val="fi-FI"/>
              </w:rPr>
            </w:pP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Tel: </w:t>
            </w:r>
            <w:r w:rsidR="00D64203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+48 </w:t>
            </w:r>
            <w:r w:rsidR="0083355E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22</w:t>
            </w:r>
            <w:r w:rsidR="0083355E" w:rsidRPr="00AC6DB5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 608 3607</w:t>
            </w:r>
          </w:p>
          <w:p w14:paraId="64708641" w14:textId="5288E5C4" w:rsidR="000470AA" w:rsidRPr="0083355E" w:rsidRDefault="000470AA" w:rsidP="0083355E">
            <w:pPr>
              <w:pStyle w:val="Nagwek3"/>
              <w:spacing w:before="0" w:line="240" w:lineRule="auto"/>
              <w:rPr>
                <w:rFonts w:ascii="Fira Sans" w:hAnsi="Fira Sans"/>
                <w:color w:val="000000" w:themeColor="text1"/>
                <w:lang w:val="en-US"/>
              </w:rPr>
            </w:pPr>
            <w:r w:rsidRPr="008F3638">
              <w:rPr>
                <w:rFonts w:ascii="Fira Sans" w:hAnsi="Fira Sans" w:cs="Arial"/>
                <w:b/>
                <w:color w:val="000000" w:themeColor="text1"/>
                <w:sz w:val="20"/>
                <w:szCs w:val="20"/>
                <w:lang w:val="en-US"/>
              </w:rPr>
              <w:t xml:space="preserve">e-mail: </w:t>
            </w:r>
            <w:r w:rsidR="0083355E" w:rsidRPr="0083355E">
              <w:rPr>
                <w:rStyle w:val="Hipercze"/>
                <w:rFonts w:ascii="Fira Sans" w:hAnsi="Fira Sans" w:cs="Arial"/>
                <w:b/>
                <w:sz w:val="20"/>
                <w:szCs w:val="20"/>
                <w:lang w:val="en-US"/>
              </w:rPr>
              <w:t>B.Kudelska@stat.gov.pl</w:t>
            </w:r>
          </w:p>
        </w:tc>
        <w:tc>
          <w:tcPr>
            <w:tcW w:w="3728" w:type="dxa"/>
          </w:tcPr>
          <w:p w14:paraId="64708642" w14:textId="77777777" w:rsidR="00AC3FCE" w:rsidRPr="00531555" w:rsidRDefault="001D2736" w:rsidP="00E23337">
            <w:pPr>
              <w:spacing w:before="0" w:after="0" w:line="276" w:lineRule="auto"/>
              <w:rPr>
                <w:rFonts w:cs="Arial"/>
                <w:b/>
                <w:color w:val="000000" w:themeColor="text1"/>
                <w:sz w:val="20"/>
                <w:lang w:val="en-US"/>
              </w:rPr>
            </w:pPr>
            <w:r w:rsidRPr="00531555">
              <w:rPr>
                <w:rFonts w:cs="Arial"/>
                <w:color w:val="000000" w:themeColor="text1"/>
                <w:sz w:val="20"/>
                <w:lang w:val="en-US"/>
              </w:rPr>
              <w:t>Issued by</w:t>
            </w:r>
            <w:r w:rsidR="000470AA" w:rsidRPr="00531555">
              <w:rPr>
                <w:rFonts w:cs="Arial"/>
                <w:color w:val="000000" w:themeColor="text1"/>
                <w:sz w:val="20"/>
                <w:lang w:val="en-US"/>
              </w:rPr>
              <w:t>:</w:t>
            </w:r>
            <w:r w:rsidR="000470AA" w:rsidRPr="00531555">
              <w:rPr>
                <w:rFonts w:cs="Arial"/>
                <w:color w:val="000000" w:themeColor="text1"/>
                <w:sz w:val="20"/>
                <w:lang w:val="en-US"/>
              </w:rPr>
              <w:br/>
            </w:r>
            <w:r w:rsidR="00AC3FCE"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 xml:space="preserve">The </w:t>
            </w:r>
            <w:proofErr w:type="spellStart"/>
            <w:r w:rsidR="00AC3FCE"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>Spokeperson</w:t>
            </w:r>
            <w:proofErr w:type="spellEnd"/>
            <w:r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 xml:space="preserve"> </w:t>
            </w:r>
            <w:r w:rsidR="00AC3FCE"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>for</w:t>
            </w:r>
            <w:r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 xml:space="preserve"> the President</w:t>
            </w:r>
            <w:r w:rsidR="00AC3FCE"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 xml:space="preserve"> </w:t>
            </w:r>
          </w:p>
          <w:p w14:paraId="64708643" w14:textId="77777777" w:rsidR="000470AA" w:rsidRPr="00531555" w:rsidRDefault="00AC3FCE" w:rsidP="00E23337">
            <w:pPr>
              <w:spacing w:before="0" w:after="0" w:line="276" w:lineRule="auto"/>
              <w:rPr>
                <w:rFonts w:cs="Arial"/>
                <w:b/>
                <w:color w:val="000000" w:themeColor="text1"/>
                <w:sz w:val="20"/>
                <w:lang w:val="en-US"/>
              </w:rPr>
            </w:pPr>
            <w:r w:rsidRPr="00531555">
              <w:rPr>
                <w:rFonts w:cs="Arial"/>
                <w:b/>
                <w:color w:val="000000" w:themeColor="text1"/>
                <w:sz w:val="20"/>
                <w:lang w:val="en-US"/>
              </w:rPr>
              <w:t>of the Statistic Poland</w:t>
            </w:r>
          </w:p>
          <w:p w14:paraId="64708644" w14:textId="77777777" w:rsidR="000470AA" w:rsidRPr="00531555" w:rsidRDefault="000470AA" w:rsidP="00D00796">
            <w:pPr>
              <w:pStyle w:val="Nagwek3"/>
              <w:spacing w:before="0" w:line="240" w:lineRule="auto"/>
              <w:rPr>
                <w:rFonts w:ascii="Fira Sans" w:hAnsi="Fira Sans" w:cs="Arial"/>
                <w:b/>
                <w:color w:val="000000" w:themeColor="text1"/>
                <w:sz w:val="20"/>
                <w:szCs w:val="28"/>
                <w:lang w:val="en-US"/>
              </w:rPr>
            </w:pPr>
            <w:r w:rsidRPr="00531555">
              <w:rPr>
                <w:rFonts w:ascii="Fira Sans" w:hAnsi="Fira Sans" w:cs="Arial"/>
                <w:b/>
                <w:color w:val="000000" w:themeColor="text1"/>
                <w:sz w:val="20"/>
                <w:szCs w:val="28"/>
                <w:lang w:val="en-US"/>
              </w:rPr>
              <w:t>Karolina Dawidziuk</w:t>
            </w:r>
          </w:p>
          <w:p w14:paraId="64708645" w14:textId="77777777" w:rsidR="000470AA" w:rsidRPr="008F3638" w:rsidRDefault="000470AA" w:rsidP="00D00796">
            <w:pPr>
              <w:pStyle w:val="Nagwek3"/>
              <w:spacing w:before="0" w:line="240" w:lineRule="auto"/>
              <w:rPr>
                <w:rFonts w:ascii="Fira Sans" w:hAnsi="Fira Sans" w:cs="Arial"/>
                <w:color w:val="000000" w:themeColor="text1"/>
                <w:sz w:val="20"/>
                <w:lang w:val="fi-FI"/>
              </w:rPr>
            </w:pP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Tel: </w:t>
            </w:r>
            <w:r w:rsidR="00D64203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+48 </w:t>
            </w: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22 608 3475, </w:t>
            </w:r>
            <w:r w:rsidR="00D64203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+48 </w:t>
            </w: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22 608 3009</w:t>
            </w:r>
          </w:p>
          <w:p w14:paraId="64708646" w14:textId="77777777" w:rsidR="000470AA" w:rsidRPr="008F3638" w:rsidRDefault="000470AA" w:rsidP="00D00796">
            <w:pPr>
              <w:pStyle w:val="Nagwek3"/>
              <w:spacing w:before="0" w:line="240" w:lineRule="auto"/>
              <w:rPr>
                <w:rFonts w:ascii="Fira Sans" w:hAnsi="Fira Sans" w:cs="Arial"/>
                <w:color w:val="000000" w:themeColor="text1"/>
                <w:sz w:val="20"/>
                <w:szCs w:val="20"/>
                <w:lang w:val="en-US"/>
              </w:rPr>
            </w:pPr>
            <w:r w:rsidRPr="008F3638">
              <w:rPr>
                <w:rFonts w:ascii="Fira Sans" w:hAnsi="Fira Sans" w:cs="Arial"/>
                <w:b/>
                <w:color w:val="000000" w:themeColor="text1"/>
                <w:sz w:val="20"/>
                <w:szCs w:val="20"/>
                <w:lang w:val="en-US"/>
              </w:rPr>
              <w:t xml:space="preserve">e-mail: </w:t>
            </w:r>
            <w:hyperlink r:id="rId26" w:history="1">
              <w:r w:rsidRPr="008F3638">
                <w:rPr>
                  <w:rStyle w:val="Hipercze"/>
                  <w:rFonts w:ascii="Fira Sans" w:hAnsi="Fira Sans" w:cs="Arial"/>
                  <w:b/>
                  <w:color w:val="000000" w:themeColor="text1"/>
                  <w:sz w:val="20"/>
                  <w:szCs w:val="20"/>
                  <w:lang w:val="en-US"/>
                </w:rPr>
                <w:t>rzecznik@stat.gov.pl</w:t>
              </w:r>
            </w:hyperlink>
          </w:p>
        </w:tc>
      </w:tr>
    </w:tbl>
    <w:p w14:paraId="64708648" w14:textId="77777777" w:rsidR="000470AA" w:rsidRPr="00531555" w:rsidRDefault="000470AA" w:rsidP="000470AA">
      <w:pPr>
        <w:rPr>
          <w:sz w:val="20"/>
          <w:lang w:val="en-US"/>
        </w:rPr>
      </w:pPr>
    </w:p>
    <w:p w14:paraId="64708649" w14:textId="77777777" w:rsidR="000470AA" w:rsidRPr="00531555" w:rsidRDefault="000470AA" w:rsidP="000470AA">
      <w:pPr>
        <w:rPr>
          <w:sz w:val="18"/>
          <w:lang w:val="en-US"/>
        </w:rPr>
      </w:pPr>
    </w:p>
    <w:tbl>
      <w:tblPr>
        <w:tblStyle w:val="Tabela-Siatka"/>
        <w:tblW w:w="5000" w:type="pc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57" w:type="dxa"/>
          <w:right w:w="57" w:type="dxa"/>
        </w:tblCellMar>
        <w:tblLook w:val="04A0" w:firstRow="1" w:lastRow="0" w:firstColumn="1" w:lastColumn="0" w:noHBand="0" w:noVBand="1"/>
      </w:tblPr>
      <w:tblGrid>
        <w:gridCol w:w="4390"/>
        <w:gridCol w:w="595"/>
        <w:gridCol w:w="3082"/>
      </w:tblGrid>
      <w:tr w:rsidR="000470AA" w:rsidRPr="00076BA3" w14:paraId="64708650" w14:textId="77777777" w:rsidTr="000470AA">
        <w:trPr>
          <w:trHeight w:val="610"/>
        </w:trPr>
        <w:tc>
          <w:tcPr>
            <w:tcW w:w="2721" w:type="pct"/>
            <w:vMerge w:val="restart"/>
            <w:vAlign w:val="center"/>
          </w:tcPr>
          <w:p w14:paraId="6470864A" w14:textId="77777777" w:rsidR="000470AA" w:rsidRPr="00531555" w:rsidRDefault="001D2736" w:rsidP="000470AA">
            <w:pPr>
              <w:rPr>
                <w:b/>
                <w:sz w:val="20"/>
                <w:lang w:val="en-US"/>
              </w:rPr>
            </w:pPr>
            <w:r w:rsidRPr="00531555">
              <w:rPr>
                <w:b/>
                <w:sz w:val="20"/>
                <w:lang w:val="en-US"/>
              </w:rPr>
              <w:t>Press Office</w:t>
            </w:r>
          </w:p>
          <w:p w14:paraId="6470864B" w14:textId="77777777" w:rsidR="000470AA" w:rsidRPr="00531555" w:rsidRDefault="000470AA" w:rsidP="000470AA">
            <w:pPr>
              <w:rPr>
                <w:sz w:val="20"/>
                <w:lang w:val="en-US"/>
              </w:rPr>
            </w:pPr>
            <w:r w:rsidRPr="00531555">
              <w:rPr>
                <w:b/>
                <w:sz w:val="20"/>
                <w:lang w:val="en-US"/>
              </w:rPr>
              <w:t xml:space="preserve">tel.: </w:t>
            </w:r>
            <w:r w:rsidR="00D64203" w:rsidRPr="00531555">
              <w:rPr>
                <w:sz w:val="20"/>
                <w:lang w:val="en-US"/>
              </w:rPr>
              <w:t>+48 22 608 34 91, +48 22</w:t>
            </w:r>
            <w:r w:rsidRPr="00531555">
              <w:rPr>
                <w:sz w:val="20"/>
                <w:lang w:val="en-US"/>
              </w:rPr>
              <w:t xml:space="preserve"> 608 38 04 </w:t>
            </w:r>
          </w:p>
          <w:p w14:paraId="6470864C" w14:textId="77777777" w:rsidR="000470AA" w:rsidRPr="00531555" w:rsidRDefault="000470AA" w:rsidP="000470AA">
            <w:pPr>
              <w:rPr>
                <w:sz w:val="20"/>
                <w:lang w:val="en-US"/>
              </w:rPr>
            </w:pPr>
            <w:r w:rsidRPr="00531555">
              <w:rPr>
                <w:b/>
                <w:sz w:val="20"/>
                <w:lang w:val="en-US"/>
              </w:rPr>
              <w:t>fa</w:t>
            </w:r>
            <w:r w:rsidR="001D2736" w:rsidRPr="00531555">
              <w:rPr>
                <w:b/>
                <w:sz w:val="20"/>
                <w:lang w:val="en-US"/>
              </w:rPr>
              <w:t>x</w:t>
            </w:r>
            <w:r w:rsidRPr="00531555">
              <w:rPr>
                <w:b/>
                <w:sz w:val="20"/>
                <w:lang w:val="en-US"/>
              </w:rPr>
              <w:t>:</w:t>
            </w:r>
            <w:r w:rsidR="00D64203" w:rsidRPr="00531555">
              <w:rPr>
                <w:sz w:val="20"/>
                <w:lang w:val="en-US"/>
              </w:rPr>
              <w:t xml:space="preserve"> +48 22</w:t>
            </w:r>
            <w:r w:rsidRPr="00531555">
              <w:rPr>
                <w:sz w:val="20"/>
                <w:lang w:val="en-US"/>
              </w:rPr>
              <w:t xml:space="preserve"> 608 38 86 </w:t>
            </w:r>
          </w:p>
          <w:p w14:paraId="6470864D" w14:textId="77777777" w:rsidR="000470AA" w:rsidRPr="00531555" w:rsidRDefault="000470AA" w:rsidP="000470AA">
            <w:pPr>
              <w:rPr>
                <w:sz w:val="18"/>
                <w:lang w:val="en-US"/>
              </w:rPr>
            </w:pPr>
            <w:r w:rsidRPr="00531555">
              <w:rPr>
                <w:b/>
                <w:sz w:val="20"/>
                <w:lang w:val="en-US"/>
              </w:rPr>
              <w:t>e-mail:</w:t>
            </w:r>
            <w:r w:rsidRPr="00531555">
              <w:rPr>
                <w:sz w:val="20"/>
                <w:lang w:val="en-US"/>
              </w:rPr>
              <w:t xml:space="preserve"> </w:t>
            </w:r>
            <w:hyperlink r:id="rId27" w:history="1">
              <w:r w:rsidRPr="00531555">
                <w:rPr>
                  <w:rStyle w:val="Hipercze"/>
                  <w:rFonts w:cstheme="minorBidi"/>
                  <w:sz w:val="20"/>
                  <w:lang w:val="en-US"/>
                </w:rPr>
                <w:t>obslugaprasowa@stat.gov.pl</w:t>
              </w:r>
            </w:hyperlink>
          </w:p>
        </w:tc>
        <w:tc>
          <w:tcPr>
            <w:tcW w:w="369" w:type="pct"/>
            <w:vAlign w:val="center"/>
          </w:tcPr>
          <w:p w14:paraId="6470864E" w14:textId="77777777" w:rsidR="000470AA" w:rsidRPr="00531555" w:rsidRDefault="000470AA" w:rsidP="000470AA">
            <w:pPr>
              <w:rPr>
                <w:sz w:val="18"/>
                <w:lang w:val="en-US"/>
              </w:rPr>
            </w:pPr>
            <w:r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1732992" behindDoc="0" locked="0" layoutInCell="1" allowOverlap="1" wp14:anchorId="64708664" wp14:editId="64708665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21590</wp:posOffset>
                  </wp:positionV>
                  <wp:extent cx="256540" cy="251460"/>
                  <wp:effectExtent l="0" t="0" r="0" b="0"/>
                  <wp:wrapNone/>
                  <wp:docPr id="21" name="Obraz 2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" name="logo-03.png"/>
                          <pic:cNvPicPr/>
                        </pic:nvPicPr>
                        <pic:blipFill>
                          <a:blip r:embed="rId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654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1910" w:type="pct"/>
            <w:vAlign w:val="center"/>
          </w:tcPr>
          <w:p w14:paraId="6470864F" w14:textId="77777777" w:rsidR="000470AA" w:rsidRPr="00531555" w:rsidRDefault="000470AA" w:rsidP="000470AA">
            <w:pPr>
              <w:rPr>
                <w:sz w:val="18"/>
                <w:lang w:val="en-US"/>
              </w:rPr>
            </w:pPr>
            <w:r w:rsidRPr="00531555">
              <w:rPr>
                <w:sz w:val="20"/>
                <w:lang w:val="en-US"/>
              </w:rPr>
              <w:t>www.stat.gov.pl</w:t>
            </w:r>
            <w:r w:rsidR="001D2736" w:rsidRPr="00531555">
              <w:rPr>
                <w:sz w:val="20"/>
                <w:lang w:val="en-US"/>
              </w:rPr>
              <w:t>/en/</w:t>
            </w:r>
          </w:p>
        </w:tc>
      </w:tr>
      <w:tr w:rsidR="000470AA" w14:paraId="64708654" w14:textId="77777777" w:rsidTr="000470AA">
        <w:trPr>
          <w:trHeight w:val="436"/>
        </w:trPr>
        <w:tc>
          <w:tcPr>
            <w:tcW w:w="2721" w:type="pct"/>
            <w:vMerge/>
            <w:vAlign w:val="center"/>
          </w:tcPr>
          <w:p w14:paraId="64708651" w14:textId="77777777" w:rsidR="000470AA" w:rsidRPr="00531555" w:rsidRDefault="000470AA" w:rsidP="000470AA">
            <w:pPr>
              <w:rPr>
                <w:sz w:val="18"/>
                <w:lang w:val="en-US"/>
              </w:rPr>
            </w:pPr>
          </w:p>
        </w:tc>
        <w:tc>
          <w:tcPr>
            <w:tcW w:w="369" w:type="pct"/>
            <w:vAlign w:val="center"/>
          </w:tcPr>
          <w:p w14:paraId="64708652" w14:textId="77777777" w:rsidR="000470AA" w:rsidRPr="00531555" w:rsidRDefault="000470AA" w:rsidP="000470AA">
            <w:pPr>
              <w:rPr>
                <w:sz w:val="18"/>
                <w:lang w:val="en-US"/>
              </w:rPr>
            </w:pPr>
            <w:r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1735040" behindDoc="0" locked="0" layoutInCell="1" allowOverlap="1" wp14:anchorId="64708666" wp14:editId="64708667">
                  <wp:simplePos x="0" y="0"/>
                  <wp:positionH relativeFrom="column">
                    <wp:posOffset>81280</wp:posOffset>
                  </wp:positionH>
                  <wp:positionV relativeFrom="paragraph">
                    <wp:posOffset>18415</wp:posOffset>
                  </wp:positionV>
                  <wp:extent cx="256540" cy="251460"/>
                  <wp:effectExtent l="0" t="0" r="0" b="0"/>
                  <wp:wrapNone/>
                  <wp:docPr id="22" name="Obraz 2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" name="logo-04.png"/>
                          <pic:cNvPicPr/>
                        </pic:nvPicPr>
                        <pic:blipFill>
                          <a:blip r:embed="rId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654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1910" w:type="pct"/>
          </w:tcPr>
          <w:p w14:paraId="64708653" w14:textId="77777777" w:rsidR="000470AA" w:rsidRDefault="001D2736" w:rsidP="000470AA">
            <w:pPr>
              <w:rPr>
                <w:sz w:val="18"/>
              </w:rPr>
            </w:pPr>
            <w:r>
              <w:rPr>
                <w:sz w:val="20"/>
              </w:rPr>
              <w:t>@</w:t>
            </w:r>
            <w:proofErr w:type="spellStart"/>
            <w:r>
              <w:rPr>
                <w:sz w:val="20"/>
              </w:rPr>
              <w:t>StatPoland</w:t>
            </w:r>
            <w:proofErr w:type="spellEnd"/>
          </w:p>
        </w:tc>
      </w:tr>
      <w:tr w:rsidR="000470AA" w14:paraId="64708658" w14:textId="77777777" w:rsidTr="000470AA">
        <w:trPr>
          <w:trHeight w:val="436"/>
        </w:trPr>
        <w:tc>
          <w:tcPr>
            <w:tcW w:w="2721" w:type="pct"/>
            <w:vMerge/>
            <w:vAlign w:val="center"/>
          </w:tcPr>
          <w:p w14:paraId="64708655" w14:textId="77777777" w:rsidR="000470AA" w:rsidRDefault="000470AA" w:rsidP="000470AA">
            <w:pPr>
              <w:rPr>
                <w:sz w:val="18"/>
              </w:rPr>
            </w:pPr>
          </w:p>
        </w:tc>
        <w:tc>
          <w:tcPr>
            <w:tcW w:w="369" w:type="pct"/>
            <w:vAlign w:val="center"/>
          </w:tcPr>
          <w:p w14:paraId="64708656" w14:textId="77777777" w:rsidR="000470AA" w:rsidRDefault="000470AA" w:rsidP="000470AA">
            <w:pPr>
              <w:rPr>
                <w:sz w:val="18"/>
              </w:rPr>
            </w:pPr>
            <w:r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1734016" behindDoc="0" locked="0" layoutInCell="1" allowOverlap="1" wp14:anchorId="64708668" wp14:editId="64708669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15240</wp:posOffset>
                  </wp:positionV>
                  <wp:extent cx="256540" cy="251460"/>
                  <wp:effectExtent l="0" t="0" r="0" b="0"/>
                  <wp:wrapNone/>
                  <wp:docPr id="23" name="Obraz 2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logo-02.png"/>
                          <pic:cNvPicPr/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654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1910" w:type="pct"/>
          </w:tcPr>
          <w:p w14:paraId="64708657" w14:textId="77777777" w:rsidR="000470AA" w:rsidRDefault="000470AA" w:rsidP="000470AA">
            <w:pPr>
              <w:rPr>
                <w:sz w:val="20"/>
              </w:rPr>
            </w:pPr>
            <w:r w:rsidRPr="003D5F42">
              <w:rPr>
                <w:sz w:val="20"/>
              </w:rPr>
              <w:t>@</w:t>
            </w:r>
            <w:proofErr w:type="spellStart"/>
            <w:r w:rsidRPr="003D5F42">
              <w:rPr>
                <w:sz w:val="20"/>
              </w:rPr>
              <w:t>GlownyUrzadStatystyczny</w:t>
            </w:r>
            <w:proofErr w:type="spellEnd"/>
          </w:p>
        </w:tc>
      </w:tr>
    </w:tbl>
    <w:p w14:paraId="64708659" w14:textId="77777777" w:rsidR="00D261A2" w:rsidRPr="00001C5B" w:rsidRDefault="001448A7" w:rsidP="00E76D26">
      <w:pPr>
        <w:rPr>
          <w:sz w:val="18"/>
        </w:rPr>
      </w:pPr>
      <w:r w:rsidRPr="00001C5B">
        <w:rPr>
          <w:noProof/>
          <w:sz w:val="18"/>
          <w:lang w:eastAsia="pl-PL"/>
        </w:rPr>
        <mc:AlternateContent>
          <mc:Choice Requires="wps">
            <w:drawing>
              <wp:anchor distT="45720" distB="45720" distL="114300" distR="114300" simplePos="0" relativeHeight="251691008" behindDoc="0" locked="0" layoutInCell="1" allowOverlap="1" wp14:anchorId="6470866A" wp14:editId="6470866B">
                <wp:simplePos x="0" y="0"/>
                <wp:positionH relativeFrom="margin">
                  <wp:posOffset>19229</wp:posOffset>
                </wp:positionH>
                <wp:positionV relativeFrom="paragraph">
                  <wp:posOffset>425682</wp:posOffset>
                </wp:positionV>
                <wp:extent cx="6559550" cy="4443095"/>
                <wp:effectExtent l="0" t="0" r="12700" b="14605"/>
                <wp:wrapSquare wrapText="bothSides"/>
                <wp:docPr id="3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6559550" cy="4443095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95000"/>
                          </a:schemeClr>
                        </a:solidFill>
                        <a:ln w="9525">
                          <a:solidFill>
                            <a:schemeClr val="bg1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4708689" w14:textId="77777777" w:rsidR="00AB6D25" w:rsidRDefault="00AB6D25" w:rsidP="00AB6D25">
                            <w:pPr>
                              <w:rPr>
                                <w:b/>
                              </w:rPr>
                            </w:pPr>
                          </w:p>
                          <w:p w14:paraId="6470868A" w14:textId="77777777" w:rsidR="00AB6D25" w:rsidRPr="00531555" w:rsidRDefault="000C0DD6" w:rsidP="00AB6D25">
                            <w:pPr>
                              <w:rPr>
                                <w:b/>
                                <w:lang w:val="en-US"/>
                              </w:rPr>
                            </w:pPr>
                            <w:r w:rsidRPr="00531555">
                              <w:rPr>
                                <w:b/>
                                <w:lang w:val="en-US"/>
                              </w:rPr>
                              <w:t>Related information</w:t>
                            </w:r>
                          </w:p>
                          <w:p w14:paraId="1D9C48A7" w14:textId="333CF39A" w:rsidR="00D53014" w:rsidRPr="00531555" w:rsidRDefault="00D53014" w:rsidP="00AB6D25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1" w:history="1">
                              <w:r w:rsidRPr="00D53014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Statistical Bulletin</w:t>
                              </w:r>
                            </w:hyperlink>
                          </w:p>
                          <w:p w14:paraId="6470868C" w14:textId="01E45727" w:rsidR="00673C26" w:rsidRPr="00531555" w:rsidRDefault="003F3C56" w:rsidP="00AB6D25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2" w:history="1">
                              <w:r w:rsidR="00712574" w:rsidRPr="00712574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News Releases</w:t>
                              </w:r>
                            </w:hyperlink>
                          </w:p>
                          <w:p w14:paraId="6470868F" w14:textId="77777777" w:rsidR="00673C26" w:rsidRPr="00531555" w:rsidRDefault="00673C26" w:rsidP="00AB6D25">
                            <w:pPr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</w:pPr>
                          </w:p>
                          <w:p w14:paraId="64708690" w14:textId="77777777" w:rsidR="00AB6D25" w:rsidRPr="00531555" w:rsidRDefault="000C0DD6" w:rsidP="00AB6D25">
                            <w:pPr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</w:pPr>
                            <w:r w:rsidRPr="00531555"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  <w:t>Data available in databases</w:t>
                            </w:r>
                          </w:p>
                          <w:p w14:paraId="64708691" w14:textId="537D189D" w:rsidR="00673C26" w:rsidRPr="00531555" w:rsidRDefault="003F3C56" w:rsidP="00673C26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3" w:history="1">
                              <w:r w:rsidR="00B31BD3" w:rsidRPr="00B31BD3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Analytical Platform - Knowledge Databases</w:t>
                              </w:r>
                            </w:hyperlink>
                          </w:p>
                          <w:p w14:paraId="64708692" w14:textId="575BA96D" w:rsidR="00673C26" w:rsidRDefault="003F3C56" w:rsidP="00673C26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4" w:history="1">
                              <w:r w:rsidR="00B31BD3" w:rsidRPr="00B31BD3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Macroeconomic Data Bank</w:t>
                              </w:r>
                            </w:hyperlink>
                          </w:p>
                          <w:p w14:paraId="012616B5" w14:textId="1C971581" w:rsidR="00B31BD3" w:rsidRPr="00531555" w:rsidRDefault="003F3C56" w:rsidP="00673C26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5" w:history="1">
                              <w:r w:rsidR="00B31BD3" w:rsidRPr="00B31BD3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Prices indices (Topics: Prices, Trade)</w:t>
                              </w:r>
                            </w:hyperlink>
                          </w:p>
                          <w:p w14:paraId="64708693" w14:textId="77777777" w:rsidR="00AB6D25" w:rsidRPr="00531555" w:rsidRDefault="00AB6D25" w:rsidP="00AB6D25">
                            <w:pPr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</w:pPr>
                          </w:p>
                          <w:p w14:paraId="64708694" w14:textId="77777777" w:rsidR="00AB6D25" w:rsidRPr="00531555" w:rsidRDefault="000C0DD6" w:rsidP="00AB6D25">
                            <w:pPr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</w:pPr>
                            <w:r w:rsidRPr="00531555"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  <w:t>Terms used in official</w:t>
                            </w:r>
                            <w:r w:rsidR="00B1321E" w:rsidRPr="00531555"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  <w:t xml:space="preserve"> statis</w:t>
                            </w:r>
                            <w:r w:rsidR="00915AA6" w:rsidRPr="00531555"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  <w:t>tics</w:t>
                            </w:r>
                          </w:p>
                          <w:p w14:paraId="64708695" w14:textId="3B1BD0EB" w:rsidR="00673C26" w:rsidRPr="00531555" w:rsidRDefault="003F3C56" w:rsidP="00673C26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6" w:history="1">
                              <w:r w:rsidR="00B31BD3" w:rsidRPr="00B31BD3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Price index of sold production of industry</w:t>
                              </w:r>
                            </w:hyperlink>
                          </w:p>
                          <w:p w14:paraId="64708696" w14:textId="5FA7D7AF" w:rsidR="00673C26" w:rsidRPr="00531555" w:rsidRDefault="003F3C56" w:rsidP="00673C26">
                            <w:pPr>
                              <w:rPr>
                                <w:rStyle w:val="Hipercze"/>
                                <w:rFonts w:cs="Arial"/>
                                <w:color w:val="001D77"/>
                                <w:sz w:val="18"/>
                                <w:szCs w:val="30"/>
                                <w:shd w:val="clear" w:color="auto" w:fill="F0F0F0"/>
                                <w:lang w:val="en-US"/>
                              </w:rPr>
                            </w:pPr>
                            <w:hyperlink r:id="rId37" w:history="1">
                              <w:r w:rsidR="00B31BD3" w:rsidRPr="00B31BD3">
                                <w:rPr>
                                  <w:rStyle w:val="Hipercze"/>
                                  <w:rFonts w:cs="Arial"/>
                                  <w:sz w:val="18"/>
                                  <w:szCs w:val="30"/>
                                  <w:shd w:val="clear" w:color="auto" w:fill="F0F0F0"/>
                                  <w:lang w:val="en-US"/>
                                </w:rPr>
                                <w:t>Price index of construction and assembly production</w:t>
                              </w:r>
                            </w:hyperlink>
                          </w:p>
                          <w:p w14:paraId="64708697" w14:textId="77777777" w:rsidR="00AB6D25" w:rsidRPr="00531555" w:rsidRDefault="00AB6D25" w:rsidP="00AB6D25">
                            <w:pPr>
                              <w:rPr>
                                <w:b/>
                                <w:color w:val="000000" w:themeColor="text1"/>
                                <w:szCs w:val="24"/>
                                <w:lang w:val="en-US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470866A" id="_x0000_s1033" type="#_x0000_t202" style="position:absolute;margin-left:1.5pt;margin-top:33.5pt;width:516.5pt;height:349.85pt;z-index:251691008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ZifXPwIAAHMEAAAOAAAAZHJzL2Uyb0RvYy54bWysVMFu2zAMvQ/YPwi6r3bSuG2MOEWXrsOA&#10;bivQ7QMYWY6FSqInKbG7ry8lJ1m6HQYMuxiiSD0+PpJeXA9Gs510XqGt+OQs50xagbWym4p//3b3&#10;7oozH8DWoNHKij9Lz6+Xb98s+q6UU2xR19IxArG+7LuKtyF0ZZZ50UoD/gw7acnZoDMQyHSbrHbQ&#10;E7rR2TTPL7IeXd05FNJ7ur0dnXyZ8JtGivC1abwMTFecuIX0dem7jt9suYBy46BrldjTgH9gYUBZ&#10;SnqEuoUAbOvUH1BGCYcem3Am0GTYNErIVANVM8l/q+axhU6mWkgc3x1l8v8PVnzZPTim6oqfc2bB&#10;UIseUEsW5JMP2Es2jRL1nS8p8rGj2DC8x4Fancr13T2KJ88srlqwG3njHPathJooTuLL7OTpiOMj&#10;yLr/jDXlgm3ABDQ0zkT9SBFG6NSq52N75BCYoMuLopgXBbkE+Waz2Xk+L1IOKA/PO+fDR4mGxUPF&#10;HfU/wcPu3odIB8pDSMzmUav6TmmdjDhzcqUd2wFNy3ozlqi3hriOd/Miz9PMEE4a0RieUF8hacv6&#10;is+LaTGK9JcsI69XCEYFWgutTMWvKOWYFMqo7Adb0wMoAyg9nomMtnupo7qjzmFYD6mxl4cOrrF+&#10;Ju0djltAW0uHFt1PznragIr7H1twkjP9yVL/5pPZLK5MMmbF5ZQMd+pZn3rACoKqeOBsPK5CWrNI&#10;1eIN9blRqQNxIEYme8o02UnC/RbG1Tm1U9Svf8XyBQAA//8DAFBLAwQUAAYACAAAACEAbsAxfN8A&#10;AAAJAQAADwAAAGRycy9kb3ducmV2LnhtbEyPQU/DMAyF70j8h8hIXBBL2UTCSt0JIU1wQx0TXLPG&#10;tGVNUjXZVv493glOtvWenr9XrCbXiyONsQse4W6WgSBfB9v5BmH7vr59ABGT8db0wRPCD0VYlZcX&#10;hcltOPmKjpvUCA7xMTcIbUpDLmWsW3ImzsJAnrWvMDqT+BwbaUdz4nDXy3mWKelM5/lDawZ6bqne&#10;bw4O4WWp79ev861+26tvZZc31cfwWSFeX01PjyASTenPDGd8RoeSmXbh4G0UPcKCmyQEpXme5Wyh&#10;eNshaKU0yLKQ/xuUvwAAAP//AwBQSwECLQAUAAYACAAAACEAtoM4kv4AAADhAQAAEwAAAAAAAAAA&#10;AAAAAAAAAAAAW0NvbnRlbnRfVHlwZXNdLnhtbFBLAQItABQABgAIAAAAIQA4/SH/1gAAAJQBAAAL&#10;AAAAAAAAAAAAAAAAAC8BAABfcmVscy8ucmVsc1BLAQItABQABgAIAAAAIQCkZifXPwIAAHMEAAAO&#10;AAAAAAAAAAAAAAAAAC4CAABkcnMvZTJvRG9jLnhtbFBLAQItABQABgAIAAAAIQBuwDF83wAAAAkB&#10;AAAPAAAAAAAAAAAAAAAAAJkEAABkcnMvZG93bnJldi54bWxQSwUGAAAAAAQABADzAAAApQUAAAAA&#10;" fillcolor="#f2f2f2 [3052]" strokecolor="white [3212]">
                <v:textbox>
                  <w:txbxContent>
                    <w:p w14:paraId="64708689" w14:textId="77777777" w:rsidR="00AB6D25" w:rsidRDefault="00AB6D25" w:rsidP="00AB6D25">
                      <w:pPr>
                        <w:rPr>
                          <w:b/>
                        </w:rPr>
                      </w:pPr>
                    </w:p>
                    <w:p w14:paraId="6470868A" w14:textId="77777777" w:rsidR="00AB6D25" w:rsidRPr="00531555" w:rsidRDefault="000C0DD6" w:rsidP="00AB6D25">
                      <w:pPr>
                        <w:rPr>
                          <w:b/>
                          <w:lang w:val="en-US"/>
                        </w:rPr>
                      </w:pPr>
                      <w:r w:rsidRPr="00531555">
                        <w:rPr>
                          <w:b/>
                          <w:lang w:val="en-US"/>
                        </w:rPr>
                        <w:t>Related information</w:t>
                      </w:r>
                    </w:p>
                    <w:p w14:paraId="1D9C48A7" w14:textId="333CF39A" w:rsidR="00D53014" w:rsidRPr="00531555" w:rsidRDefault="00D53014" w:rsidP="00AB6D25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38" w:history="1">
                        <w:r w:rsidRPr="00D53014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Statistical Bulletin</w:t>
                        </w:r>
                      </w:hyperlink>
                    </w:p>
                    <w:p w14:paraId="6470868C" w14:textId="01E45727" w:rsidR="00673C26" w:rsidRPr="00531555" w:rsidRDefault="003F3C56" w:rsidP="00AB6D25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39" w:history="1">
                        <w:r w:rsidR="00712574" w:rsidRPr="00712574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News Releases</w:t>
                        </w:r>
                      </w:hyperlink>
                    </w:p>
                    <w:p w14:paraId="6470868F" w14:textId="77777777" w:rsidR="00673C26" w:rsidRPr="00531555" w:rsidRDefault="00673C26" w:rsidP="00AB6D25">
                      <w:pPr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</w:pPr>
                    </w:p>
                    <w:p w14:paraId="64708690" w14:textId="77777777" w:rsidR="00AB6D25" w:rsidRPr="00531555" w:rsidRDefault="000C0DD6" w:rsidP="00AB6D25">
                      <w:pPr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</w:pPr>
                      <w:r w:rsidRPr="00531555"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  <w:t>Data available in databases</w:t>
                      </w:r>
                    </w:p>
                    <w:p w14:paraId="64708691" w14:textId="537D189D" w:rsidR="00673C26" w:rsidRPr="00531555" w:rsidRDefault="003F3C56" w:rsidP="00673C26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40" w:history="1">
                        <w:r w:rsidR="00B31BD3" w:rsidRPr="00B31BD3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Analytical Platform - Knowledge Databases</w:t>
                        </w:r>
                      </w:hyperlink>
                    </w:p>
                    <w:p w14:paraId="64708692" w14:textId="575BA96D" w:rsidR="00673C26" w:rsidRDefault="003F3C56" w:rsidP="00673C26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41" w:history="1">
                        <w:r w:rsidR="00B31BD3" w:rsidRPr="00B31BD3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Macroeconomic Data Bank</w:t>
                        </w:r>
                      </w:hyperlink>
                    </w:p>
                    <w:p w14:paraId="012616B5" w14:textId="1C971581" w:rsidR="00B31BD3" w:rsidRPr="00531555" w:rsidRDefault="003F3C56" w:rsidP="00673C26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42" w:history="1">
                        <w:r w:rsidR="00B31BD3" w:rsidRPr="00B31BD3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Prices indices (Topics: Prices, Trade)</w:t>
                        </w:r>
                      </w:hyperlink>
                    </w:p>
                    <w:p w14:paraId="64708693" w14:textId="77777777" w:rsidR="00AB6D25" w:rsidRPr="00531555" w:rsidRDefault="00AB6D25" w:rsidP="00AB6D25">
                      <w:pPr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</w:pPr>
                    </w:p>
                    <w:p w14:paraId="64708694" w14:textId="77777777" w:rsidR="00AB6D25" w:rsidRPr="00531555" w:rsidRDefault="000C0DD6" w:rsidP="00AB6D25">
                      <w:pPr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</w:pPr>
                      <w:r w:rsidRPr="00531555"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  <w:t>Terms used in official</w:t>
                      </w:r>
                      <w:r w:rsidR="00B1321E" w:rsidRPr="00531555"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  <w:t xml:space="preserve"> statis</w:t>
                      </w:r>
                      <w:r w:rsidR="00915AA6" w:rsidRPr="00531555"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  <w:t>tics</w:t>
                      </w:r>
                    </w:p>
                    <w:p w14:paraId="64708695" w14:textId="3B1BD0EB" w:rsidR="00673C26" w:rsidRPr="00531555" w:rsidRDefault="003F3C56" w:rsidP="00673C26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43" w:history="1">
                        <w:r w:rsidR="00B31BD3" w:rsidRPr="00B31BD3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Price index of sold production of industry</w:t>
                        </w:r>
                      </w:hyperlink>
                    </w:p>
                    <w:p w14:paraId="64708696" w14:textId="5FA7D7AF" w:rsidR="00673C26" w:rsidRPr="00531555" w:rsidRDefault="003F3C56" w:rsidP="00673C26">
                      <w:pPr>
                        <w:rPr>
                          <w:rStyle w:val="Hipercze"/>
                          <w:rFonts w:cs="Arial"/>
                          <w:color w:val="001D77"/>
                          <w:sz w:val="18"/>
                          <w:szCs w:val="30"/>
                          <w:shd w:val="clear" w:color="auto" w:fill="F0F0F0"/>
                          <w:lang w:val="en-US"/>
                        </w:rPr>
                      </w:pPr>
                      <w:hyperlink r:id="rId44" w:history="1">
                        <w:r w:rsidR="00B31BD3" w:rsidRPr="00B31BD3">
                          <w:rPr>
                            <w:rStyle w:val="Hipercze"/>
                            <w:rFonts w:cs="Arial"/>
                            <w:sz w:val="18"/>
                            <w:szCs w:val="30"/>
                            <w:shd w:val="clear" w:color="auto" w:fill="F0F0F0"/>
                            <w:lang w:val="en-US"/>
                          </w:rPr>
                          <w:t>Price index of construction and assembly production</w:t>
                        </w:r>
                      </w:hyperlink>
                    </w:p>
                    <w:p w14:paraId="64708697" w14:textId="77777777" w:rsidR="00AB6D25" w:rsidRPr="00531555" w:rsidRDefault="00AB6D25" w:rsidP="00AB6D25">
                      <w:pPr>
                        <w:rPr>
                          <w:b/>
                          <w:color w:val="000000" w:themeColor="text1"/>
                          <w:szCs w:val="24"/>
                          <w:lang w:val="en-US"/>
                        </w:rPr>
                      </w:pPr>
                    </w:p>
                  </w:txbxContent>
                </v:textbox>
                <w10:wrap type="square" anchorx="margin"/>
              </v:shape>
            </w:pict>
          </mc:Fallback>
        </mc:AlternateContent>
      </w:r>
    </w:p>
    <w:sectPr w:rsidR="00D261A2" w:rsidRPr="00001C5B" w:rsidSect="003B18B6">
      <w:headerReference w:type="default" r:id="rId45"/>
      <w:footerReference w:type="default" r:id="rId46"/>
      <w:pgSz w:w="11906" w:h="16838"/>
      <w:pgMar w:top="720" w:right="3119" w:bottom="720" w:left="720" w:header="170" w:footer="28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endnote w:type="separator" w:id="-1">
    <w:p w14:paraId="79405227" w14:textId="77777777" w:rsidR="003F3C56" w:rsidRDefault="003F3C56" w:rsidP="000662E2">
      <w:pPr>
        <w:spacing w:after="0" w:line="240" w:lineRule="auto"/>
      </w:pPr>
      <w:r>
        <w:separator/>
      </w:r>
    </w:p>
  </w:endnote>
  <w:endnote w:type="continuationSeparator" w:id="0">
    <w:p w14:paraId="1B80E317" w14:textId="77777777" w:rsidR="003F3C56" w:rsidRDefault="003F3C56" w:rsidP="000662E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Fira Sans Light">
    <w:panose1 w:val="020B0403050000020004"/>
    <w:charset w:val="EE"/>
    <w:family w:val="swiss"/>
    <w:pitch w:val="variable"/>
    <w:sig w:usb0="600002FF" w:usb1="02000001" w:usb2="00000000" w:usb3="00000000" w:csb0="0000019F" w:csb1="00000000"/>
    <w:embedRegular r:id="rId1" w:fontKey="{70B0A8F7-888B-4EFF-ABE2-DBFFA18A1E44}"/>
    <w:embedBold r:id="rId2" w:fontKey="{9804E08D-0DE5-4FE6-8A66-D891F4D2C4BC}"/>
  </w:font>
  <w:font w:name="Fira Sans">
    <w:panose1 w:val="020B0503050000020004"/>
    <w:charset w:val="EE"/>
    <w:family w:val="swiss"/>
    <w:pitch w:val="variable"/>
    <w:sig w:usb0="600002FF" w:usb1="02000001" w:usb2="00000000" w:usb3="00000000" w:csb0="0000019F" w:csb1="00000000"/>
    <w:embedRegular r:id="rId3" w:fontKey="{57C2F0D3-F845-4BD5-A20D-01647E66BBF7}"/>
    <w:embedBold r:id="rId4" w:fontKey="{6DB4153E-2F9B-47B3-9D9D-F3741FF24825}"/>
  </w:font>
  <w:font w:name="Fira Sans SemiBold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5" w:fontKey="{7A9FAE0C-EAE1-4E24-8433-0159C078B11F}"/>
  </w:font>
  <w:font w:name="Fira Sans Medium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6" w:fontKey="{8C104925-8563-4F86-97C3-45D711C0A30A}"/>
    <w:embedItalic r:id="rId7" w:fontKey="{77235868-CCE5-4F2D-BA92-C60608B29BE2}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  <w:embedRegular r:id="rId8" w:fontKey="{044E7399-1BEB-4B5D-9D25-2B9F6B639B5C}"/>
  </w:font>
  <w:font w:name="Fira Sans Extra Condensed SemiB">
    <w:panose1 w:val="020B0603050000020004"/>
    <w:charset w:val="EE"/>
    <w:family w:val="swiss"/>
    <w:pitch w:val="variable"/>
    <w:sig w:usb0="600002FF" w:usb1="00000001" w:usb2="00000000" w:usb3="00000000" w:csb0="0000019F" w:csb1="00000000"/>
    <w:embedRegular r:id="rId9" w:fontKey="{7880D7EF-1243-418C-A620-9D779F1B4834}"/>
  </w:font>
  <w:font w:name="Arial">
    <w:panose1 w:val="020B0604020202020204"/>
    <w:charset w:val="EE"/>
    <w:family w:val="swiss"/>
    <w:pitch w:val="variable"/>
    <w:sig w:usb0="E0002EFF" w:usb1="C0007843" w:usb2="00000009" w:usb3="00000000" w:csb0="000001FF" w:csb1="00000000"/>
  </w:font>
  <w:font w:name="Consolas">
    <w:panose1 w:val="020B0609020204030204"/>
    <w:charset w:val="EE"/>
    <w:family w:val="modern"/>
    <w:pitch w:val="fixed"/>
    <w:sig w:usb0="E00006FF" w:usb1="0000FCFF" w:usb2="00000001" w:usb3="00000000" w:csb0="0000019F" w:csb1="00000000"/>
    <w:embedRegular r:id="rId10" w:fontKey="{DFD0ACF6-77EB-4558-BFD7-0AD5FCF30A19}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sdt>
    <w:sdtPr>
      <w:id w:val="1546410854"/>
      <w:docPartObj>
        <w:docPartGallery w:val="Page Numbers (Bottom of Page)"/>
        <w:docPartUnique/>
      </w:docPartObj>
    </w:sdtPr>
    <w:sdtEndPr/>
    <w:sdtContent>
      <w:p w14:paraId="64708672" w14:textId="77777777" w:rsidR="00EB556D" w:rsidRDefault="00541E6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0A05AA">
          <w:rPr>
            <w:noProof/>
          </w:rPr>
          <w:t>2</w:t>
        </w:r>
        <w:r>
          <w:fldChar w:fldCharType="end"/>
        </w:r>
      </w:p>
    </w:sdtContent>
  </w:sdt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sdt>
    <w:sdtPr>
      <w:id w:val="1863321397"/>
      <w:docPartObj>
        <w:docPartGallery w:val="Page Numbers (Bottom of Page)"/>
        <w:docPartUnique/>
      </w:docPartObj>
    </w:sdtPr>
    <w:sdtEndPr/>
    <w:sdtContent>
      <w:p w14:paraId="64708675" w14:textId="77777777" w:rsidR="00EB556D" w:rsidRDefault="00541E6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1C190E">
          <w:rPr>
            <w:noProof/>
          </w:rPr>
          <w:t>1</w:t>
        </w:r>
        <w:r>
          <w:fldChar w:fldCharType="end"/>
        </w:r>
      </w:p>
    </w:sdtContent>
  </w:sdt>
</w:ftr>
</file>

<file path=word/footer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sdt>
    <w:sdtPr>
      <w:id w:val="-1745636839"/>
      <w:docPartObj>
        <w:docPartGallery w:val="Page Numbers (Bottom of Page)"/>
        <w:docPartUnique/>
      </w:docPartObj>
    </w:sdtPr>
    <w:sdtEndPr/>
    <w:sdtContent>
      <w:p w14:paraId="64708678" w14:textId="77777777" w:rsidR="003B18B6" w:rsidRDefault="003B18B6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0A05AA">
          <w:rPr>
            <w:noProof/>
          </w:rPr>
          <w:t>5</w:t>
        </w:r>
        <w: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footnote w:type="separator" w:id="-1">
    <w:p w14:paraId="7EEB30FA" w14:textId="77777777" w:rsidR="003F3C56" w:rsidRDefault="003F3C56" w:rsidP="000662E2">
      <w:pPr>
        <w:spacing w:after="0" w:line="240" w:lineRule="auto"/>
      </w:pPr>
      <w:r>
        <w:separator/>
      </w:r>
    </w:p>
  </w:footnote>
  <w:footnote w:type="continuationSeparator" w:id="0">
    <w:p w14:paraId="148FD2A2" w14:textId="77777777" w:rsidR="003F3C56" w:rsidRDefault="003F3C56" w:rsidP="000662E2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14:paraId="64708670" w14:textId="77777777" w:rsidR="000662E2" w:rsidRDefault="003C6C8D">
    <w:pPr>
      <w:pStyle w:val="Nagwek"/>
    </w:pPr>
    <w:r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2336" behindDoc="1" locked="0" layoutInCell="1" allowOverlap="1" wp14:anchorId="64708679" wp14:editId="6470867A">
              <wp:simplePos x="0" y="0"/>
              <wp:positionH relativeFrom="column">
                <wp:posOffset>5214620</wp:posOffset>
              </wp:positionH>
              <wp:positionV relativeFrom="paragraph">
                <wp:posOffset>-178435</wp:posOffset>
              </wp:positionV>
              <wp:extent cx="1874520" cy="22680295"/>
              <wp:effectExtent l="0" t="0" r="0" b="8255"/>
              <wp:wrapNone/>
              <wp:docPr id="24" name="Prostokąt 2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4520" cy="22680295"/>
                      </a:xfrm>
                      <a:prstGeom prst="rect">
                        <a:avLst/>
                      </a:prstGeom>
                      <a:solidFill>
                        <a:schemeClr val="bg1">
                          <a:lumMod val="95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130A24A" id="Prostokąt 24" o:spid="_x0000_s1026" style="position:absolute;margin-left:410.6pt;margin-top:-14.05pt;width:147.6pt;height:1785.85pt;z-index:-2516541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SEe9pgIAAK0FAAAOAAAAZHJzL2Uyb0RvYy54bWysVMlu2zAQvRfoPxC8N5IFO4sROTASpCiQ&#10;JkaTImeaIi2hJIcl6a33/lk/rENSVpYGPRS9SOQsb2YeZ+b8YqcV2QjnOzA1HR2VlAjDoenMqqZf&#10;H64/nFLiAzMNU2BETffC04vZ+3fnWzsVFbSgGuEIghg/3dqatiHYaVF43grN/BFYYVApwWkW8OpW&#10;RePYFtG1KqqyPC624BrrgAvvUXqVlXSW8KUUPNxJ6UUgqqaYW0hfl77L+C1m52y6csy2He/TYP+Q&#10;hWadwaAD1BULjKxd9weU7rgDDzIccdAFSNlxkWrAakblq2ruW2ZFqgXJ8Xagyf8/WH67WTjSNTWt&#10;xpQYpvGNFphhgG+/fgaCQmRoa/0UDe/twvU3j8dY7k46Hf9YCNklVvcDq2IXCEfh6PRkPKmQfI66&#10;qjo+LauzSYQtnvyt8+GjAE3ioaYO3y3RyTY3PmTTg0kM50F1zXWnVLrEXhGXypENw1derkbJVa31&#10;Z2iy7GxSlumtMWRqrWieEniBpEzEMxCRc9AoKWL5ueB0Cnslop0yX4RE6rDEKkUckHNQxrkwISfj&#10;W9aILI6pvJ1LAozIEuMP2D3AyyIP2DnL3j66itTzg3P5t8Sy8+CRIoMJg7PuDLi3ABRW1UfO9geS&#10;MjWRpSU0e2wsB3nivOXXHT7tDfNhwRyOGPYDro1whx+pYFtT6E+UtOB+vCWP9tj5qKVkiyNbU/99&#10;zZygRH0yOBNno/E4zni6jCcnsefcc83yucas9SVgv4xwQVmejtE+qMNROtCPuF3mMSqqmOEYu6Y8&#10;uMPlMuRVgvuJi/k8meFcWxZuzL3lETyyGlv3YffInO37O+Bs3MJhvNn0VZtn2+hpYL4OILs0A0+8&#10;9nzjTkhN3O+vuHSe35PV05ad/QYAAP//AwBQSwMEFAAGAAgAAAAhADhip87iAAAADQEAAA8AAABk&#10;cnMvZG93bnJldi54bWxMj8FOwzAQRO9I/IO1SNxax25rpSFOhSpVnDhQIiRuTrxNImI7xE4T/h73&#10;BMfVPM28zQ+L6ckVR985K4GtEyBoa6c720go30+rFIgPymrVO4sSftDDobi/y1Wm3Wzf8HoODYkl&#10;1mdKQhvCkFHq6xaN8ms3oI3ZxY1GhXiODdWjmmO56SlPEkGN6mxcaNWAxxbrr/NkJPBy2fH59bT/&#10;+Cyrl0RM30eOQsrHh+X5CUjAJfzBcNOP6lBEp8pNVnvSS0g54xGVsOIpA3IjGBNbIJWEzW67EUCL&#10;nP7/ovgFAAD//wMAUEsBAi0AFAAGAAgAAAAhALaDOJL+AAAA4QEAABMAAAAAAAAAAAAAAAAAAAAA&#10;AFtDb250ZW50X1R5cGVzXS54bWxQSwECLQAUAAYACAAAACEAOP0h/9YAAACUAQAACwAAAAAAAAAA&#10;AAAAAAAvAQAAX3JlbHMvLnJlbHNQSwECLQAUAAYACAAAACEAG0hHvaYCAACtBQAADgAAAAAAAAAA&#10;AAAAAAAuAgAAZHJzL2Uyb0RvYy54bWxQSwECLQAUAAYACAAAACEAOGKnzuIAAAANAQAADwAAAAAA&#10;AAAAAAAAAAAABQAAZHJzL2Rvd25yZXYueG1sUEsFBgAAAAAEAAQA8wAAAA8GAAAAAA==&#10;" fillcolor="#f2f2f2 [3052]" stroked="f" strokeweight="1pt"/>
          </w:pict>
        </mc:Fallback>
      </mc:AlternateContent>
    </w:r>
  </w:p>
  <w:p w14:paraId="64708671" w14:textId="77777777" w:rsidR="000662E2" w:rsidRDefault="000662E2">
    <w:pPr>
      <w:pStyle w:val="Nagwek"/>
    </w:pP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14:paraId="64708673" w14:textId="592FEC89" w:rsidR="00003437" w:rsidRDefault="00AE2D4B">
    <w:pPr>
      <w:pStyle w:val="Nagwek"/>
      <w:rPr>
        <w:noProof/>
        <w:lang w:eastAsia="pl-PL"/>
      </w:rPr>
    </w:pPr>
    <w:r w:rsidRPr="00F37172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6470867B" wp14:editId="6470867C">
              <wp:simplePos x="0" y="0"/>
              <wp:positionH relativeFrom="column">
                <wp:posOffset>5036820</wp:posOffset>
              </wp:positionH>
              <wp:positionV relativeFrom="paragraph">
                <wp:posOffset>198755</wp:posOffset>
              </wp:positionV>
              <wp:extent cx="2060575" cy="357505"/>
              <wp:effectExtent l="0" t="0" r="0" b="4445"/>
              <wp:wrapNone/>
              <wp:docPr id="9" name="Schemat blokowy: opóźnienie 6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flipH="1">
                        <a:off x="0" y="0"/>
                        <a:ext cx="2060575" cy="357505"/>
                      </a:xfrm>
                      <a:custGeom>
                        <a:avLst/>
                        <a:gdLst>
                          <a:gd name="connsiteX0" fmla="*/ 0 w 612140"/>
                          <a:gd name="connsiteY0" fmla="*/ 0 h 612140"/>
                          <a:gd name="connsiteX1" fmla="*/ 306070 w 612140"/>
                          <a:gd name="connsiteY1" fmla="*/ 0 h 612140"/>
                          <a:gd name="connsiteX2" fmla="*/ 612140 w 612140"/>
                          <a:gd name="connsiteY2" fmla="*/ 306070 h 612140"/>
                          <a:gd name="connsiteX3" fmla="*/ 306070 w 612140"/>
                          <a:gd name="connsiteY3" fmla="*/ 612140 h 612140"/>
                          <a:gd name="connsiteX4" fmla="*/ 0 w 612140"/>
                          <a:gd name="connsiteY4" fmla="*/ 612140 h 612140"/>
                          <a:gd name="connsiteX5" fmla="*/ 0 w 612140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1327068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0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1 w 3113643"/>
                          <a:gd name="connsiteY0" fmla="*/ 10131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1 w 3113643"/>
                          <a:gd name="connsiteY5" fmla="*/ 10131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0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788886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546911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546911 w 3902529"/>
                          <a:gd name="connsiteY5" fmla="*/ 0 h 612140"/>
                          <a:gd name="connsiteX0" fmla="*/ 23272 w 3378890"/>
                          <a:gd name="connsiteY0" fmla="*/ 0 h 612140"/>
                          <a:gd name="connsiteX1" fmla="*/ 3072820 w 3378890"/>
                          <a:gd name="connsiteY1" fmla="*/ 0 h 612140"/>
                          <a:gd name="connsiteX2" fmla="*/ 3378890 w 3378890"/>
                          <a:gd name="connsiteY2" fmla="*/ 306070 h 612140"/>
                          <a:gd name="connsiteX3" fmla="*/ 3072820 w 3378890"/>
                          <a:gd name="connsiteY3" fmla="*/ 612140 h 612140"/>
                          <a:gd name="connsiteX4" fmla="*/ 0 w 3378890"/>
                          <a:gd name="connsiteY4" fmla="*/ 612140 h 612140"/>
                          <a:gd name="connsiteX5" fmla="*/ 23272 w 3378890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19571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0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171400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21835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0 w 3527018"/>
                          <a:gd name="connsiteY4" fmla="*/ 612140 h 612140"/>
                          <a:gd name="connsiteX5" fmla="*/ 0 w 3527018"/>
                          <a:gd name="connsiteY5" fmla="*/ 0 h 61214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3527018" h="612140">
                            <a:moveTo>
                              <a:pt x="0" y="0"/>
                            </a:moveTo>
                            <a:lnTo>
                              <a:pt x="3220948" y="0"/>
                            </a:lnTo>
                            <a:cubicBezTo>
                              <a:pt x="3389986" y="0"/>
                              <a:pt x="3527018" y="137032"/>
                              <a:pt x="3527018" y="306070"/>
                            </a:cubicBezTo>
                            <a:cubicBezTo>
                              <a:pt x="3527018" y="475108"/>
                              <a:pt x="3389986" y="612140"/>
                              <a:pt x="3220948" y="612140"/>
                            </a:cubicBezTo>
                            <a:lnTo>
                              <a:pt x="0" y="61214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001D77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txbx>
                      <w:txbxContent>
                        <w:p w14:paraId="64708699" w14:textId="77777777" w:rsidR="00F37172" w:rsidRPr="003C6C8D" w:rsidRDefault="0073223E" w:rsidP="00074DD8">
                          <w:pPr>
                            <w:spacing w:before="0" w:after="0" w:line="240" w:lineRule="auto"/>
                            <w:ind w:left="227"/>
                            <w:jc w:val="both"/>
                            <w:rPr>
                              <w:rFonts w:ascii="Fira Sans SemiBold" w:hAnsi="Fira Sans SemiBold"/>
                            </w:rPr>
                          </w:pPr>
                          <w:r>
                            <w:rPr>
                              <w:rFonts w:ascii="Fira Sans SemiBold" w:hAnsi="Fira Sans SemiBold"/>
                            </w:rPr>
                            <w:t>NEWS RELEASES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6470867B" id="Schemat blokowy: opóźnienie 6" o:spid="_x0000_s1034" style="position:absolute;margin-left:396.6pt;margin-top:15.65pt;width:162.25pt;height:28.15pt;flip:x;z-index:251668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527018,612140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c16eOAYAAAosAAAOAAAAZHJzL2Uyb0RvYy54bWzsWt1u2zYUvh+wdyB0OWC1KFmWZdQpshbd&#10;BhRtsXRodynLVCxMEjWSiZ2+1u52O+y9dkhKNpVmIh0lQ4Y5KFzKPP/n06Egf89f7KoSXRPGC1ov&#10;PfzM9xCpM7ou6sul9/OH19/OPcRFWq/TktZk6d0Q7r04+/qr59tmQQK6oeWaMARGar7YNktvI0Sz&#10;mEx4tiFVyp/RhtSwmVNWpQIu2eVkzdItWK/KSeD7s8mWsnXDaEY4h29f6U3vTNnPc5KJd3nOiUDl&#10;0oPYhPpk6nMlPydnz9PFJUubTZG1YaT3iKJKixqc7k29SkWKrljxhamqyBjlNBfPMlpNaJ4XGVE5&#10;QDbYv5XNxSZtiMoFisObfZn4w5nN3l6/Z6hYL73EQ3VaQYsuVO0FWpX0V7q9WSDa/Pn7X3/UBYF/&#10;aCZLtm34AjQvmvesveKwlPnvclahvCyaHwANqiKQI9qpgt/sC052AmXwZeDP/CiOPJTBXggrP5Lm&#10;J9qOtJddcfE9oZVcp9dvuNANW8NKlXvdBp3RuuaFIJ+gyXlVQg+/mSAfbdEMB3ja9fm29C996c2w&#10;9Cds2A4h9NjuwFTxkc1BYDjQgVszMFXamGxeQsOLYxqmShuYzcvU8GKvkynt6ABgc0Sn+9K24Pu4&#10;2CKchEngz9tx8YAwwrMwxOEc2mxxcX8gtYbtLkZCyTmVkWDCYRD7M4eSPQCmLE05gcqK2/8IqOSE&#10;sjT7KcMJQ/ghxuFsGrrMKOzjEFtPI3PkBHM/juLQ7sZUOu7Aa+O3uxgJKedUxs4pHE+nYWTPZySw&#10;HHpvzim33t8+AI8Al73rJkacu2Eq2V30MKJvDHsjekr6+c72oGBixDkVU8nxYcfECP6XgCVnoqXv&#10;JrDsTTmB6umCyqHZJgYdYdvHx2PDKfGDKEhcDkA7Vs1xE0bJbBol8nYYdmEq2V30xo02bHfRUzoe&#10;Ts6pjJxR8Rz+ZvZ0HgJTwz3pQ9A2z78YUcPG++I24yY8nBthKv2/MaVG1HA/njKcoukswephbTiH&#10;E6bg1Z3z7TFyTj0+plzbfv85FcALkUCO2hCmbvIo7zrjYB6oUg27GDGrtGF7FmPPP98xlYfA1XCx&#10;Rs4qx67fH1a631E0w4/w3jP0p0k0lS/xwnDQxRhIKcN2F6Mh5ZjKSEjhJIrV8TFcsJGwcuj6CVJW&#10;1P5HIOXQ7CcPpwh+DXiUCRUEfqIn1LCLERNKG5YTatjFWDi5pjJ2QsXwU6vC1HA6D4GpYQ8jR9Sw&#10;8REP6K6NOGGq+w0/wHP9Dn24JydI2WbICVIdpJ74hAL2y2XHb0k3HeUl29Ut5wVWKJX0Kl/xaxrK&#10;Jb/GJMAAmaa7BIaLJtSAluLTDCsDSExlfJQynFKmcnCUMhw9prL6GRMq4RY23P2m8vQoz3BWmMod&#10;A0l51hG0hWfAJpM8slLxyISHgEfGPAQ8spV0mC6aVMh+dUu0laQm/XiCNktPvzNXTavoNflAlaC4&#10;xY4Cl4fdsjalQn18qHi7vnYS2dWqyL4jn3vy4TxJ5rODPISo3O2jgsRxGPuh6tVdu5of1NWz5+NO&#10;j126YHgaR7ijzLRujXjaYui66aCM7A67sgM9t13C2iScxeCqJ94JdP+bgl9UraSc6BtENk9Rz/Zd&#10;VK4P9DNOy2L9uihL2TbOLlcvS4auU0ks9PGrOG6L1BMr1U1XU6mm3chvJpI/pxlzaiVuSiKNlvVP&#10;JAcynmTGKZgoGiTZ+0mzjNRC0+r4Jl0T7T7y4a/zLsl7UkOlogxKyzn439tuDXSS2khnW0fZyktV&#10;oliUe2U9dP4hMK2811CeaS32ylVRU3ZXZiVk1XrW8l2RdGlklcRutQMRuVzR9Q2wFhnVdE7eZK8L&#10;xsWblIv3KQPuH6ACOKniHXzkJYXbEG43tfLQhrLPd30v5YFWCbse2gIfdOnx365SRjxU/lgD4TLB&#10;U6ARIqEuplEcwAUzd1bmTn1VvaSADJinEJ1aSnlRdsuc0eojUFfPpVfYSusMfMPcFjBR9MVLAdew&#10;BeTXjJyfqzWQRgGeb+qLJuv4lQ1k/mH3MWUNksulJ4Bd+ZZ23NEDbRLgfJCVranp+ZWgeSE5lQqS&#10;uq7tBRBOFYZacqxktJrXSupA4T37GwAA//8DAFBLAwQUAAYACAAAACEAME8M9d4AAAAKAQAADwAA&#10;AGRycy9kb3ducmV2LnhtbEyPwW7CMBBE75X6D9ZW6q04IRKhaTYIIbUnVKmE3k28TQL2OooNhL+v&#10;ObXH1TzNvC1XkzXiQqPvHSOkswQEceN0zy3Cvn5/WYLwQbFWxjEh3MjDqnp8KFWh3ZW/6LILrYgl&#10;7AuF0IUwFFL6piOr/MwNxDH7caNVIZ5jK/WorrHcGjlPkoW0que40KmBNh01p93ZIhizGcY6fNw+&#10;62a93Sf1NnwfPeLz07R+AxFoCn8w3PWjOlTR6eDOrL0wCPlrNo8oQpZmIO5AmuY5iAPCMl+ArEr5&#10;/4XqFwAA//8DAFBLAQItABQABgAIAAAAIQC2gziS/gAAAOEBAAATAAAAAAAAAAAAAAAAAAAAAABb&#10;Q29udGVudF9UeXBlc10ueG1sUEsBAi0AFAAGAAgAAAAhADj9If/WAAAAlAEAAAsAAAAAAAAAAAAA&#10;AAAALwEAAF9yZWxzLy5yZWxzUEsBAi0AFAAGAAgAAAAhAOhzXp44BgAACiwAAA4AAAAAAAAAAAAA&#10;AAAALgIAAGRycy9lMm9Eb2MueG1sUEsBAi0AFAAGAAgAAAAhADBPDPXeAAAACgEAAA8AAAAAAAAA&#10;AAAAAAAAkggAAGRycy9kb3ducmV2LnhtbFBLBQYAAAAABAAEAPMAAACdCQAAAAA=&#10;" adj="-11796480,,5400" path="m,l3220948,v169038,,306070,137032,306070,306070c3527018,475108,3389986,612140,3220948,612140l,612140,,xe" fillcolor="#001d77" stroked="f" strokeweight="1pt">
              <v:stroke joinstyle="miter"/>
              <v:formulas/>
              <v:path arrowok="t" o:connecttype="custom" o:connectlocs="0,0;1881761,0;2060575,178753;1881761,357505;0,357505;0,0" o:connectangles="0,0,0,0,0,0" textboxrect="0,0,3527018,612140"/>
              <v:textbox>
                <w:txbxContent>
                  <w:p w14:paraId="64708699" w14:textId="77777777" w:rsidR="00F37172" w:rsidRPr="003C6C8D" w:rsidRDefault="0073223E" w:rsidP="00074DD8">
                    <w:pPr>
                      <w:spacing w:before="0" w:after="0" w:line="240" w:lineRule="auto"/>
                      <w:ind w:left="227"/>
                      <w:jc w:val="both"/>
                      <w:rPr>
                        <w:rFonts w:ascii="Fira Sans SemiBold" w:hAnsi="Fira Sans SemiBold"/>
                      </w:rPr>
                    </w:pPr>
                    <w:r>
                      <w:rPr>
                        <w:rFonts w:ascii="Fira Sans SemiBold" w:hAnsi="Fira Sans SemiBold"/>
                      </w:rPr>
                      <w:t>NEWS RELEASES</w:t>
                    </w:r>
                  </w:p>
                </w:txbxContent>
              </v:textbox>
            </v:shape>
          </w:pict>
        </mc:Fallback>
      </mc:AlternateContent>
    </w:r>
    <w:r w:rsidR="00C22105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6432" behindDoc="1" locked="0" layoutInCell="1" allowOverlap="1" wp14:anchorId="6470867D" wp14:editId="6470867E">
              <wp:simplePos x="0" y="0"/>
              <wp:positionH relativeFrom="column">
                <wp:posOffset>5219065</wp:posOffset>
              </wp:positionH>
              <wp:positionV relativeFrom="paragraph">
                <wp:posOffset>511810</wp:posOffset>
              </wp:positionV>
              <wp:extent cx="1871980" cy="22905085"/>
              <wp:effectExtent l="0" t="0" r="0" b="0"/>
              <wp:wrapTight wrapText="bothSides">
                <wp:wrapPolygon edited="0">
                  <wp:start x="0" y="0"/>
                  <wp:lineTo x="0" y="21575"/>
                  <wp:lineTo x="21322" y="21575"/>
                  <wp:lineTo x="21322" y="0"/>
                  <wp:lineTo x="0" y="0"/>
                </wp:wrapPolygon>
              </wp:wrapTight>
              <wp:docPr id="10" name="Prostokąt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1980" cy="22905085"/>
                      </a:xfrm>
                      <a:prstGeom prst="rect">
                        <a:avLst/>
                      </a:prstGeom>
                      <a:solidFill>
                        <a:srgbClr val="F2F2F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111099AF" id="Prostokąt 10" o:spid="_x0000_s1026" style="position:absolute;margin-left:410.95pt;margin-top:40.3pt;width:147.4pt;height:1803.55pt;z-index:-2516500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Is6EnQIAAIoFAAAOAAAAZHJzL2Uyb0RvYy54bWysVM1u2zAMvg/YOwi6r/5Bs6ZBnSJokWFA&#10;0QZrh54VWUqMyaImKXGy+95sD1ZKst2uK3YYlgCyJJIfyU8kLy4PrSJ7YV0DuqLFSU6J0BzqRm8q&#10;+vVh+WFKifNM10yBFhU9Ckcv5+/fXXRmJkrYgqqFJQii3awzFd16b2ZZ5vhWtMydgBEahRJsyzwe&#10;7SarLesQvVVZmecfsw5sbSxw4RzeXichnUd8KQX3d1I64YmqKMbm42rjug5rNr9gs41lZtvwPgz2&#10;D1G0rNHodIS6Zp6RnW3+gGobbsGB9Ccc2gykbLiIOWA2Rf4qm/stMyLmguQ4M9Lk/h8sv92vLGlq&#10;fDukR7MW32iFEXr49uunJ3iJDHXGzVDx3qxsf3K4DekepG3DFxMhh8jqcWRVHDzheFlMz4rzKaJz&#10;lJXleT7Jp5MAmz3bG+v8JwEtCZuKWny3SCfb3zifVAeV4M6Bauplo1Q82M36SlmyZ/jGyzL8e/Tf&#10;1JQOyhqCWUIMN1nILWUTd/6oRNBT+ouQyAvGX8ZIYkWK0Q/jXGhfJNGW1SK5n+T4G7yHGg4WMdMI&#10;GJAl+h+xe4BBM4EM2CnKXj+YiljQo3H+t8CS8WgRPYP2o3HbaLBvASjMqvec9AeSEjWBpTXUR6wa&#10;C6mdnOHLBt/thjm/Yhb7Bx8bZ4K/w0Uq6CoK/Y6SLdgfb90HfSxrlFLSYT9W1H3fMSsoUZ81Fvx5&#10;cXoaGjgeTidnJR7sS8n6pUTv2ivAcihw+hget0Hfq2ErLbSPODoWwSuKmObou6Lc2+Fw5dOcwOHD&#10;xWIR1bBpDfM3+t7wAB5YDXX5cHhk1vTF67Hwb2HoXTZ7VcNJN1hqWOw8yCYW+DOvPd/Y8LFw+uEU&#10;JsrLc9R6HqHzJwAAAP//AwBQSwMEFAAGAAgAAAAhAKayJs7kAAAADAEAAA8AAABkcnMvZG93bnJl&#10;di54bWxMj8FOg0AQhu8mfYfNmHizCzUBRJamUUlMvGhbor1t2RFI2VlktxR9ercne5vJfPnn+7Pl&#10;pDs24mBbQwLCeQAMqTKqpVrAdlPcJsCsk6RkZwgF/KCFZT67ymSqzInecVy7mvkQsqkU0DjXp5zb&#10;qkEt7dz0SP72ZQYtnV+HmqtBnny47vgiCCKuZUv+QyN7fGywOqyPWoDZjZtXVRSHsvx9+nhLnj/L&#10;792LEDfX0+oBmMPJ/cNw1vfqkHunvTmSsqwTkCzCe4/6IYiAnYEwjGJgewF3URLHwPOMX5bI/wAA&#10;AP//AwBQSwECLQAUAAYACAAAACEAtoM4kv4AAADhAQAAEwAAAAAAAAAAAAAAAAAAAAAAW0NvbnRl&#10;bnRfVHlwZXNdLnhtbFBLAQItABQABgAIAAAAIQA4/SH/1gAAAJQBAAALAAAAAAAAAAAAAAAAAC8B&#10;AABfcmVscy8ucmVsc1BLAQItABQABgAIAAAAIQB3Is6EnQIAAIoFAAAOAAAAAAAAAAAAAAAAAC4C&#10;AABkcnMvZTJvRG9jLnhtbFBLAQItABQABgAIAAAAIQCmsibO5AAAAAwBAAAPAAAAAAAAAAAAAAAA&#10;APcEAABkcnMvZG93bnJldi54bWxQSwUGAAAAAAQABADzAAAACAYAAAAA&#10;" fillcolor="#f2f2f2" stroked="f" strokeweight="1pt">
              <w10:wrap type="tight"/>
            </v:rect>
          </w:pict>
        </mc:Fallback>
      </mc:AlternateContent>
    </w:r>
    <w:r w:rsidR="00B16B25">
      <w:rPr>
        <w:noProof/>
        <w:lang w:eastAsia="pl-PL"/>
      </w:rPr>
      <w:drawing>
        <wp:inline distT="0" distB="0" distL="0" distR="0" wp14:anchorId="0480B2A5" wp14:editId="2233A061">
          <wp:extent cx="2679700" cy="666750"/>
          <wp:effectExtent l="0" t="0" r="6350" b="0"/>
          <wp:docPr id="13" name="Obraz 13" descr="Logo jubileuszowe wersja dla GUS odmiana ang wariant kolorowy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 descr="Logo jubileuszowe wersja dla GUS odmiana ang wariant kolorowy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679700" cy="6667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64708674" w14:textId="77777777" w:rsidR="00F32749" w:rsidRDefault="00C7346B">
    <w:pPr>
      <w:pStyle w:val="Nagwek"/>
      <w:rPr>
        <w:noProof/>
        <w:lang w:eastAsia="pl-PL"/>
      </w:rPr>
    </w:pPr>
    <w:r w:rsidRPr="00F37172">
      <w:rPr>
        <w:noProof/>
        <w:lang w:eastAsia="pl-PL"/>
      </w:rPr>
      <mc:AlternateContent>
        <mc:Choice Requires="wps">
          <w:drawing>
            <wp:anchor distT="45720" distB="45720" distL="114300" distR="114300" simplePos="0" relativeHeight="251669504" behindDoc="0" locked="0" layoutInCell="1" allowOverlap="1" wp14:anchorId="64708680" wp14:editId="64708681">
              <wp:simplePos x="0" y="0"/>
              <wp:positionH relativeFrom="column">
                <wp:posOffset>5219700</wp:posOffset>
              </wp:positionH>
              <wp:positionV relativeFrom="paragraph">
                <wp:posOffset>266065</wp:posOffset>
              </wp:positionV>
              <wp:extent cx="1432293" cy="336589"/>
              <wp:effectExtent l="0" t="0" r="0" b="6350"/>
              <wp:wrapNone/>
              <wp:docPr id="8" name="Pole tekstow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432293" cy="336589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6470869A" w14:textId="5E42F3C7" w:rsidR="00F37172" w:rsidRPr="00C97596" w:rsidRDefault="00C2719B" w:rsidP="00F37172">
                          <w:pPr>
                            <w:jc w:val="both"/>
                            <w:rPr>
                              <w:rFonts w:ascii="Fira Sans SemiBold" w:hAnsi="Fira Sans SemiBold"/>
                              <w:color w:val="001D77"/>
                            </w:rPr>
                          </w:pPr>
                          <w:r>
                            <w:rPr>
                              <w:rFonts w:ascii="Fira Sans SemiBold" w:hAnsi="Fira Sans SemiBold"/>
                              <w:color w:val="001D77"/>
                            </w:rPr>
                            <w:t>21</w:t>
                          </w:r>
                          <w:r w:rsidR="00A810F9">
                            <w:rPr>
                              <w:rFonts w:ascii="Fira Sans SemiBold" w:hAnsi="Fira Sans SemiBold"/>
                              <w:color w:val="001D77"/>
                            </w:rPr>
                            <w:t>.</w:t>
                          </w:r>
                          <w:r w:rsidR="005358DD">
                            <w:rPr>
                              <w:rFonts w:ascii="Fira Sans SemiBold" w:hAnsi="Fira Sans SemiBold"/>
                              <w:color w:val="001D77"/>
                            </w:rPr>
                            <w:t>0</w:t>
                          </w:r>
                          <w:r>
                            <w:rPr>
                              <w:rFonts w:ascii="Fira Sans SemiBold" w:hAnsi="Fira Sans SemiBold"/>
                              <w:color w:val="001D77"/>
                            </w:rPr>
                            <w:t>5</w:t>
                          </w:r>
                          <w:r w:rsidR="00A810F9">
                            <w:rPr>
                              <w:rFonts w:ascii="Fira Sans SemiBold" w:hAnsi="Fira Sans SemiBold"/>
                              <w:color w:val="001D77"/>
                            </w:rPr>
                            <w:t>.</w:t>
                          </w:r>
                          <w:r w:rsidR="005358DD">
                            <w:rPr>
                              <w:rFonts w:ascii="Fira Sans SemiBold" w:hAnsi="Fira Sans SemiBold"/>
                              <w:color w:val="001D77"/>
                            </w:rPr>
                            <w:t>2018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4708680" id="_x0000_t202" coordsize="21600,21600" o:spt="202" path="m,l,21600r21600,l21600,xe">
              <v:stroke joinstyle="miter"/>
              <v:path gradientshapeok="t" o:connecttype="rect"/>
            </v:shapetype>
            <v:shape id="_x0000_s1035" type="#_x0000_t202" style="position:absolute;margin-left:411pt;margin-top:20.95pt;width:112.8pt;height:26.5pt;z-index:2516695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GbvNEAIAAP4DAAAOAAAAZHJzL2Uyb0RvYy54bWysU1Fv0zAQfkfiP1h+p2nTdqxR02lsDCEN&#10;mDT4AVfHaazZPmO7Tcav5+x0XQVviDxYds733X3ffV5fDUazg/RBoa35bDLlTFqBjbK7mv/4fvfu&#10;krMQwTag0cqaP8vArzZv36x7V8kSO9SN9IxAbKh6V/MuRlcVRRCdNBAm6KSlYIveQKSj3xWNh57Q&#10;jS7K6fSi6NE3zqOQIdDf2zHINxm/baWI39o2yMh0zam3mFef121ai80aqp0H1ylxbAP+oQsDylLR&#10;E9QtRGB7r/6CMkp4DNjGiUBTYNsqITMHYjOb/sHmsQMnMxcSJ7iTTOH/wYqvhwfPVFNzGpQFQyN6&#10;QC1ZlE8hYi9ZmSTqXajo5qOju3H4gAONOtMN7h7FU2AWbzqwO3ntPfadhIZanKXM4ix1xAkJZNt/&#10;wYZqwT5iBhpab5J+pAgjdBrV82k8cohMpJKLeVmu5pwJis3nF8vLVS4B1Uu28yF+kmhY2tTc0/gz&#10;OhzuQ0zdQPVyJRWzeKe0zhbQlvU1Xy3LZU44ixgVyaFaGZJomr7RM4nkR9vk5AhKj3sqoO2RdSI6&#10;Uo7DdsgaZ0mSIltsnkkGj6Mh6QHRpkP/i7OezFjz8HMPXnKmP1uScjVbLJJ782GxfF/SwZ9HtucR&#10;sIKgah45G7c3MTt+pHxNkrcqq/HaybFlMlkW6fggkovPz/nW67Pd/AYAAP//AwBQSwMEFAAGAAgA&#10;AAAhAGtncR3eAAAACgEAAA8AAABkcnMvZG93bnJldi54bWxMj8FOwzAQRO9I/IO1SNyo3Si0Tcim&#10;qoq4gmgBiZsbb5OIeB3FbhP+HvdEj6MZzbwp1pPtxJkG3zpGmM8UCOLKmZZrhI/9y8MKhA+aje4c&#10;E8IveViXtzeFzo0b+Z3Ou1CLWMI+1whNCH0upa8astrPXE8cvaMbrA5RDrU0gx5jue1kotRCWt1y&#10;XGh0T9uGqp/dySJ8vh6/v1L1Vj/bx350k5JsM4l4fzdtnkAEmsJ/GC74ER3KyHRwJzZedAirJIlf&#10;AkI6z0BcAipdLkAcELI0A1kW8vpC+QcAAP//AwBQSwECLQAUAAYACAAAACEAtoM4kv4AAADhAQAA&#10;EwAAAAAAAAAAAAAAAAAAAAAAW0NvbnRlbnRfVHlwZXNdLnhtbFBLAQItABQABgAIAAAAIQA4/SH/&#10;1gAAAJQBAAALAAAAAAAAAAAAAAAAAC8BAABfcmVscy8ucmVsc1BLAQItABQABgAIAAAAIQBBGbvN&#10;EAIAAP4DAAAOAAAAAAAAAAAAAAAAAC4CAABkcnMvZTJvRG9jLnhtbFBLAQItABQABgAIAAAAIQBr&#10;Z3Ed3gAAAAoBAAAPAAAAAAAAAAAAAAAAAGoEAABkcnMvZG93bnJldi54bWxQSwUGAAAAAAQABADz&#10;AAAAdQUAAAAA&#10;" filled="f" stroked="f">
              <v:textbox>
                <w:txbxContent>
                  <w:p w14:paraId="6470869A" w14:textId="5E42F3C7" w:rsidR="00F37172" w:rsidRPr="00C97596" w:rsidRDefault="00C2719B" w:rsidP="00F37172">
                    <w:pPr>
                      <w:jc w:val="both"/>
                      <w:rPr>
                        <w:rFonts w:ascii="Fira Sans SemiBold" w:hAnsi="Fira Sans SemiBold"/>
                        <w:color w:val="001D77"/>
                      </w:rPr>
                    </w:pPr>
                    <w:r>
                      <w:rPr>
                        <w:rFonts w:ascii="Fira Sans SemiBold" w:hAnsi="Fira Sans SemiBold"/>
                        <w:color w:val="001D77"/>
                      </w:rPr>
                      <w:t>21</w:t>
                    </w:r>
                    <w:r w:rsidR="00A810F9">
                      <w:rPr>
                        <w:rFonts w:ascii="Fira Sans SemiBold" w:hAnsi="Fira Sans SemiBold"/>
                        <w:color w:val="001D77"/>
                      </w:rPr>
                      <w:t>.</w:t>
                    </w:r>
                    <w:r w:rsidR="005358DD">
                      <w:rPr>
                        <w:rFonts w:ascii="Fira Sans SemiBold" w:hAnsi="Fira Sans SemiBold"/>
                        <w:color w:val="001D77"/>
                      </w:rPr>
                      <w:t>0</w:t>
                    </w:r>
                    <w:r>
                      <w:rPr>
                        <w:rFonts w:ascii="Fira Sans SemiBold" w:hAnsi="Fira Sans SemiBold"/>
                        <w:color w:val="001D77"/>
                      </w:rPr>
                      <w:t>5</w:t>
                    </w:r>
                    <w:r w:rsidR="00A810F9">
                      <w:rPr>
                        <w:rFonts w:ascii="Fira Sans SemiBold" w:hAnsi="Fira Sans SemiBold"/>
                        <w:color w:val="001D77"/>
                      </w:rPr>
                      <w:t>.</w:t>
                    </w:r>
                    <w:r w:rsidR="005358DD">
                      <w:rPr>
                        <w:rFonts w:ascii="Fira Sans SemiBold" w:hAnsi="Fira Sans SemiBold"/>
                        <w:color w:val="001D77"/>
                      </w:rPr>
                      <w:t>2018</w:t>
                    </w:r>
                  </w:p>
                </w:txbxContent>
              </v:textbox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14:paraId="64708676" w14:textId="77777777" w:rsidR="00607CC5" w:rsidRDefault="00607CC5">
    <w:pPr>
      <w:pStyle w:val="Nagwek"/>
    </w:pPr>
  </w:p>
  <w:p w14:paraId="64708677" w14:textId="77777777" w:rsidR="00607CC5" w:rsidRDefault="00607CC5">
    <w:pPr>
      <w:pStyle w:val="Nagwek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158" type="#_x0000_t75" style="width:123pt;height:125.25pt;visibility:visible;mso-wrap-style:square" o:bullet="t">
        <v:imagedata r:id="rId1" o:title=""/>
      </v:shape>
    </w:pict>
  </w:numPicBullet>
  <w:numPicBullet w:numPicBulletId="1">
    <w:pict>
      <v:shape id="_x0000_i1159" type="#_x0000_t75" style="width:123.75pt;height:125.25pt;visibility:visible;mso-wrap-style:square" o:bullet="t">
        <v:imagedata r:id="rId2" o:title=""/>
      </v:shape>
    </w:pict>
  </w:numPicBullet>
  <w:abstractNum w:abstractNumId="0" w15:restartNumberingAfterBreak="0">
    <w:nsid w:val="10497FAF"/>
    <w:multiLevelType w:val="hybridMultilevel"/>
    <w:tmpl w:val="7BEC98E0"/>
    <w:lvl w:ilvl="0" w:tplc="74F2CACE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D048EDF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7DD0127E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35642B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2BB8832A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88E2D9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ABC63C1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9CFABB2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68CCFA4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" w15:restartNumberingAfterBreak="0">
    <w:nsid w:val="323A230B"/>
    <w:multiLevelType w:val="hybridMultilevel"/>
    <w:tmpl w:val="125A64C4"/>
    <w:lvl w:ilvl="0" w:tplc="340AEF3C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6C06B20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242AE0D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514F69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968D82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F80C77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0D82700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F7430E0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D18BEB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num w:numId="1">
    <w:abstractNumId w:val="1"/>
  </w:num>
  <w:num w:numId="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mc:Ignorable="w14 w15">
  <w:zoom w:percent="100"/>
  <w:embedTrueTypeFonts/>
  <w:proofState w:spelling="clean"/>
  <w:defaultTabStop w:val="708"/>
  <w:autoHyphenation/>
  <w:hyphenationZone w:val="425"/>
  <w:drawingGridHorizontalSpacing w:val="57"/>
  <w:drawingGridVerticalSpacing w:val="57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110D87"/>
    <w:rsid w:val="00001C5B"/>
    <w:rsid w:val="00003437"/>
    <w:rsid w:val="00006FF6"/>
    <w:rsid w:val="0000709F"/>
    <w:rsid w:val="0000745D"/>
    <w:rsid w:val="000108B8"/>
    <w:rsid w:val="000152F5"/>
    <w:rsid w:val="000172D7"/>
    <w:rsid w:val="00024283"/>
    <w:rsid w:val="0004582E"/>
    <w:rsid w:val="000470AA"/>
    <w:rsid w:val="00057CA1"/>
    <w:rsid w:val="000662E2"/>
    <w:rsid w:val="00066883"/>
    <w:rsid w:val="00074DD8"/>
    <w:rsid w:val="00076BA3"/>
    <w:rsid w:val="000806F7"/>
    <w:rsid w:val="00082F1E"/>
    <w:rsid w:val="000865F8"/>
    <w:rsid w:val="00097C14"/>
    <w:rsid w:val="000A05AA"/>
    <w:rsid w:val="000A5561"/>
    <w:rsid w:val="000B0727"/>
    <w:rsid w:val="000B5070"/>
    <w:rsid w:val="000C0DD6"/>
    <w:rsid w:val="000C1088"/>
    <w:rsid w:val="000C135D"/>
    <w:rsid w:val="000C3EB1"/>
    <w:rsid w:val="000C608B"/>
    <w:rsid w:val="000D1D43"/>
    <w:rsid w:val="000D225C"/>
    <w:rsid w:val="000D2A5C"/>
    <w:rsid w:val="000E0918"/>
    <w:rsid w:val="000E2E45"/>
    <w:rsid w:val="000F6F4B"/>
    <w:rsid w:val="001011C3"/>
    <w:rsid w:val="001036D1"/>
    <w:rsid w:val="00110D87"/>
    <w:rsid w:val="00114DB9"/>
    <w:rsid w:val="00116087"/>
    <w:rsid w:val="00120235"/>
    <w:rsid w:val="00121D54"/>
    <w:rsid w:val="00121F0E"/>
    <w:rsid w:val="00123A29"/>
    <w:rsid w:val="00125748"/>
    <w:rsid w:val="00130296"/>
    <w:rsid w:val="001318ED"/>
    <w:rsid w:val="001423B6"/>
    <w:rsid w:val="001448A7"/>
    <w:rsid w:val="00146621"/>
    <w:rsid w:val="00162325"/>
    <w:rsid w:val="00167C74"/>
    <w:rsid w:val="00167D1E"/>
    <w:rsid w:val="00175D81"/>
    <w:rsid w:val="001951DA"/>
    <w:rsid w:val="00195933"/>
    <w:rsid w:val="00196D4F"/>
    <w:rsid w:val="001B2229"/>
    <w:rsid w:val="001C190E"/>
    <w:rsid w:val="001C3269"/>
    <w:rsid w:val="001C3CE7"/>
    <w:rsid w:val="001D0C9B"/>
    <w:rsid w:val="001D1DB4"/>
    <w:rsid w:val="001D2736"/>
    <w:rsid w:val="001D4E90"/>
    <w:rsid w:val="001D5DF6"/>
    <w:rsid w:val="001E1547"/>
    <w:rsid w:val="001E4B0C"/>
    <w:rsid w:val="00205230"/>
    <w:rsid w:val="00223933"/>
    <w:rsid w:val="00223CE0"/>
    <w:rsid w:val="00255DAE"/>
    <w:rsid w:val="002574F9"/>
    <w:rsid w:val="00262B61"/>
    <w:rsid w:val="00276811"/>
    <w:rsid w:val="00282699"/>
    <w:rsid w:val="002926DF"/>
    <w:rsid w:val="00292B6B"/>
    <w:rsid w:val="00296697"/>
    <w:rsid w:val="002A5086"/>
    <w:rsid w:val="002B0472"/>
    <w:rsid w:val="002B6B12"/>
    <w:rsid w:val="002E186E"/>
    <w:rsid w:val="002E5A5F"/>
    <w:rsid w:val="002E6140"/>
    <w:rsid w:val="002E6985"/>
    <w:rsid w:val="002E71B6"/>
    <w:rsid w:val="002F6398"/>
    <w:rsid w:val="002F7243"/>
    <w:rsid w:val="002F77C8"/>
    <w:rsid w:val="00304F22"/>
    <w:rsid w:val="00306A67"/>
    <w:rsid w:val="00306C7C"/>
    <w:rsid w:val="0031394C"/>
    <w:rsid w:val="00322EDD"/>
    <w:rsid w:val="00332320"/>
    <w:rsid w:val="00347D72"/>
    <w:rsid w:val="00357611"/>
    <w:rsid w:val="00367237"/>
    <w:rsid w:val="00367FCD"/>
    <w:rsid w:val="0037077F"/>
    <w:rsid w:val="00372411"/>
    <w:rsid w:val="00373882"/>
    <w:rsid w:val="003748D3"/>
    <w:rsid w:val="003843DB"/>
    <w:rsid w:val="00393761"/>
    <w:rsid w:val="00397D18"/>
    <w:rsid w:val="003A0E0D"/>
    <w:rsid w:val="003A1B36"/>
    <w:rsid w:val="003B0074"/>
    <w:rsid w:val="003B1454"/>
    <w:rsid w:val="003B18B6"/>
    <w:rsid w:val="003B4F3E"/>
    <w:rsid w:val="003C59E0"/>
    <w:rsid w:val="003C6C8D"/>
    <w:rsid w:val="003D4F95"/>
    <w:rsid w:val="003D592E"/>
    <w:rsid w:val="003D5F42"/>
    <w:rsid w:val="003D60A9"/>
    <w:rsid w:val="003F3C56"/>
    <w:rsid w:val="003F4C97"/>
    <w:rsid w:val="003F7852"/>
    <w:rsid w:val="003F7FE6"/>
    <w:rsid w:val="00400193"/>
    <w:rsid w:val="004018BB"/>
    <w:rsid w:val="004212E7"/>
    <w:rsid w:val="0042446D"/>
    <w:rsid w:val="00425BED"/>
    <w:rsid w:val="00426CFA"/>
    <w:rsid w:val="00427BF8"/>
    <w:rsid w:val="00431C02"/>
    <w:rsid w:val="00437395"/>
    <w:rsid w:val="00443A79"/>
    <w:rsid w:val="00445047"/>
    <w:rsid w:val="00446DC3"/>
    <w:rsid w:val="00463E39"/>
    <w:rsid w:val="004657FC"/>
    <w:rsid w:val="00471E99"/>
    <w:rsid w:val="004733F6"/>
    <w:rsid w:val="00473616"/>
    <w:rsid w:val="00474E69"/>
    <w:rsid w:val="00484DC2"/>
    <w:rsid w:val="0048632C"/>
    <w:rsid w:val="00491CED"/>
    <w:rsid w:val="0049621B"/>
    <w:rsid w:val="004C1895"/>
    <w:rsid w:val="004C6D40"/>
    <w:rsid w:val="004C7F1E"/>
    <w:rsid w:val="004D3C06"/>
    <w:rsid w:val="004F0C3C"/>
    <w:rsid w:val="004F59C7"/>
    <w:rsid w:val="004F63FC"/>
    <w:rsid w:val="00505A92"/>
    <w:rsid w:val="005203F1"/>
    <w:rsid w:val="005217C7"/>
    <w:rsid w:val="00521AB6"/>
    <w:rsid w:val="00521BC3"/>
    <w:rsid w:val="00531555"/>
    <w:rsid w:val="00533632"/>
    <w:rsid w:val="005358DD"/>
    <w:rsid w:val="00536C67"/>
    <w:rsid w:val="00541E6E"/>
    <w:rsid w:val="0054251F"/>
    <w:rsid w:val="0054325E"/>
    <w:rsid w:val="005520D8"/>
    <w:rsid w:val="005558BF"/>
    <w:rsid w:val="00555F6F"/>
    <w:rsid w:val="00556CF1"/>
    <w:rsid w:val="00565701"/>
    <w:rsid w:val="00565BC7"/>
    <w:rsid w:val="005762A7"/>
    <w:rsid w:val="005804B5"/>
    <w:rsid w:val="00584E2A"/>
    <w:rsid w:val="005916D7"/>
    <w:rsid w:val="005A698C"/>
    <w:rsid w:val="005B008A"/>
    <w:rsid w:val="005E0799"/>
    <w:rsid w:val="005E3ACE"/>
    <w:rsid w:val="005F5A80"/>
    <w:rsid w:val="005F7228"/>
    <w:rsid w:val="00602D7C"/>
    <w:rsid w:val="00603974"/>
    <w:rsid w:val="006044FF"/>
    <w:rsid w:val="0060659E"/>
    <w:rsid w:val="0060693B"/>
    <w:rsid w:val="00607CC5"/>
    <w:rsid w:val="00614AC4"/>
    <w:rsid w:val="006239C9"/>
    <w:rsid w:val="00633014"/>
    <w:rsid w:val="0063437B"/>
    <w:rsid w:val="00635308"/>
    <w:rsid w:val="0064233B"/>
    <w:rsid w:val="006555F7"/>
    <w:rsid w:val="00666243"/>
    <w:rsid w:val="006673CA"/>
    <w:rsid w:val="00673C26"/>
    <w:rsid w:val="006753E2"/>
    <w:rsid w:val="00680512"/>
    <w:rsid w:val="006812AF"/>
    <w:rsid w:val="0068327D"/>
    <w:rsid w:val="00687A52"/>
    <w:rsid w:val="00694AF0"/>
    <w:rsid w:val="006A028C"/>
    <w:rsid w:val="006A4686"/>
    <w:rsid w:val="006B02A3"/>
    <w:rsid w:val="006B0E9E"/>
    <w:rsid w:val="006B5AE4"/>
    <w:rsid w:val="006C0ACF"/>
    <w:rsid w:val="006D1507"/>
    <w:rsid w:val="006D188B"/>
    <w:rsid w:val="006D4054"/>
    <w:rsid w:val="006E02EC"/>
    <w:rsid w:val="006F145D"/>
    <w:rsid w:val="00712574"/>
    <w:rsid w:val="007211B1"/>
    <w:rsid w:val="0073223E"/>
    <w:rsid w:val="00732B91"/>
    <w:rsid w:val="00746187"/>
    <w:rsid w:val="00751774"/>
    <w:rsid w:val="00752AB2"/>
    <w:rsid w:val="00757C16"/>
    <w:rsid w:val="00760520"/>
    <w:rsid w:val="007613A1"/>
    <w:rsid w:val="0076254F"/>
    <w:rsid w:val="00762625"/>
    <w:rsid w:val="00766E87"/>
    <w:rsid w:val="00773868"/>
    <w:rsid w:val="007801F5"/>
    <w:rsid w:val="00783CA4"/>
    <w:rsid w:val="007842FB"/>
    <w:rsid w:val="00786124"/>
    <w:rsid w:val="00787D07"/>
    <w:rsid w:val="0079514B"/>
    <w:rsid w:val="00796C5F"/>
    <w:rsid w:val="007A2DC1"/>
    <w:rsid w:val="007D298F"/>
    <w:rsid w:val="007D3319"/>
    <w:rsid w:val="007D335D"/>
    <w:rsid w:val="007D5565"/>
    <w:rsid w:val="007E3314"/>
    <w:rsid w:val="007E4B03"/>
    <w:rsid w:val="007E6886"/>
    <w:rsid w:val="007F1C55"/>
    <w:rsid w:val="007F324B"/>
    <w:rsid w:val="0080553C"/>
    <w:rsid w:val="00805B46"/>
    <w:rsid w:val="00825DC2"/>
    <w:rsid w:val="0082629F"/>
    <w:rsid w:val="0083355E"/>
    <w:rsid w:val="00834093"/>
    <w:rsid w:val="00834AD3"/>
    <w:rsid w:val="00843795"/>
    <w:rsid w:val="00847F0F"/>
    <w:rsid w:val="00850905"/>
    <w:rsid w:val="00852448"/>
    <w:rsid w:val="008726C4"/>
    <w:rsid w:val="0088258A"/>
    <w:rsid w:val="00886332"/>
    <w:rsid w:val="008906E2"/>
    <w:rsid w:val="008A26D9"/>
    <w:rsid w:val="008A4B90"/>
    <w:rsid w:val="008B32C1"/>
    <w:rsid w:val="008B385C"/>
    <w:rsid w:val="008C0C29"/>
    <w:rsid w:val="008C2E19"/>
    <w:rsid w:val="008C5CE2"/>
    <w:rsid w:val="008D0448"/>
    <w:rsid w:val="008E04FD"/>
    <w:rsid w:val="008E1BBE"/>
    <w:rsid w:val="008E2D95"/>
    <w:rsid w:val="008F2B24"/>
    <w:rsid w:val="008F3638"/>
    <w:rsid w:val="008F42A5"/>
    <w:rsid w:val="008F42A6"/>
    <w:rsid w:val="008F4441"/>
    <w:rsid w:val="008F5FF0"/>
    <w:rsid w:val="008F6F31"/>
    <w:rsid w:val="008F74DF"/>
    <w:rsid w:val="0090601B"/>
    <w:rsid w:val="00906ABC"/>
    <w:rsid w:val="00906E46"/>
    <w:rsid w:val="009127BA"/>
    <w:rsid w:val="00915AA6"/>
    <w:rsid w:val="009227A6"/>
    <w:rsid w:val="00933EC1"/>
    <w:rsid w:val="00944D4B"/>
    <w:rsid w:val="0094538D"/>
    <w:rsid w:val="009511A7"/>
    <w:rsid w:val="009525E4"/>
    <w:rsid w:val="009530DB"/>
    <w:rsid w:val="00953676"/>
    <w:rsid w:val="0095512A"/>
    <w:rsid w:val="009705EE"/>
    <w:rsid w:val="00976A2E"/>
    <w:rsid w:val="00977927"/>
    <w:rsid w:val="0098135C"/>
    <w:rsid w:val="0098156A"/>
    <w:rsid w:val="00991BAC"/>
    <w:rsid w:val="0099400C"/>
    <w:rsid w:val="0099416F"/>
    <w:rsid w:val="009A6EA0"/>
    <w:rsid w:val="009B7F36"/>
    <w:rsid w:val="009C1335"/>
    <w:rsid w:val="009C1AB2"/>
    <w:rsid w:val="009C7251"/>
    <w:rsid w:val="009C7EC2"/>
    <w:rsid w:val="009E20BA"/>
    <w:rsid w:val="009E25BF"/>
    <w:rsid w:val="009E2E91"/>
    <w:rsid w:val="009E356D"/>
    <w:rsid w:val="009F4BF2"/>
    <w:rsid w:val="00A139F5"/>
    <w:rsid w:val="00A365F4"/>
    <w:rsid w:val="00A375C7"/>
    <w:rsid w:val="00A43503"/>
    <w:rsid w:val="00A47D80"/>
    <w:rsid w:val="00A50411"/>
    <w:rsid w:val="00A53132"/>
    <w:rsid w:val="00A54904"/>
    <w:rsid w:val="00A563F2"/>
    <w:rsid w:val="00A566E8"/>
    <w:rsid w:val="00A810F9"/>
    <w:rsid w:val="00A86ECC"/>
    <w:rsid w:val="00A86FCC"/>
    <w:rsid w:val="00AA550B"/>
    <w:rsid w:val="00AA710D"/>
    <w:rsid w:val="00AA795B"/>
    <w:rsid w:val="00AB5DFF"/>
    <w:rsid w:val="00AB6D25"/>
    <w:rsid w:val="00AC3FCE"/>
    <w:rsid w:val="00AD4C29"/>
    <w:rsid w:val="00AD6798"/>
    <w:rsid w:val="00AE2D4B"/>
    <w:rsid w:val="00AE4F99"/>
    <w:rsid w:val="00B0207D"/>
    <w:rsid w:val="00B1321E"/>
    <w:rsid w:val="00B14952"/>
    <w:rsid w:val="00B16B25"/>
    <w:rsid w:val="00B3064E"/>
    <w:rsid w:val="00B31BD3"/>
    <w:rsid w:val="00B31E5A"/>
    <w:rsid w:val="00B653AB"/>
    <w:rsid w:val="00B65F9E"/>
    <w:rsid w:val="00B66B19"/>
    <w:rsid w:val="00B72469"/>
    <w:rsid w:val="00B77CC9"/>
    <w:rsid w:val="00B87CFE"/>
    <w:rsid w:val="00B914E9"/>
    <w:rsid w:val="00B956EE"/>
    <w:rsid w:val="00B96A51"/>
    <w:rsid w:val="00BA2BA1"/>
    <w:rsid w:val="00BA7F82"/>
    <w:rsid w:val="00BB4F09"/>
    <w:rsid w:val="00BD101F"/>
    <w:rsid w:val="00BD4E33"/>
    <w:rsid w:val="00BE3CFC"/>
    <w:rsid w:val="00C030DE"/>
    <w:rsid w:val="00C22105"/>
    <w:rsid w:val="00C244B6"/>
    <w:rsid w:val="00C2719B"/>
    <w:rsid w:val="00C33227"/>
    <w:rsid w:val="00C3702F"/>
    <w:rsid w:val="00C46009"/>
    <w:rsid w:val="00C47FB1"/>
    <w:rsid w:val="00C64A37"/>
    <w:rsid w:val="00C64ECD"/>
    <w:rsid w:val="00C7158E"/>
    <w:rsid w:val="00C7250B"/>
    <w:rsid w:val="00C7346B"/>
    <w:rsid w:val="00C77C0E"/>
    <w:rsid w:val="00C801BC"/>
    <w:rsid w:val="00C91687"/>
    <w:rsid w:val="00C924A8"/>
    <w:rsid w:val="00C945FE"/>
    <w:rsid w:val="00C96FAA"/>
    <w:rsid w:val="00C97A04"/>
    <w:rsid w:val="00CA107B"/>
    <w:rsid w:val="00CA484D"/>
    <w:rsid w:val="00CA4FB6"/>
    <w:rsid w:val="00CB41A7"/>
    <w:rsid w:val="00CC739E"/>
    <w:rsid w:val="00CD58B7"/>
    <w:rsid w:val="00CE5148"/>
    <w:rsid w:val="00CF4099"/>
    <w:rsid w:val="00D00796"/>
    <w:rsid w:val="00D1654C"/>
    <w:rsid w:val="00D243C2"/>
    <w:rsid w:val="00D261A2"/>
    <w:rsid w:val="00D267C8"/>
    <w:rsid w:val="00D34BEB"/>
    <w:rsid w:val="00D424A9"/>
    <w:rsid w:val="00D53014"/>
    <w:rsid w:val="00D616D2"/>
    <w:rsid w:val="00D63B5F"/>
    <w:rsid w:val="00D64203"/>
    <w:rsid w:val="00D70EF7"/>
    <w:rsid w:val="00D83738"/>
    <w:rsid w:val="00D8397C"/>
    <w:rsid w:val="00D94EED"/>
    <w:rsid w:val="00D96026"/>
    <w:rsid w:val="00DA411C"/>
    <w:rsid w:val="00DA7C1C"/>
    <w:rsid w:val="00DB01D8"/>
    <w:rsid w:val="00DB147A"/>
    <w:rsid w:val="00DB1B7A"/>
    <w:rsid w:val="00DC4073"/>
    <w:rsid w:val="00DC6708"/>
    <w:rsid w:val="00DE3CDB"/>
    <w:rsid w:val="00DE4985"/>
    <w:rsid w:val="00E01436"/>
    <w:rsid w:val="00E02C07"/>
    <w:rsid w:val="00E03172"/>
    <w:rsid w:val="00E045BD"/>
    <w:rsid w:val="00E11F26"/>
    <w:rsid w:val="00E146A4"/>
    <w:rsid w:val="00E17B77"/>
    <w:rsid w:val="00E23103"/>
    <w:rsid w:val="00E23337"/>
    <w:rsid w:val="00E259EA"/>
    <w:rsid w:val="00E32061"/>
    <w:rsid w:val="00E3500F"/>
    <w:rsid w:val="00E4065D"/>
    <w:rsid w:val="00E42FF9"/>
    <w:rsid w:val="00E4714C"/>
    <w:rsid w:val="00E51AEB"/>
    <w:rsid w:val="00E522A7"/>
    <w:rsid w:val="00E54452"/>
    <w:rsid w:val="00E664C5"/>
    <w:rsid w:val="00E671A2"/>
    <w:rsid w:val="00E76D26"/>
    <w:rsid w:val="00E836BD"/>
    <w:rsid w:val="00EB1390"/>
    <w:rsid w:val="00EB2325"/>
    <w:rsid w:val="00EB2C71"/>
    <w:rsid w:val="00EB2F38"/>
    <w:rsid w:val="00EB4340"/>
    <w:rsid w:val="00EB556D"/>
    <w:rsid w:val="00EB5A7D"/>
    <w:rsid w:val="00EC69FC"/>
    <w:rsid w:val="00EC7E5A"/>
    <w:rsid w:val="00ED55C0"/>
    <w:rsid w:val="00ED682B"/>
    <w:rsid w:val="00EE41D5"/>
    <w:rsid w:val="00EF37FF"/>
    <w:rsid w:val="00EF6E83"/>
    <w:rsid w:val="00F037A4"/>
    <w:rsid w:val="00F12295"/>
    <w:rsid w:val="00F27C8F"/>
    <w:rsid w:val="00F31EE3"/>
    <w:rsid w:val="00F32749"/>
    <w:rsid w:val="00F37172"/>
    <w:rsid w:val="00F4477E"/>
    <w:rsid w:val="00F636A5"/>
    <w:rsid w:val="00F670E8"/>
    <w:rsid w:val="00F67D8F"/>
    <w:rsid w:val="00F802BE"/>
    <w:rsid w:val="00F86024"/>
    <w:rsid w:val="00F8611A"/>
    <w:rsid w:val="00FA0B8C"/>
    <w:rsid w:val="00FA5128"/>
    <w:rsid w:val="00FB1F6C"/>
    <w:rsid w:val="00FB42D4"/>
    <w:rsid w:val="00FB5906"/>
    <w:rsid w:val="00FB762F"/>
    <w:rsid w:val="00FC2AED"/>
    <w:rsid w:val="00FC2D24"/>
    <w:rsid w:val="00FD5EA7"/>
    <w:rsid w:val="00FD6619"/>
    <w:rsid w:val="00FD6C6C"/>
    <w:rsid w:val="00FE2C94"/>
    <w:rsid w:val="00FE72F9"/>
    <w:rsid w:val="00FF30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647085B8"/>
  <w15:chartTrackingRefBased/>
  <w15:docId w15:val="{363C9AAA-BD9E-4889-8D2C-517DF6FAAC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semiHidden="1" w:uiPriority="9" w:unhideWhenUsed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ny">
    <w:name w:val="Normal"/>
    <w:aliases w:val="Tekst informacji"/>
    <w:qFormat/>
    <w:rsid w:val="00074DD8"/>
    <w:pPr>
      <w:spacing w:before="120" w:after="120" w:line="240" w:lineRule="exact"/>
    </w:pPr>
    <w:rPr>
      <w:rFonts w:ascii="Fira Sans" w:hAnsi="Fira Sans"/>
      <w:sz w:val="19"/>
    </w:rPr>
  </w:style>
  <w:style w:type="paragraph" w:styleId="Nagwek1">
    <w:name w:val="heading 1"/>
    <w:aliases w:val="tytuł podrozdziału"/>
    <w:basedOn w:val="Normalny"/>
    <w:next w:val="Normalny"/>
    <w:link w:val="Nagwek1Znak"/>
    <w:qFormat/>
    <w:rsid w:val="00633014"/>
    <w:pPr>
      <w:keepNext/>
      <w:spacing w:before="240" w:line="240" w:lineRule="auto"/>
      <w:outlineLvl w:val="0"/>
    </w:pPr>
    <w:rPr>
      <w:rFonts w:ascii="Fira Sans SemiBold" w:eastAsia="Times New Roman" w:hAnsi="Fira Sans SemiBold" w:cs="Times New Roman"/>
      <w:bCs/>
      <w:color w:val="001D77"/>
      <w:szCs w:val="24"/>
      <w:lang w:eastAsia="pl-PL"/>
    </w:rPr>
  </w:style>
  <w:style w:type="paragraph" w:styleId="Nagwek2">
    <w:name w:val="heading 2"/>
    <w:basedOn w:val="Normalny"/>
    <w:next w:val="Normalny"/>
    <w:link w:val="Nagwek2Znak"/>
    <w:uiPriority w:val="9"/>
    <w:unhideWhenUsed/>
    <w:rsid w:val="007A2DC1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paragraph" w:styleId="Nagwek3">
    <w:name w:val="heading 3"/>
    <w:basedOn w:val="Normalny"/>
    <w:next w:val="Normalny"/>
    <w:link w:val="Nagwek3Znak"/>
    <w:uiPriority w:val="9"/>
    <w:unhideWhenUsed/>
    <w:rsid w:val="007A2DC1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rsid w:val="00437395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Nagwek5">
    <w:name w:val="heading 5"/>
    <w:basedOn w:val="Normalny"/>
    <w:next w:val="Normalny"/>
    <w:link w:val="Nagwek5Znak"/>
    <w:uiPriority w:val="9"/>
    <w:semiHidden/>
    <w:unhideWhenUsed/>
    <w:qFormat/>
    <w:rsid w:val="007A2DC1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Nagwek8">
    <w:name w:val="heading 8"/>
    <w:basedOn w:val="Normalny"/>
    <w:next w:val="Normalny"/>
    <w:link w:val="Nagwek8Znak"/>
    <w:uiPriority w:val="9"/>
    <w:unhideWhenUsed/>
    <w:qFormat/>
    <w:rsid w:val="007A2DC1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Nagwek9">
    <w:name w:val="heading 9"/>
    <w:basedOn w:val="Normalny"/>
    <w:next w:val="Normalny"/>
    <w:link w:val="Nagwek9Znak"/>
    <w:uiPriority w:val="9"/>
    <w:semiHidden/>
    <w:unhideWhenUsed/>
    <w:qFormat/>
    <w:rsid w:val="007A2DC1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1Znak">
    <w:name w:val="Nagłówek 1 Znak"/>
    <w:aliases w:val="tytuł podrozdziału Znak"/>
    <w:basedOn w:val="Domylnaczcionkaakapitu"/>
    <w:link w:val="Nagwek1"/>
    <w:rsid w:val="00633014"/>
    <w:rPr>
      <w:rFonts w:ascii="Fira Sans SemiBold" w:eastAsia="Times New Roman" w:hAnsi="Fira Sans SemiBold" w:cs="Times New Roman"/>
      <w:bCs/>
      <w:color w:val="001D77"/>
      <w:sz w:val="19"/>
      <w:szCs w:val="24"/>
      <w:lang w:eastAsia="pl-PL"/>
    </w:rPr>
  </w:style>
  <w:style w:type="paragraph" w:customStyle="1" w:styleId="LID">
    <w:name w:val="LID"/>
    <w:basedOn w:val="Normalny"/>
    <w:qFormat/>
    <w:rsid w:val="00633014"/>
    <w:rPr>
      <w:b/>
      <w:noProof/>
      <w:szCs w:val="19"/>
      <w:lang w:eastAsia="pl-PL"/>
    </w:rPr>
  </w:style>
  <w:style w:type="character" w:customStyle="1" w:styleId="Nagwek2Znak">
    <w:name w:val="Nagłówek 2 Znak"/>
    <w:basedOn w:val="Domylnaczcionkaakapitu"/>
    <w:link w:val="Nagwek2"/>
    <w:uiPriority w:val="9"/>
    <w:rsid w:val="007A2DC1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customStyle="1" w:styleId="Nagwek3Znak">
    <w:name w:val="Nagłówek 3 Znak"/>
    <w:basedOn w:val="Domylnaczcionkaakapitu"/>
    <w:link w:val="Nagwek3"/>
    <w:uiPriority w:val="9"/>
    <w:rsid w:val="007A2DC1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character" w:customStyle="1" w:styleId="Nagwek5Znak">
    <w:name w:val="Nagłówek 5 Znak"/>
    <w:basedOn w:val="Domylnaczcionkaakapitu"/>
    <w:link w:val="Nagwek5"/>
    <w:uiPriority w:val="9"/>
    <w:semiHidden/>
    <w:rsid w:val="007A2DC1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Nagwek8Znak">
    <w:name w:val="Nagłówek 8 Znak"/>
    <w:basedOn w:val="Domylnaczcionkaakapitu"/>
    <w:link w:val="Nagwek8"/>
    <w:uiPriority w:val="9"/>
    <w:rsid w:val="007A2DC1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Nagwek9Znak">
    <w:name w:val="Nagłówek 9 Znak"/>
    <w:basedOn w:val="Domylnaczcionkaakapitu"/>
    <w:link w:val="Nagwek9"/>
    <w:uiPriority w:val="9"/>
    <w:semiHidden/>
    <w:rsid w:val="007A2DC1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Tabelasiatki1jasnaakcent1">
    <w:name w:val="Grid Table 1 Light Accent 1"/>
    <w:basedOn w:val="Standardowy"/>
    <w:uiPriority w:val="46"/>
    <w:rsid w:val="007A2DC1"/>
    <w:pPr>
      <w:spacing w:after="0" w:line="240" w:lineRule="auto"/>
    </w:pPr>
    <w:tblPr>
      <w:tblStyleRowBandSize w:val="1"/>
      <w:tblStyleColBandSize w:val="1"/>
      <w:tblBorders>
        <w:top w:val="single" w:sz="4" w:space="0" w:color="BDD6EE" w:themeColor="accent1" w:themeTint="66"/>
        <w:left w:val="single" w:sz="4" w:space="0" w:color="BDD6EE" w:themeColor="accent1" w:themeTint="66"/>
        <w:bottom w:val="single" w:sz="4" w:space="0" w:color="BDD6EE" w:themeColor="accent1" w:themeTint="66"/>
        <w:right w:val="single" w:sz="4" w:space="0" w:color="BDD6EE" w:themeColor="accent1" w:themeTint="66"/>
        <w:insideH w:val="single" w:sz="4" w:space="0" w:color="BDD6EE" w:themeColor="accent1" w:themeTint="66"/>
        <w:insideV w:val="single" w:sz="4" w:space="0" w:color="BDD6E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C2E5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Siatkatabelijasna">
    <w:name w:val="Grid Table Light"/>
    <w:basedOn w:val="Standardowy"/>
    <w:uiPriority w:val="40"/>
    <w:rsid w:val="007A2DC1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Hipercze">
    <w:name w:val="Hyperlink"/>
    <w:semiHidden/>
    <w:rsid w:val="008F3638"/>
    <w:rPr>
      <w:rFonts w:cs="Times New Roman"/>
      <w:color w:val="0000FF"/>
      <w:u w:val="single"/>
    </w:rPr>
  </w:style>
  <w:style w:type="paragraph" w:styleId="Tekstdymka">
    <w:name w:val="Balloon Text"/>
    <w:basedOn w:val="Normalny"/>
    <w:link w:val="TekstdymkaZnak"/>
    <w:uiPriority w:val="99"/>
    <w:semiHidden/>
    <w:unhideWhenUsed/>
    <w:rsid w:val="007F324B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7F324B"/>
    <w:rPr>
      <w:rFonts w:ascii="Segoe UI" w:hAnsi="Segoe UI" w:cs="Segoe UI"/>
      <w:sz w:val="18"/>
      <w:szCs w:val="18"/>
    </w:rPr>
  </w:style>
  <w:style w:type="table" w:styleId="Tabela-Siatka">
    <w:name w:val="Table Grid"/>
    <w:basedOn w:val="Standardowy"/>
    <w:uiPriority w:val="39"/>
    <w:rsid w:val="009C133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4Znak">
    <w:name w:val="Nagłówek 4 Znak"/>
    <w:basedOn w:val="Domylnaczcionkaakapitu"/>
    <w:link w:val="Nagwek4"/>
    <w:uiPriority w:val="9"/>
    <w:semiHidden/>
    <w:rsid w:val="00437395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styleId="Pogrubienie">
    <w:name w:val="Strong"/>
    <w:basedOn w:val="Domylnaczcionkaakapitu"/>
    <w:uiPriority w:val="22"/>
    <w:qFormat/>
    <w:rsid w:val="005203F1"/>
    <w:rPr>
      <w:b/>
      <w:bCs/>
    </w:rPr>
  </w:style>
  <w:style w:type="paragraph" w:styleId="Nagwek">
    <w:name w:val="header"/>
    <w:basedOn w:val="Normalny"/>
    <w:link w:val="NagwekZnak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NagwekZnak">
    <w:name w:val="Nagłówek Znak"/>
    <w:basedOn w:val="Domylnaczcionkaakapitu"/>
    <w:link w:val="Nagwek"/>
    <w:rsid w:val="000662E2"/>
  </w:style>
  <w:style w:type="paragraph" w:styleId="Stopka">
    <w:name w:val="footer"/>
    <w:basedOn w:val="Normalny"/>
    <w:link w:val="Stopka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topkaZnak">
    <w:name w:val="Stopka Znak"/>
    <w:basedOn w:val="Domylnaczcionkaakapitu"/>
    <w:link w:val="Stopka"/>
    <w:uiPriority w:val="99"/>
    <w:rsid w:val="000662E2"/>
  </w:style>
  <w:style w:type="paragraph" w:styleId="Akapitzlist">
    <w:name w:val="List Paragraph"/>
    <w:basedOn w:val="Normalny"/>
    <w:uiPriority w:val="34"/>
    <w:qFormat/>
    <w:rsid w:val="00933EC1"/>
    <w:pPr>
      <w:ind w:left="720"/>
      <w:contextualSpacing/>
    </w:pPr>
  </w:style>
  <w:style w:type="paragraph" w:styleId="Tekstprzypisudolnego">
    <w:name w:val="footnote text"/>
    <w:basedOn w:val="Normalny"/>
    <w:link w:val="TekstprzypisudolnegoZnak"/>
    <w:uiPriority w:val="99"/>
    <w:semiHidden/>
    <w:unhideWhenUsed/>
    <w:rsid w:val="001448A7"/>
    <w:pPr>
      <w:spacing w:after="0" w:line="240" w:lineRule="auto"/>
    </w:pPr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semiHidden/>
    <w:rsid w:val="001448A7"/>
    <w:rPr>
      <w:sz w:val="20"/>
      <w:szCs w:val="20"/>
    </w:rPr>
  </w:style>
  <w:style w:type="character" w:styleId="Odwoanieprzypisudolnego">
    <w:name w:val="footnote reference"/>
    <w:basedOn w:val="Domylnaczcionkaakapitu"/>
    <w:uiPriority w:val="99"/>
    <w:semiHidden/>
    <w:unhideWhenUsed/>
    <w:rsid w:val="001448A7"/>
    <w:rPr>
      <w:vertAlign w:val="superscript"/>
    </w:rPr>
  </w:style>
  <w:style w:type="paragraph" w:customStyle="1" w:styleId="tytuinformacji">
    <w:name w:val="tytuł informacji"/>
    <w:basedOn w:val="Normalny"/>
    <w:rsid w:val="00633014"/>
    <w:pPr>
      <w:spacing w:after="0" w:line="240" w:lineRule="auto"/>
    </w:pPr>
    <w:rPr>
      <w:rFonts w:ascii="Fira Sans Extra Condensed SemiB" w:hAnsi="Fira Sans Extra Condensed SemiB"/>
      <w:color w:val="000000" w:themeColor="text1"/>
      <w:sz w:val="40"/>
      <w:szCs w:val="26"/>
    </w:rPr>
  </w:style>
  <w:style w:type="paragraph" w:customStyle="1" w:styleId="tekstzboku">
    <w:name w:val="tekst z boku"/>
    <w:basedOn w:val="Normalny"/>
    <w:qFormat/>
    <w:rsid w:val="008F74DF"/>
    <w:pPr>
      <w:spacing w:after="0"/>
    </w:pPr>
    <w:rPr>
      <w:rFonts w:eastAsia="Times New Roman" w:cs="Times New Roman"/>
      <w:bCs/>
      <w:color w:val="001D77"/>
      <w:sz w:val="18"/>
      <w:szCs w:val="18"/>
      <w:lang w:eastAsia="pl-PL"/>
    </w:rPr>
  </w:style>
  <w:style w:type="paragraph" w:customStyle="1" w:styleId="tytuwykresu">
    <w:name w:val="tytuł wykresu"/>
    <w:basedOn w:val="Normalny"/>
    <w:qFormat/>
    <w:rsid w:val="00E664C5"/>
    <w:rPr>
      <w:b/>
      <w:spacing w:val="-2"/>
      <w:sz w:val="18"/>
    </w:rPr>
  </w:style>
  <w:style w:type="paragraph" w:customStyle="1" w:styleId="tekstnaniebieskimtle">
    <w:name w:val="tekst na niebieskim tle"/>
    <w:basedOn w:val="Normalny"/>
    <w:qFormat/>
    <w:rsid w:val="00074DD8"/>
    <w:pPr>
      <w:spacing w:before="0" w:after="0" w:line="240" w:lineRule="auto"/>
    </w:pPr>
    <w:rPr>
      <w:sz w:val="20"/>
    </w:rPr>
  </w:style>
  <w:style w:type="paragraph" w:styleId="Tekstpodstawowy">
    <w:name w:val="Body Text"/>
    <w:basedOn w:val="Normalny"/>
    <w:link w:val="TekstpodstawowyZnak"/>
    <w:rsid w:val="00531555"/>
    <w:pPr>
      <w:spacing w:before="0" w:after="0" w:line="240" w:lineRule="auto"/>
      <w:jc w:val="center"/>
    </w:pPr>
    <w:rPr>
      <w:rFonts w:ascii="Arial" w:eastAsia="Times New Roman" w:hAnsi="Arial" w:cs="Times New Roman"/>
      <w:b/>
      <w:caps/>
      <w:sz w:val="28"/>
      <w:szCs w:val="20"/>
      <w:lang w:eastAsia="pl-PL"/>
    </w:rPr>
  </w:style>
  <w:style w:type="character" w:customStyle="1" w:styleId="TekstpodstawowyZnak">
    <w:name w:val="Tekst podstawowy Znak"/>
    <w:basedOn w:val="Domylnaczcionkaakapitu"/>
    <w:link w:val="Tekstpodstawowy"/>
    <w:rsid w:val="00531555"/>
    <w:rPr>
      <w:rFonts w:ascii="Arial" w:eastAsia="Times New Roman" w:hAnsi="Arial" w:cs="Times New Roman"/>
      <w:b/>
      <w:caps/>
      <w:sz w:val="28"/>
      <w:szCs w:val="20"/>
      <w:lang w:eastAsia="pl-PL"/>
    </w:rPr>
  </w:style>
  <w:style w:type="table" w:customStyle="1" w:styleId="Tabela-Siatka1">
    <w:name w:val="Tabela - Siatka1"/>
    <w:basedOn w:val="Standardowy"/>
    <w:next w:val="Tabela-Siatka"/>
    <w:uiPriority w:val="39"/>
    <w:rsid w:val="005358DD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rmalnyWeb">
    <w:name w:val="Normal (Web)"/>
    <w:basedOn w:val="Normalny"/>
    <w:uiPriority w:val="99"/>
    <w:semiHidden/>
    <w:unhideWhenUsed/>
    <w:rsid w:val="0083355E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pl-PL"/>
    </w:rPr>
  </w:style>
  <w:style w:type="paragraph" w:styleId="HTML-wstpniesformatowany">
    <w:name w:val="HTML Preformatted"/>
    <w:basedOn w:val="Normalny"/>
    <w:link w:val="HTML-wstpniesformatowanyZnak"/>
    <w:uiPriority w:val="99"/>
    <w:unhideWhenUsed/>
    <w:rsid w:val="004018BB"/>
    <w:pPr>
      <w:spacing w:before="0" w:after="0" w:line="240" w:lineRule="auto"/>
    </w:pPr>
    <w:rPr>
      <w:rFonts w:ascii="Consolas" w:hAnsi="Consolas"/>
      <w:sz w:val="20"/>
      <w:szCs w:val="20"/>
    </w:rPr>
  </w:style>
  <w:style w:type="character" w:customStyle="1" w:styleId="HTML-wstpniesformatowanyZnak">
    <w:name w:val="HTML - wstępnie sformatowany Znak"/>
    <w:basedOn w:val="Domylnaczcionkaakapitu"/>
    <w:link w:val="HTML-wstpniesformatowany"/>
    <w:uiPriority w:val="99"/>
    <w:rsid w:val="004018BB"/>
    <w:rPr>
      <w:rFonts w:ascii="Consolas" w:hAnsi="Consolas"/>
      <w:sz w:val="20"/>
      <w:szCs w:val="20"/>
    </w:rPr>
  </w:style>
  <w:style w:type="character" w:styleId="UyteHipercze">
    <w:name w:val="FollowedHyperlink"/>
    <w:basedOn w:val="Domylnaczcionkaakapitu"/>
    <w:uiPriority w:val="99"/>
    <w:semiHidden/>
    <w:unhideWhenUsed/>
    <w:rsid w:val="00773868"/>
    <w:rPr>
      <w:color w:val="954F72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ivs>
    <w:div w:id="370812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043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05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558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58407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664240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57588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6690463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811248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58228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717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hart" Target="charts/chart2.xml"/><Relationship Id="rId18" Type="http://schemas.openxmlformats.org/officeDocument/2006/relationships/chart" Target="charts/chart7.xml"/><Relationship Id="rId26" Type="http://schemas.openxmlformats.org/officeDocument/2006/relationships/hyperlink" Target="mailto:rzecznik@stat.gov.pl" TargetMode="External"/><Relationship Id="rId39" Type="http://schemas.openxmlformats.org/officeDocument/2006/relationships/hyperlink" Target="http://stat.gov.pl/en/latest-statistical-news/news-releases/" TargetMode="External"/><Relationship Id="rId3" Type="http://schemas.openxmlformats.org/officeDocument/2006/relationships/customXml" Target="../customXml/item3.xml"/><Relationship Id="rId21" Type="http://schemas.openxmlformats.org/officeDocument/2006/relationships/chart" Target="charts/chart10.xml"/><Relationship Id="rId34" Type="http://schemas.openxmlformats.org/officeDocument/2006/relationships/hyperlink" Target="http://bdm.stat.gov.pl/" TargetMode="External"/><Relationship Id="rId42" Type="http://schemas.openxmlformats.org/officeDocument/2006/relationships/hyperlink" Target="http://stat.gov.pl/en/topics/prices-trade/price-indices/" TargetMode="External"/><Relationship Id="rId47" Type="http://schemas.openxmlformats.org/officeDocument/2006/relationships/fontTable" Target="fontTable.xml"/><Relationship Id="rId7" Type="http://schemas.openxmlformats.org/officeDocument/2006/relationships/settings" Target="settings.xml"/><Relationship Id="rId12" Type="http://schemas.openxmlformats.org/officeDocument/2006/relationships/chart" Target="charts/chart1.xml"/><Relationship Id="rId17" Type="http://schemas.openxmlformats.org/officeDocument/2006/relationships/chart" Target="charts/chart6.xml"/><Relationship Id="rId25" Type="http://schemas.openxmlformats.org/officeDocument/2006/relationships/footer" Target="footer2.xml"/><Relationship Id="rId33" Type="http://schemas.openxmlformats.org/officeDocument/2006/relationships/hyperlink" Target="http://swaid.stat.gov.pl/EN/SitePagesDBW/Ceny.aspx" TargetMode="External"/><Relationship Id="rId38" Type="http://schemas.openxmlformats.org/officeDocument/2006/relationships/hyperlink" Target="http://stat.gov.pl/en/topics/other-studies/informations-on-socio-economic-situation/statistical-bulletin-no-32018,4,86.html" TargetMode="External"/><Relationship Id="rId46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chart" Target="charts/chart5.xml"/><Relationship Id="rId20" Type="http://schemas.openxmlformats.org/officeDocument/2006/relationships/chart" Target="charts/chart9.xml"/><Relationship Id="rId29" Type="http://schemas.openxmlformats.org/officeDocument/2006/relationships/image" Target="media/image6.png"/><Relationship Id="rId41" Type="http://schemas.openxmlformats.org/officeDocument/2006/relationships/hyperlink" Target="http://bdm.stat.gov.pl/" TargetMode="Externa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3.emf"/><Relationship Id="rId24" Type="http://schemas.openxmlformats.org/officeDocument/2006/relationships/header" Target="header2.xml"/><Relationship Id="rId32" Type="http://schemas.openxmlformats.org/officeDocument/2006/relationships/hyperlink" Target="http://stat.gov.pl/en/latest-statistical-news/news-releases/" TargetMode="External"/><Relationship Id="rId37" Type="http://schemas.openxmlformats.org/officeDocument/2006/relationships/hyperlink" Target="http://stat.gov.pl/en/metainformations/glossary/terms-used-in-official-statistics/709,term.html" TargetMode="External"/><Relationship Id="rId40" Type="http://schemas.openxmlformats.org/officeDocument/2006/relationships/hyperlink" Target="http://swaid.stat.gov.pl/EN/SitePagesDBW/Ceny.aspx" TargetMode="External"/><Relationship Id="rId45" Type="http://schemas.openxmlformats.org/officeDocument/2006/relationships/header" Target="header3.xml"/><Relationship Id="rId5" Type="http://schemas.openxmlformats.org/officeDocument/2006/relationships/numbering" Target="numbering.xml"/><Relationship Id="rId15" Type="http://schemas.openxmlformats.org/officeDocument/2006/relationships/chart" Target="charts/chart4.xml"/><Relationship Id="rId23" Type="http://schemas.openxmlformats.org/officeDocument/2006/relationships/footer" Target="footer1.xml"/><Relationship Id="rId28" Type="http://schemas.openxmlformats.org/officeDocument/2006/relationships/image" Target="media/image5.png"/><Relationship Id="rId36" Type="http://schemas.openxmlformats.org/officeDocument/2006/relationships/hyperlink" Target="http://stat.gov.pl/en/metainformations/glossary/terms-used-in-official-statistics/708,term.html" TargetMode="External"/><Relationship Id="rId10" Type="http://schemas.openxmlformats.org/officeDocument/2006/relationships/endnotes" Target="endnotes.xml"/><Relationship Id="rId19" Type="http://schemas.openxmlformats.org/officeDocument/2006/relationships/chart" Target="charts/chart8.xml"/><Relationship Id="rId31" Type="http://schemas.openxmlformats.org/officeDocument/2006/relationships/hyperlink" Target="http://stat.gov.pl/en/topics/other-studies/informations-on-socio-economic-situation/statistical-bulletin-no-32018,4,86.html" TargetMode="External"/><Relationship Id="rId44" Type="http://schemas.openxmlformats.org/officeDocument/2006/relationships/hyperlink" Target="http://stat.gov.pl/en/metainformations/glossary/terms-used-in-official-statistics/709,term.html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chart" Target="charts/chart3.xml"/><Relationship Id="rId22" Type="http://schemas.openxmlformats.org/officeDocument/2006/relationships/header" Target="header1.xml"/><Relationship Id="rId27" Type="http://schemas.openxmlformats.org/officeDocument/2006/relationships/hyperlink" Target="mailto:obslugaprasowa@stat.gov.pl" TargetMode="External"/><Relationship Id="rId30" Type="http://schemas.openxmlformats.org/officeDocument/2006/relationships/image" Target="media/image7.png"/><Relationship Id="rId35" Type="http://schemas.openxmlformats.org/officeDocument/2006/relationships/hyperlink" Target="http://stat.gov.pl/en/topics/prices-trade/price-indices/" TargetMode="External"/><Relationship Id="rId43" Type="http://schemas.openxmlformats.org/officeDocument/2006/relationships/hyperlink" Target="http://stat.gov.pl/en/metainformations/glossary/terms-used-in-official-statistics/708,term.html" TargetMode="External"/><Relationship Id="rId48" Type="http://schemas.openxmlformats.org/officeDocument/2006/relationships/theme" Target="theme/theme1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_rels/numbering.xml.rels><?xml version="1.0" encoding="UTF-8" standalone="yes"?>
<Relationships xmlns="http://schemas.openxmlformats.org/package/2006/relationships"><Relationship Id="rId2" Type="http://schemas.openxmlformats.org/officeDocument/2006/relationships/image" Target="media/image2.emf"/><Relationship Id="rId1" Type="http://schemas.openxmlformats.org/officeDocument/2006/relationships/image" Target="media/image1.emf"/></Relationships>
</file>

<file path=word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C:\Aga1\WA&#379;NE\WSTEPNA\2018\internet\marzec\WST3'18ang.xls" TargetMode="External"/></Relationships>
</file>

<file path=word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file:///C:\Aga1\WA&#379;NE\WSTEPNA\2018\internet\kwiecie&#324;\WST4'18ang.xls" TargetMode="External"/></Relationships>
</file>

<file path=word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oleObject" Target="file:///C:\Aga1\WA&#379;NE\WSTEPNA\2018\internet\marzec\WST3'18ang.xls" TargetMode="External"/></Relationships>
</file>

<file path=word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oleObject" Target="file:///C:\Aga1\WA&#379;NE\WSTEPNA\2018\internet\kwiecie&#324;\WST4'18ang.xls" TargetMode="External"/></Relationships>
</file>

<file path=word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.xml"/><Relationship Id="rId1" Type="http://schemas.openxmlformats.org/officeDocument/2006/relationships/oleObject" Target="file:///C:\Aga1\WA&#379;NE\WSTEPNA\2018\internet\marzec\WST3'18ang.xls" TargetMode="External"/></Relationships>
</file>

<file path=word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oleObject" Target="file:///C:\Aga1\WA&#379;NE\WSTEPNA\2018\internet\marzec\WST3'18ang.xls" TargetMode="External"/></Relationships>
</file>

<file path=word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.xml"/><Relationship Id="rId1" Type="http://schemas.openxmlformats.org/officeDocument/2006/relationships/oleObject" Target="file:///C:\Aga1\WA&#379;NE\WSTEPNA\2018\internet\kwiecie&#324;\WST4'18ang.xls" TargetMode="External"/></Relationships>
</file>

<file path=word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.xml"/><Relationship Id="rId1" Type="http://schemas.openxmlformats.org/officeDocument/2006/relationships/oleObject" Target="file:///C:\Aga1\WA&#379;NE\WSTEPNA\2018\internet\marzec\WST3'18ang.xls" TargetMode="External"/></Relationships>
</file>

<file path=word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.xml"/><Relationship Id="rId1" Type="http://schemas.openxmlformats.org/officeDocument/2006/relationships/oleObject" Target="file:///C:\Aga1\WA&#379;NE\WSTEPNA\2018\internet\kwiecie&#324;\WST4'18ang.xls" TargetMode="External"/></Relationships>
</file>

<file path=word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.xml"/><Relationship Id="rId1" Type="http://schemas.openxmlformats.org/officeDocument/2006/relationships/oleObject" Target="file:///C:\Aga1\WA&#379;NE\WSTEPNA\2018\internet\marzec\WST3'18ang.xls" TargetMode="Externa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116741128044755"/>
          <c:y val="0.10970464135021098"/>
          <c:w val="0.80350270882355457"/>
          <c:h val="0.5789029535864979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rys1!$B$67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'rys1'!$C$71:$C$85</c:f>
              <c:numCache>
                <c:formatCode>0.0</c:formatCode>
                <c:ptCount val="15"/>
                <c:pt idx="0">
                  <c:v>100.3</c:v>
                </c:pt>
                <c:pt idx="1">
                  <c:v>100.4</c:v>
                </c:pt>
                <c:pt idx="2">
                  <c:v>100.3</c:v>
                </c:pt>
                <c:pt idx="3">
                  <c:v>100.1</c:v>
                </c:pt>
                <c:pt idx="4" formatCode="General">
                  <c:v>99.5</c:v>
                </c:pt>
                <c:pt idx="5">
                  <c:v>99.1</c:v>
                </c:pt>
                <c:pt idx="6" formatCode="General">
                  <c:v>99.4</c:v>
                </c:pt>
                <c:pt idx="7">
                  <c:v>99.8</c:v>
                </c:pt>
                <c:pt idx="8" formatCode="General">
                  <c:v>100.3</c:v>
                </c:pt>
                <c:pt idx="9">
                  <c:v>100.6</c:v>
                </c:pt>
                <c:pt idx="10" formatCode="General">
                  <c:v>100.6</c:v>
                </c:pt>
                <c:pt idx="11">
                  <c:v>100.3</c:v>
                </c:pt>
                <c:pt idx="12">
                  <c:v>100.4</c:v>
                </c:pt>
                <c:pt idx="13">
                  <c:v>100.2</c:v>
                </c:pt>
                <c:pt idx="14">
                  <c:v>100.6</c:v>
                </c:pt>
              </c:numCache>
            </c:numRef>
          </c:val>
        </c:ser>
        <c:ser>
          <c:idx val="4"/>
          <c:order val="1"/>
          <c:tx>
            <c:strRef>
              <c:f>rys1!$B$68</c:f>
              <c:strCache>
                <c:ptCount val="1"/>
                <c:pt idx="0">
                  <c:v>price indices of construction and assembly production</c:v>
                </c:pt>
              </c:strCache>
            </c:strRef>
          </c:tx>
          <c:spPr>
            <a:solidFill>
              <a:srgbClr val="00854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'rys1'!$D$71:$D$85</c:f>
              <c:numCache>
                <c:formatCode>0.0</c:formatCode>
                <c:ptCount val="15"/>
                <c:pt idx="0" formatCode="0.000">
                  <c:v>100.001</c:v>
                </c:pt>
                <c:pt idx="1">
                  <c:v>99.9</c:v>
                </c:pt>
                <c:pt idx="2">
                  <c:v>99.9</c:v>
                </c:pt>
                <c:pt idx="3" formatCode="0.000">
                  <c:v>100.001</c:v>
                </c:pt>
                <c:pt idx="4" formatCode="0.000">
                  <c:v>100.001</c:v>
                </c:pt>
                <c:pt idx="5" formatCode="0.000">
                  <c:v>100.001</c:v>
                </c:pt>
                <c:pt idx="6" formatCode="General">
                  <c:v>100.1</c:v>
                </c:pt>
                <c:pt idx="7" formatCode="General">
                  <c:v>100.3</c:v>
                </c:pt>
                <c:pt idx="8" formatCode="General">
                  <c:v>100.6</c:v>
                </c:pt>
                <c:pt idx="9" formatCode="General">
                  <c:v>100.9</c:v>
                </c:pt>
                <c:pt idx="10" formatCode="General">
                  <c:v>101.2</c:v>
                </c:pt>
                <c:pt idx="11" formatCode="General">
                  <c:v>101.4</c:v>
                </c:pt>
                <c:pt idx="12">
                  <c:v>101.5</c:v>
                </c:pt>
                <c:pt idx="13">
                  <c:v>101.6</c:v>
                </c:pt>
                <c:pt idx="14">
                  <c:v>101.8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4183960"/>
        <c:axId val="484185528"/>
      </c:barChart>
      <c:catAx>
        <c:axId val="484183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85528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484185528"/>
        <c:scaling>
          <c:orientation val="minMax"/>
          <c:max val="103"/>
          <c:min val="98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83960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b"/>
      <c:legendEntry>
        <c:idx val="1"/>
        <c:txPr>
          <a:bodyPr/>
          <a:lstStyle/>
          <a:p>
            <a:pPr>
              <a:defRPr sz="735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27626459143969E-3"/>
          <c:y val="0.82784810126582276"/>
          <c:w val="0.98638234423031756"/>
          <c:h val="0.1037974683544303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116741128044755"/>
          <c:y val="0.11609491561646397"/>
          <c:w val="0.80350270882355457"/>
          <c:h val="0.57251267255715177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'rys1'!$B$67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'rys1'!$B$71:$B$74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'rys1'!$C$71:$C$74</c:f>
              <c:numCache>
                <c:formatCode>0.0</c:formatCode>
                <c:ptCount val="4"/>
                <c:pt idx="0">
                  <c:v>100.1</c:v>
                </c:pt>
                <c:pt idx="1">
                  <c:v>99.9</c:v>
                </c:pt>
                <c:pt idx="2">
                  <c:v>100.5</c:v>
                </c:pt>
                <c:pt idx="3" formatCode="General">
                  <c:v>100.8</c:v>
                </c:pt>
              </c:numCache>
            </c:numRef>
          </c:val>
        </c:ser>
        <c:ser>
          <c:idx val="4"/>
          <c:order val="1"/>
          <c:tx>
            <c:strRef>
              <c:f>'rys1'!$B$68</c:f>
              <c:strCache>
                <c:ptCount val="1"/>
                <c:pt idx="0">
                  <c:v>price indices of construction and assembly production</c:v>
                </c:pt>
              </c:strCache>
            </c:strRef>
          </c:tx>
          <c:spPr>
            <a:solidFill>
              <a:srgbClr val="00854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'rys1'!$B$71:$B$74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'rys1'!$D$71:$D$74</c:f>
              <c:numCache>
                <c:formatCode>0.0</c:formatCode>
                <c:ptCount val="4"/>
                <c:pt idx="0">
                  <c:v>100.1</c:v>
                </c:pt>
                <c:pt idx="1">
                  <c:v>100.2</c:v>
                </c:pt>
                <c:pt idx="2">
                  <c:v>100.5</c:v>
                </c:pt>
                <c:pt idx="3">
                  <c:v>100.8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4184352"/>
        <c:axId val="484189840"/>
      </c:barChart>
      <c:catAx>
        <c:axId val="4841843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89840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484189840"/>
        <c:scaling>
          <c:orientation val="minMax"/>
          <c:max val="102"/>
          <c:min val="99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noFill/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84352"/>
        <c:crosses val="autoZero"/>
        <c:crossBetween val="between"/>
        <c:majorUnit val="1"/>
      </c:valAx>
      <c:spPr>
        <a:noFill/>
        <a:ln w="3175">
          <a:noFill/>
          <a:prstDash val="solid"/>
        </a:ln>
      </c:spPr>
    </c:plotArea>
    <c:legend>
      <c:legendPos val="b"/>
      <c:legendEntry>
        <c:idx val="1"/>
        <c:txPr>
          <a:bodyPr/>
          <a:lstStyle/>
          <a:p>
            <a:pPr>
              <a:defRPr sz="735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275414537679843E-3"/>
          <c:y val="0.8278479693855062"/>
          <c:w val="0.98638235309343736"/>
          <c:h val="0.1037975596561879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12700">
      <a:noFill/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116741128044755"/>
          <c:y val="0.10970464135021098"/>
          <c:w val="0.80350270882355457"/>
          <c:h val="0.5789029535864979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rys1!$B$67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'rys1'!$C$71:$C$85</c:f>
              <c:numCache>
                <c:formatCode>0.0</c:formatCode>
                <c:ptCount val="15"/>
                <c:pt idx="0">
                  <c:v>100.3</c:v>
                </c:pt>
                <c:pt idx="1">
                  <c:v>100.4</c:v>
                </c:pt>
                <c:pt idx="2">
                  <c:v>100.3</c:v>
                </c:pt>
                <c:pt idx="3">
                  <c:v>100.1</c:v>
                </c:pt>
                <c:pt idx="4" formatCode="General">
                  <c:v>99.5</c:v>
                </c:pt>
                <c:pt idx="5">
                  <c:v>99.1</c:v>
                </c:pt>
                <c:pt idx="6" formatCode="General">
                  <c:v>99.4</c:v>
                </c:pt>
                <c:pt idx="7">
                  <c:v>99.8</c:v>
                </c:pt>
                <c:pt idx="8" formatCode="General">
                  <c:v>100.3</c:v>
                </c:pt>
                <c:pt idx="9">
                  <c:v>100.6</c:v>
                </c:pt>
                <c:pt idx="10" formatCode="General">
                  <c:v>100.6</c:v>
                </c:pt>
                <c:pt idx="11">
                  <c:v>100.3</c:v>
                </c:pt>
                <c:pt idx="12">
                  <c:v>100.4</c:v>
                </c:pt>
                <c:pt idx="13">
                  <c:v>100.2</c:v>
                </c:pt>
                <c:pt idx="14">
                  <c:v>100.6</c:v>
                </c:pt>
              </c:numCache>
            </c:numRef>
          </c:val>
        </c:ser>
        <c:ser>
          <c:idx val="4"/>
          <c:order val="1"/>
          <c:tx>
            <c:strRef>
              <c:f>rys1!$B$68</c:f>
              <c:strCache>
                <c:ptCount val="1"/>
                <c:pt idx="0">
                  <c:v>price indices of construction and assembly production</c:v>
                </c:pt>
              </c:strCache>
            </c:strRef>
          </c:tx>
          <c:spPr>
            <a:solidFill>
              <a:srgbClr val="00854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'rys1'!$D$71:$D$85</c:f>
              <c:numCache>
                <c:formatCode>0.0</c:formatCode>
                <c:ptCount val="15"/>
                <c:pt idx="0" formatCode="0.000">
                  <c:v>100.001</c:v>
                </c:pt>
                <c:pt idx="1">
                  <c:v>99.9</c:v>
                </c:pt>
                <c:pt idx="2">
                  <c:v>99.9</c:v>
                </c:pt>
                <c:pt idx="3" formatCode="0.000">
                  <c:v>100.001</c:v>
                </c:pt>
                <c:pt idx="4" formatCode="0.000">
                  <c:v>100.001</c:v>
                </c:pt>
                <c:pt idx="5" formatCode="0.000">
                  <c:v>100.001</c:v>
                </c:pt>
                <c:pt idx="6" formatCode="General">
                  <c:v>100.1</c:v>
                </c:pt>
                <c:pt idx="7" formatCode="General">
                  <c:v>100.3</c:v>
                </c:pt>
                <c:pt idx="8" formatCode="General">
                  <c:v>100.6</c:v>
                </c:pt>
                <c:pt idx="9" formatCode="General">
                  <c:v>100.9</c:v>
                </c:pt>
                <c:pt idx="10" formatCode="General">
                  <c:v>101.2</c:v>
                </c:pt>
                <c:pt idx="11" formatCode="General">
                  <c:v>101.4</c:v>
                </c:pt>
                <c:pt idx="12">
                  <c:v>101.5</c:v>
                </c:pt>
                <c:pt idx="13">
                  <c:v>101.6</c:v>
                </c:pt>
                <c:pt idx="14">
                  <c:v>101.8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4191016"/>
        <c:axId val="484191408"/>
      </c:barChart>
      <c:catAx>
        <c:axId val="484191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91408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484191408"/>
        <c:scaling>
          <c:orientation val="minMax"/>
          <c:max val="103"/>
          <c:min val="98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91016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b"/>
      <c:legendEntry>
        <c:idx val="1"/>
        <c:txPr>
          <a:bodyPr/>
          <a:lstStyle/>
          <a:p>
            <a:pPr>
              <a:defRPr sz="735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27626459143969E-3"/>
          <c:y val="0.82784810126582276"/>
          <c:w val="0.98638234423031756"/>
          <c:h val="0.1037974683544303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 b="1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r>
              <a:rPr lang="pl-PL"/>
              <a:t>
</a:t>
            </a:r>
          </a:p>
        </c:rich>
      </c:tx>
      <c:layout>
        <c:manualLayout>
          <c:xMode val="edge"/>
          <c:yMode val="edge"/>
          <c:x val="0.16046982151183198"/>
          <c:y val="3.1250077909126796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1154609484514016"/>
          <c:y val="0.12010831099938364"/>
          <c:w val="0.76908096972175588"/>
          <c:h val="0.68458119516063132"/>
        </c:manualLayout>
      </c:layout>
      <c:lineChart>
        <c:grouping val="standard"/>
        <c:varyColors val="0"/>
        <c:ser>
          <c:idx val="0"/>
          <c:order val="0"/>
          <c:tx>
            <c:strRef>
              <c:f>'rys2'!$C$27</c:f>
              <c:strCache>
                <c:ptCount val="1"/>
                <c:pt idx="0">
                  <c:v>2017 r.</c:v>
                </c:pt>
              </c:strCache>
            </c:strRef>
          </c:tx>
          <c:spPr>
            <a:ln w="25400">
              <a:solidFill>
                <a:srgbClr val="212492"/>
              </a:solidFill>
              <a:prstDash val="solid"/>
            </a:ln>
          </c:spPr>
          <c:marker>
            <c:symbol val="square"/>
            <c:size val="5"/>
            <c:spPr>
              <a:noFill/>
              <a:ln w="9525">
                <a:noFill/>
              </a:ln>
            </c:spPr>
          </c:marker>
          <c:cat>
            <c:strRef>
              <c:f>'rys2'!$A$28:$A$39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</c:strRef>
          </c:cat>
          <c:val>
            <c:numRef>
              <c:f>'rys2'!$C$28:$C$39</c:f>
              <c:numCache>
                <c:formatCode>0.0</c:formatCode>
                <c:ptCount val="12"/>
                <c:pt idx="0">
                  <c:v>100.3</c:v>
                </c:pt>
                <c:pt idx="1">
                  <c:v>100.4</c:v>
                </c:pt>
                <c:pt idx="2">
                  <c:v>100.3</c:v>
                </c:pt>
                <c:pt idx="3">
                  <c:v>100.1</c:v>
                </c:pt>
                <c:pt idx="4">
                  <c:v>99.5</c:v>
                </c:pt>
                <c:pt idx="5">
                  <c:v>99.1</c:v>
                </c:pt>
                <c:pt idx="6" formatCode="General">
                  <c:v>99.4</c:v>
                </c:pt>
                <c:pt idx="7" formatCode="General">
                  <c:v>99.8</c:v>
                </c:pt>
                <c:pt idx="8" formatCode="General">
                  <c:v>100.3</c:v>
                </c:pt>
                <c:pt idx="9">
                  <c:v>100.6</c:v>
                </c:pt>
                <c:pt idx="10" formatCode="General">
                  <c:v>100.6</c:v>
                </c:pt>
                <c:pt idx="11">
                  <c:v>100.3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'rys2'!$D$27</c:f>
              <c:strCache>
                <c:ptCount val="1"/>
                <c:pt idx="0">
                  <c:v>2018 r.</c:v>
                </c:pt>
              </c:strCache>
            </c:strRef>
          </c:tx>
          <c:spPr>
            <a:ln w="25400">
              <a:solidFill>
                <a:srgbClr val="212492"/>
              </a:solidFill>
              <a:prstDash val="dash"/>
            </a:ln>
          </c:spPr>
          <c:marker>
            <c:symbol val="none"/>
          </c:marker>
          <c:dPt>
            <c:idx val="3"/>
            <c:bubble3D val="0"/>
            <c:spPr>
              <a:ln w="25400">
                <a:solidFill>
                  <a:srgbClr val="212492"/>
                </a:solidFill>
                <a:prstDash val="sysDash"/>
              </a:ln>
            </c:spPr>
          </c:dPt>
          <c:cat>
            <c:strRef>
              <c:f>'rys2'!$A$28:$A$39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</c:strRef>
          </c:cat>
          <c:val>
            <c:numRef>
              <c:f>'rys2'!$D$28:$D$39</c:f>
              <c:numCache>
                <c:formatCode>0.0</c:formatCode>
                <c:ptCount val="12"/>
                <c:pt idx="0" formatCode="General">
                  <c:v>100.1</c:v>
                </c:pt>
                <c:pt idx="1">
                  <c:v>99.9</c:v>
                </c:pt>
                <c:pt idx="2">
                  <c:v>100.5</c:v>
                </c:pt>
                <c:pt idx="3">
                  <c:v>100.8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4185136"/>
        <c:axId val="484186704"/>
      </c:lineChart>
      <c:catAx>
        <c:axId val="484185136"/>
        <c:scaling>
          <c:orientation val="minMax"/>
        </c:scaling>
        <c:delete val="0"/>
        <c:axPos val="b"/>
        <c:numFmt formatCode="General" sourceLinked="1"/>
        <c:majorTickMark val="cross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86704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484186704"/>
        <c:scaling>
          <c:orientation val="minMax"/>
          <c:max val="102"/>
          <c:min val="99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cross"/>
        <c:minorTickMark val="none"/>
        <c:tickLblPos val="nextTo"/>
        <c:spPr>
          <a:ln w="3175">
            <a:noFill/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484185136"/>
        <c:crosses val="autoZero"/>
        <c:crossBetween val="between"/>
        <c:majorUnit val="1"/>
      </c:valAx>
      <c:spPr>
        <a:noFill/>
        <a:ln w="3175">
          <a:noFill/>
          <a:prstDash val="solid"/>
        </a:ln>
      </c:spPr>
    </c:plotArea>
    <c:legend>
      <c:legendPos val="b"/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82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12700">
      <a:noFill/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116741128044755"/>
          <c:y val="0.10970464135021098"/>
          <c:w val="0.80350270882355457"/>
          <c:h val="0.5789029535864979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rys1!$B$67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'rys1'!$C$71:$C$85</c:f>
              <c:numCache>
                <c:formatCode>0.0</c:formatCode>
                <c:ptCount val="15"/>
                <c:pt idx="0">
                  <c:v>100.3</c:v>
                </c:pt>
                <c:pt idx="1">
                  <c:v>100.4</c:v>
                </c:pt>
                <c:pt idx="2">
                  <c:v>100.3</c:v>
                </c:pt>
                <c:pt idx="3">
                  <c:v>100.1</c:v>
                </c:pt>
                <c:pt idx="4" formatCode="General">
                  <c:v>99.5</c:v>
                </c:pt>
                <c:pt idx="5">
                  <c:v>99.1</c:v>
                </c:pt>
                <c:pt idx="6" formatCode="General">
                  <c:v>99.4</c:v>
                </c:pt>
                <c:pt idx="7">
                  <c:v>99.8</c:v>
                </c:pt>
                <c:pt idx="8" formatCode="General">
                  <c:v>100.3</c:v>
                </c:pt>
                <c:pt idx="9">
                  <c:v>100.6</c:v>
                </c:pt>
                <c:pt idx="10" formatCode="General">
                  <c:v>100.6</c:v>
                </c:pt>
                <c:pt idx="11">
                  <c:v>100.3</c:v>
                </c:pt>
                <c:pt idx="12">
                  <c:v>100.4</c:v>
                </c:pt>
                <c:pt idx="13">
                  <c:v>100.2</c:v>
                </c:pt>
                <c:pt idx="14">
                  <c:v>100.6</c:v>
                </c:pt>
              </c:numCache>
            </c:numRef>
          </c:val>
        </c:ser>
        <c:ser>
          <c:idx val="4"/>
          <c:order val="1"/>
          <c:tx>
            <c:strRef>
              <c:f>rys1!$B$68</c:f>
              <c:strCache>
                <c:ptCount val="1"/>
                <c:pt idx="0">
                  <c:v>price indices of construction and assembly production</c:v>
                </c:pt>
              </c:strCache>
            </c:strRef>
          </c:tx>
          <c:spPr>
            <a:solidFill>
              <a:srgbClr val="00854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'rys1'!$D$71:$D$85</c:f>
              <c:numCache>
                <c:formatCode>0.0</c:formatCode>
                <c:ptCount val="15"/>
                <c:pt idx="0" formatCode="0.000">
                  <c:v>100.001</c:v>
                </c:pt>
                <c:pt idx="1">
                  <c:v>99.9</c:v>
                </c:pt>
                <c:pt idx="2">
                  <c:v>99.9</c:v>
                </c:pt>
                <c:pt idx="3" formatCode="0.000">
                  <c:v>100.001</c:v>
                </c:pt>
                <c:pt idx="4" formatCode="0.000">
                  <c:v>100.001</c:v>
                </c:pt>
                <c:pt idx="5" formatCode="0.000">
                  <c:v>100.001</c:v>
                </c:pt>
                <c:pt idx="6" formatCode="General">
                  <c:v>100.1</c:v>
                </c:pt>
                <c:pt idx="7" formatCode="General">
                  <c:v>100.3</c:v>
                </c:pt>
                <c:pt idx="8" formatCode="General">
                  <c:v>100.6</c:v>
                </c:pt>
                <c:pt idx="9" formatCode="General">
                  <c:v>100.9</c:v>
                </c:pt>
                <c:pt idx="10" formatCode="General">
                  <c:v>101.2</c:v>
                </c:pt>
                <c:pt idx="11" formatCode="General">
                  <c:v>101.4</c:v>
                </c:pt>
                <c:pt idx="12">
                  <c:v>101.5</c:v>
                </c:pt>
                <c:pt idx="13">
                  <c:v>101.6</c:v>
                </c:pt>
                <c:pt idx="14">
                  <c:v>101.8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4699200"/>
        <c:axId val="204703120"/>
      </c:barChart>
      <c:catAx>
        <c:axId val="2046992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703120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204703120"/>
        <c:scaling>
          <c:orientation val="minMax"/>
          <c:max val="103"/>
          <c:min val="98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9200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b"/>
      <c:legendEntry>
        <c:idx val="1"/>
        <c:txPr>
          <a:bodyPr/>
          <a:lstStyle/>
          <a:p>
            <a:pPr>
              <a:defRPr sz="735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27626459143969E-3"/>
          <c:y val="0.82784810126582276"/>
          <c:w val="0.98638234423031756"/>
          <c:h val="0.1037974683544303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116741128044755"/>
          <c:y val="0.10970464135021098"/>
          <c:w val="0.80350270882355457"/>
          <c:h val="0.5789029535864979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rys1!$B$67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'rys1'!$C$71:$C$85</c:f>
              <c:numCache>
                <c:formatCode>0.0</c:formatCode>
                <c:ptCount val="15"/>
                <c:pt idx="0">
                  <c:v>100.3</c:v>
                </c:pt>
                <c:pt idx="1">
                  <c:v>100.4</c:v>
                </c:pt>
                <c:pt idx="2">
                  <c:v>100.3</c:v>
                </c:pt>
                <c:pt idx="3">
                  <c:v>100.1</c:v>
                </c:pt>
                <c:pt idx="4" formatCode="General">
                  <c:v>99.5</c:v>
                </c:pt>
                <c:pt idx="5">
                  <c:v>99.1</c:v>
                </c:pt>
                <c:pt idx="6" formatCode="General">
                  <c:v>99.4</c:v>
                </c:pt>
                <c:pt idx="7">
                  <c:v>99.8</c:v>
                </c:pt>
                <c:pt idx="8" formatCode="General">
                  <c:v>100.3</c:v>
                </c:pt>
                <c:pt idx="9">
                  <c:v>100.6</c:v>
                </c:pt>
                <c:pt idx="10" formatCode="General">
                  <c:v>100.6</c:v>
                </c:pt>
                <c:pt idx="11">
                  <c:v>100.3</c:v>
                </c:pt>
                <c:pt idx="12">
                  <c:v>100.4</c:v>
                </c:pt>
                <c:pt idx="13">
                  <c:v>100.2</c:v>
                </c:pt>
                <c:pt idx="14">
                  <c:v>100.6</c:v>
                </c:pt>
              </c:numCache>
            </c:numRef>
          </c:val>
        </c:ser>
        <c:ser>
          <c:idx val="4"/>
          <c:order val="1"/>
          <c:tx>
            <c:strRef>
              <c:f>rys1!$B$68</c:f>
              <c:strCache>
                <c:ptCount val="1"/>
                <c:pt idx="0">
                  <c:v>price indices of construction and assembly production</c:v>
                </c:pt>
              </c:strCache>
            </c:strRef>
          </c:tx>
          <c:spPr>
            <a:solidFill>
              <a:srgbClr val="00854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'rys1'!$D$71:$D$85</c:f>
              <c:numCache>
                <c:formatCode>0.0</c:formatCode>
                <c:ptCount val="15"/>
                <c:pt idx="0" formatCode="0.000">
                  <c:v>100.001</c:v>
                </c:pt>
                <c:pt idx="1">
                  <c:v>99.9</c:v>
                </c:pt>
                <c:pt idx="2">
                  <c:v>99.9</c:v>
                </c:pt>
                <c:pt idx="3" formatCode="0.000">
                  <c:v>100.001</c:v>
                </c:pt>
                <c:pt idx="4" formatCode="0.000">
                  <c:v>100.001</c:v>
                </c:pt>
                <c:pt idx="5" formatCode="0.000">
                  <c:v>100.001</c:v>
                </c:pt>
                <c:pt idx="6" formatCode="General">
                  <c:v>100.1</c:v>
                </c:pt>
                <c:pt idx="7" formatCode="General">
                  <c:v>100.3</c:v>
                </c:pt>
                <c:pt idx="8" formatCode="General">
                  <c:v>100.6</c:v>
                </c:pt>
                <c:pt idx="9" formatCode="General">
                  <c:v>100.9</c:v>
                </c:pt>
                <c:pt idx="10" formatCode="General">
                  <c:v>101.2</c:v>
                </c:pt>
                <c:pt idx="11" formatCode="General">
                  <c:v>101.4</c:v>
                </c:pt>
                <c:pt idx="12">
                  <c:v>101.5</c:v>
                </c:pt>
                <c:pt idx="13">
                  <c:v>101.6</c:v>
                </c:pt>
                <c:pt idx="14">
                  <c:v>101.8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4699592"/>
        <c:axId val="204692144"/>
      </c:barChart>
      <c:catAx>
        <c:axId val="2046995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2144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204692144"/>
        <c:scaling>
          <c:orientation val="minMax"/>
          <c:max val="103"/>
          <c:min val="98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9592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b"/>
      <c:legendEntry>
        <c:idx val="1"/>
        <c:txPr>
          <a:bodyPr/>
          <a:lstStyle/>
          <a:p>
            <a:pPr>
              <a:defRPr sz="735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27626459143969E-3"/>
          <c:y val="0.82784810126582276"/>
          <c:w val="0.98638234423031756"/>
          <c:h val="0.1037974683544303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9.765625E-2"/>
          <c:y val="0.12443137819260841"/>
          <c:w val="0.79296875"/>
          <c:h val="0.67349629599172167"/>
        </c:manualLayout>
      </c:layout>
      <c:lineChart>
        <c:grouping val="standard"/>
        <c:varyColors val="0"/>
        <c:ser>
          <c:idx val="0"/>
          <c:order val="0"/>
          <c:tx>
            <c:strRef>
              <c:f>'rys3'!$C$8</c:f>
              <c:strCache>
                <c:ptCount val="1"/>
                <c:pt idx="0">
                  <c:v>2017 r.</c:v>
                </c:pt>
              </c:strCache>
            </c:strRef>
          </c:tx>
          <c:spPr>
            <a:ln w="25400">
              <a:solidFill>
                <a:srgbClr val="008542"/>
              </a:solidFill>
              <a:prstDash val="solid"/>
            </a:ln>
          </c:spPr>
          <c:marker>
            <c:symbol val="none"/>
          </c:marker>
          <c:cat>
            <c:strRef>
              <c:f>'rys3'!$A$9:$A$20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</c:strRef>
          </c:cat>
          <c:val>
            <c:numRef>
              <c:f>'rys3'!$C$9:$C$20</c:f>
              <c:numCache>
                <c:formatCode>0.0</c:formatCode>
                <c:ptCount val="12"/>
                <c:pt idx="0">
                  <c:v>100</c:v>
                </c:pt>
                <c:pt idx="1">
                  <c:v>99.9</c:v>
                </c:pt>
                <c:pt idx="2">
                  <c:v>99.9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100.1</c:v>
                </c:pt>
                <c:pt idx="7">
                  <c:v>100.3</c:v>
                </c:pt>
                <c:pt idx="8">
                  <c:v>100.6</c:v>
                </c:pt>
                <c:pt idx="9">
                  <c:v>100.9</c:v>
                </c:pt>
                <c:pt idx="10">
                  <c:v>101.2</c:v>
                </c:pt>
                <c:pt idx="11">
                  <c:v>101.4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'rys3'!$D$8</c:f>
              <c:strCache>
                <c:ptCount val="1"/>
                <c:pt idx="0">
                  <c:v>2018 r.</c:v>
                </c:pt>
              </c:strCache>
            </c:strRef>
          </c:tx>
          <c:spPr>
            <a:ln w="25400">
              <a:solidFill>
                <a:srgbClr val="008542"/>
              </a:solidFill>
              <a:prstDash val="sysDash"/>
            </a:ln>
          </c:spPr>
          <c:marker>
            <c:symbol val="none"/>
          </c:marker>
          <c:cat>
            <c:strRef>
              <c:f>'rys3'!$A$9:$A$20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</c:strRef>
          </c:cat>
          <c:val>
            <c:numRef>
              <c:f>'rys3'!$D$9:$D$20</c:f>
              <c:numCache>
                <c:formatCode>0.0</c:formatCode>
                <c:ptCount val="12"/>
                <c:pt idx="0">
                  <c:v>100.1</c:v>
                </c:pt>
                <c:pt idx="1">
                  <c:v>100.2</c:v>
                </c:pt>
                <c:pt idx="2">
                  <c:v>100.5</c:v>
                </c:pt>
                <c:pt idx="3">
                  <c:v>100.8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4692928"/>
        <c:axId val="204700768"/>
      </c:lineChart>
      <c:catAx>
        <c:axId val="204692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700768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204700768"/>
        <c:scaling>
          <c:orientation val="minMax"/>
          <c:max val="102"/>
          <c:min val="99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noFill/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2928"/>
        <c:crosses val="autoZero"/>
        <c:crossBetween val="between"/>
        <c:majorUnit val="1"/>
      </c:valAx>
      <c:spPr>
        <a:solidFill>
          <a:srgbClr val="FFFFFF"/>
        </a:solidFill>
        <a:ln w="3175">
          <a:noFill/>
          <a:prstDash val="solid"/>
        </a:ln>
      </c:spPr>
    </c:plotArea>
    <c:legend>
      <c:legendPos val="b"/>
      <c:overlay val="0"/>
      <c:spPr>
        <a:solidFill>
          <a:srgbClr val="FFFFFF"/>
        </a:solidFill>
        <a:ln w="3175">
          <a:solidFill>
            <a:srgbClr val="FFFFFF"/>
          </a:solidFill>
          <a:prstDash val="solid"/>
        </a:ln>
      </c:spPr>
      <c:txPr>
        <a:bodyPr/>
        <a:lstStyle/>
        <a:p>
          <a:pPr>
            <a:defRPr sz="82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rgbClr val="FFFFFF"/>
    </a:solidFill>
    <a:ln w="12700">
      <a:noFill/>
      <a:prstDash val="solid"/>
    </a:ln>
  </c:spPr>
  <c:txPr>
    <a:bodyPr/>
    <a:lstStyle/>
    <a:p>
      <a:pPr>
        <a:defRPr sz="1975" b="0" i="0" u="none" strike="noStrike" baseline="0">
          <a:solidFill>
            <a:srgbClr val="000000"/>
          </a:solidFill>
          <a:latin typeface="Arial CE"/>
          <a:ea typeface="Arial CE"/>
          <a:cs typeface="Arial CE"/>
        </a:defRPr>
      </a:pPr>
      <a:endParaRPr lang="pl-PL"/>
    </a:p>
  </c:txPr>
  <c:externalData r:id="rId1">
    <c:autoUpdate val="0"/>
  </c:externalData>
  <c:userShapes r:id="rId2"/>
</c:chartSpace>
</file>

<file path=word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116731517509726"/>
          <c:y val="0.14345991561181434"/>
          <c:w val="0.80350270882355457"/>
          <c:h val="0.5789029535864979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rys1!$B$67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'rys1'!$C$71:$C$85</c:f>
              <c:numCache>
                <c:formatCode>0.0</c:formatCode>
                <c:ptCount val="15"/>
                <c:pt idx="0">
                  <c:v>100.3</c:v>
                </c:pt>
                <c:pt idx="1">
                  <c:v>100.4</c:v>
                </c:pt>
                <c:pt idx="2">
                  <c:v>100.3</c:v>
                </c:pt>
                <c:pt idx="3">
                  <c:v>100.1</c:v>
                </c:pt>
                <c:pt idx="4" formatCode="General">
                  <c:v>99.5</c:v>
                </c:pt>
                <c:pt idx="5">
                  <c:v>99.1</c:v>
                </c:pt>
                <c:pt idx="6" formatCode="General">
                  <c:v>99.4</c:v>
                </c:pt>
                <c:pt idx="7">
                  <c:v>99.8</c:v>
                </c:pt>
                <c:pt idx="8" formatCode="General">
                  <c:v>100.3</c:v>
                </c:pt>
                <c:pt idx="9">
                  <c:v>100.6</c:v>
                </c:pt>
                <c:pt idx="10" formatCode="General">
                  <c:v>100.6</c:v>
                </c:pt>
                <c:pt idx="11">
                  <c:v>100.3</c:v>
                </c:pt>
                <c:pt idx="12">
                  <c:v>100.4</c:v>
                </c:pt>
                <c:pt idx="13">
                  <c:v>100.2</c:v>
                </c:pt>
                <c:pt idx="14">
                  <c:v>100.6</c:v>
                </c:pt>
              </c:numCache>
            </c:numRef>
          </c:val>
        </c:ser>
        <c:ser>
          <c:idx val="4"/>
          <c:order val="1"/>
          <c:tx>
            <c:strRef>
              <c:f>rys1!$B$68</c:f>
              <c:strCache>
                <c:ptCount val="1"/>
                <c:pt idx="0">
                  <c:v>price indices of construction and assembly production</c:v>
                </c:pt>
              </c:strCache>
            </c:strRef>
          </c:tx>
          <c:spPr>
            <a:solidFill>
              <a:srgbClr val="008542"/>
            </a:solidFill>
            <a:ln w="12700">
              <a:noFill/>
              <a:prstDash val="solid"/>
            </a:ln>
          </c:spPr>
          <c:invertIfNegative val="0"/>
          <c:cat>
            <c:strRef>
              <c:f>'rys1'!$B$71:$B$85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'rys1'!$D$71:$D$85</c:f>
              <c:numCache>
                <c:formatCode>0.0</c:formatCode>
                <c:ptCount val="15"/>
                <c:pt idx="0" formatCode="0.000">
                  <c:v>100.001</c:v>
                </c:pt>
                <c:pt idx="1">
                  <c:v>99.9</c:v>
                </c:pt>
                <c:pt idx="2">
                  <c:v>99.9</c:v>
                </c:pt>
                <c:pt idx="3" formatCode="0.000">
                  <c:v>100.001</c:v>
                </c:pt>
                <c:pt idx="4" formatCode="0.000">
                  <c:v>100.001</c:v>
                </c:pt>
                <c:pt idx="5" formatCode="0.000">
                  <c:v>100.001</c:v>
                </c:pt>
                <c:pt idx="6" formatCode="General">
                  <c:v>100.1</c:v>
                </c:pt>
                <c:pt idx="7" formatCode="General">
                  <c:v>100.3</c:v>
                </c:pt>
                <c:pt idx="8" formatCode="General">
                  <c:v>100.6</c:v>
                </c:pt>
                <c:pt idx="9" formatCode="General">
                  <c:v>100.9</c:v>
                </c:pt>
                <c:pt idx="10" formatCode="General">
                  <c:v>101.2</c:v>
                </c:pt>
                <c:pt idx="11" formatCode="General">
                  <c:v>101.4</c:v>
                </c:pt>
                <c:pt idx="12">
                  <c:v>101.5</c:v>
                </c:pt>
                <c:pt idx="13">
                  <c:v>101.6</c:v>
                </c:pt>
                <c:pt idx="14">
                  <c:v>101.8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4703904"/>
        <c:axId val="204701160"/>
      </c:barChart>
      <c:catAx>
        <c:axId val="2047039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701160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204701160"/>
        <c:scaling>
          <c:orientation val="minMax"/>
          <c:max val="103"/>
          <c:min val="98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703904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b"/>
      <c:legendEntry>
        <c:idx val="1"/>
        <c:txPr>
          <a:bodyPr/>
          <a:lstStyle/>
          <a:p>
            <a:pPr>
              <a:defRPr sz="735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27626459143969E-3"/>
          <c:y val="0.82784810126582276"/>
          <c:w val="0.98638234423031756"/>
          <c:h val="0.10379746835443038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735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067961165048544"/>
          <c:y val="0.12415349887133181"/>
          <c:w val="0.78446601941747574"/>
          <c:h val="0.534988713318284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'rys4'!$C$4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'rys4'!$B$6:$B$9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'rys4'!$C$6:$C$9</c:f>
              <c:numCache>
                <c:formatCode>General</c:formatCode>
                <c:ptCount val="4"/>
                <c:pt idx="0" formatCode="0.0">
                  <c:v>100.1</c:v>
                </c:pt>
                <c:pt idx="1">
                  <c:v>99.9</c:v>
                </c:pt>
                <c:pt idx="2" formatCode="0.0">
                  <c:v>100.5</c:v>
                </c:pt>
                <c:pt idx="3" formatCode="0.0">
                  <c:v>100.8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4693320"/>
        <c:axId val="204693712"/>
      </c:barChart>
      <c:lineChart>
        <c:grouping val="standard"/>
        <c:varyColors val="0"/>
        <c:ser>
          <c:idx val="1"/>
          <c:order val="1"/>
          <c:tx>
            <c:strRef>
              <c:f>'rys4'!$D$4</c:f>
              <c:strCache>
                <c:ptCount val="1"/>
                <c:pt idx="0">
                  <c:v>mining and quarrying</c:v>
                </c:pt>
              </c:strCache>
            </c:strRef>
          </c:tx>
          <c:spPr>
            <a:ln w="25400">
              <a:solidFill>
                <a:srgbClr val="5223B7"/>
              </a:solidFill>
              <a:prstDash val="solid"/>
            </a:ln>
          </c:spPr>
          <c:marker>
            <c:symbol val="none"/>
          </c:marker>
          <c:cat>
            <c:strRef>
              <c:f>'rys4'!$B$6:$B$9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'rys4'!$D$6:$D$9</c:f>
              <c:numCache>
                <c:formatCode>0.0</c:formatCode>
                <c:ptCount val="4"/>
                <c:pt idx="0">
                  <c:v>99.8</c:v>
                </c:pt>
                <c:pt idx="1">
                  <c:v>99.4</c:v>
                </c:pt>
                <c:pt idx="2">
                  <c:v>101.2</c:v>
                </c:pt>
                <c:pt idx="3">
                  <c:v>100.8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'rys4'!$E$4</c:f>
              <c:strCache>
                <c:ptCount val="1"/>
                <c:pt idx="0">
                  <c:v>manufacturing</c:v>
                </c:pt>
              </c:strCache>
            </c:strRef>
          </c:tx>
          <c:spPr>
            <a:ln w="25400">
              <a:solidFill>
                <a:srgbClr val="007AC9"/>
              </a:solidFill>
              <a:prstDash val="solid"/>
            </a:ln>
          </c:spPr>
          <c:marker>
            <c:symbol val="none"/>
          </c:marker>
          <c:cat>
            <c:strRef>
              <c:f>'rys4'!$B$6:$B$9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'rys4'!$E$6:$E$9</c:f>
              <c:numCache>
                <c:formatCode>0.0</c:formatCode>
                <c:ptCount val="4"/>
                <c:pt idx="0">
                  <c:v>100.1</c:v>
                </c:pt>
                <c:pt idx="1">
                  <c:v>99.9</c:v>
                </c:pt>
                <c:pt idx="2">
                  <c:v>100.5</c:v>
                </c:pt>
                <c:pt idx="3">
                  <c:v>100.9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'rys4'!$F$4</c:f>
              <c:strCache>
                <c:ptCount val="1"/>
                <c:pt idx="0">
                  <c:v>electricity, gas, steam 
and air conditioning supply </c:v>
                </c:pt>
              </c:strCache>
            </c:strRef>
          </c:tx>
          <c:spPr>
            <a:ln w="25400">
              <a:solidFill>
                <a:srgbClr val="009AA6"/>
              </a:solidFill>
              <a:prstDash val="solid"/>
            </a:ln>
          </c:spPr>
          <c:marker>
            <c:symbol val="none"/>
          </c:marker>
          <c:cat>
            <c:strRef>
              <c:f>'rys4'!$B$6:$B$9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'rys4'!$F$6:$F$9</c:f>
              <c:numCache>
                <c:formatCode>0.0</c:formatCode>
                <c:ptCount val="4"/>
                <c:pt idx="0">
                  <c:v>100</c:v>
                </c:pt>
                <c:pt idx="1">
                  <c:v>100</c:v>
                </c:pt>
                <c:pt idx="2">
                  <c:v>100.1</c:v>
                </c:pt>
                <c:pt idx="3">
                  <c:v>100.1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'rys4'!$G$4</c:f>
              <c:strCache>
                <c:ptCount val="1"/>
                <c:pt idx="0">
                  <c:v>water supply; sewerage,
 waste management and remediation activities </c:v>
                </c:pt>
              </c:strCache>
            </c:strRef>
          </c:tx>
          <c:spPr>
            <a:ln w="25400">
              <a:solidFill>
                <a:srgbClr val="003591"/>
              </a:solidFill>
              <a:prstDash val="lgDashDot"/>
            </a:ln>
          </c:spPr>
          <c:marker>
            <c:symbol val="none"/>
          </c:marker>
          <c:cat>
            <c:strRef>
              <c:f>'rys4'!$B$6:$B$9</c:f>
              <c:strCache>
                <c:ptCount val="4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</c:strCache>
            </c:strRef>
          </c:cat>
          <c:val>
            <c:numRef>
              <c:f>'rys4'!$G$6:$G$9</c:f>
              <c:numCache>
                <c:formatCode>0.0</c:formatCode>
                <c:ptCount val="4"/>
                <c:pt idx="0">
                  <c:v>100.3</c:v>
                </c:pt>
                <c:pt idx="1">
                  <c:v>100.3</c:v>
                </c:pt>
                <c:pt idx="2">
                  <c:v>100.3</c:v>
                </c:pt>
                <c:pt idx="3">
                  <c:v>100.4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4693320"/>
        <c:axId val="204693712"/>
      </c:lineChart>
      <c:catAx>
        <c:axId val="2046933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3712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204693712"/>
        <c:scaling>
          <c:orientation val="minMax"/>
          <c:max val="102"/>
          <c:min val="99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noFill/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3320"/>
        <c:crosses val="autoZero"/>
        <c:crossBetween val="between"/>
        <c:majorUnit val="1"/>
      </c:valAx>
      <c:spPr>
        <a:noFill/>
        <a:ln w="3175">
          <a:noFill/>
          <a:prstDash val="solid"/>
        </a:ln>
      </c:spPr>
    </c:plotArea>
    <c:legend>
      <c:legendPos val="b"/>
      <c:legendEntry>
        <c:idx val="0"/>
        <c:txPr>
          <a:bodyPr/>
          <a:lstStyle/>
          <a:p>
            <a:pPr>
              <a:defRPr sz="64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egendEntry>
        <c:idx val="1"/>
        <c:txPr>
          <a:bodyPr/>
          <a:lstStyle/>
          <a:p>
            <a:pPr>
              <a:defRPr sz="64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egendEntry>
        <c:idx val="2"/>
        <c:txPr>
          <a:bodyPr/>
          <a:lstStyle/>
          <a:p>
            <a:pPr>
              <a:defRPr sz="64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</c:legendEntry>
      <c:layout>
        <c:manualLayout>
          <c:xMode val="edge"/>
          <c:yMode val="edge"/>
          <c:x val="9.7087078260600524E-3"/>
          <c:y val="0.7404063205417607"/>
          <c:w val="0.98446606747830401"/>
          <c:h val="0.25282167042889392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640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12700">
      <a:noFill/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9375"/>
          <c:y val="0.11658456486042693"/>
          <c:w val="0.78125"/>
          <c:h val="0.5779967159277503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'rys2'!$C$4</c:f>
              <c:strCache>
                <c:ptCount val="1"/>
                <c:pt idx="0">
                  <c:v>price indices of sold production of industry</c:v>
                </c:pt>
              </c:strCache>
            </c:strRef>
          </c:tx>
          <c:spPr>
            <a:solidFill>
              <a:srgbClr val="212492"/>
            </a:solidFill>
            <a:ln w="12700">
              <a:noFill/>
              <a:prstDash val="solid"/>
            </a:ln>
          </c:spPr>
          <c:invertIfNegative val="0"/>
          <c:cat>
            <c:strRef>
              <c:f>'rys2'!$B$6:$B$20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'rys2'!$C$6:$C$20</c:f>
              <c:numCache>
                <c:formatCode>General</c:formatCode>
                <c:ptCount val="15"/>
                <c:pt idx="0" formatCode="0.0">
                  <c:v>100.3</c:v>
                </c:pt>
                <c:pt idx="1">
                  <c:v>100.4</c:v>
                </c:pt>
                <c:pt idx="2" formatCode="0.0">
                  <c:v>100.3</c:v>
                </c:pt>
                <c:pt idx="3" formatCode="0.0">
                  <c:v>100.1</c:v>
                </c:pt>
                <c:pt idx="4">
                  <c:v>99.5</c:v>
                </c:pt>
                <c:pt idx="5">
                  <c:v>99.1</c:v>
                </c:pt>
                <c:pt idx="6">
                  <c:v>99.4</c:v>
                </c:pt>
                <c:pt idx="7">
                  <c:v>99.8</c:v>
                </c:pt>
                <c:pt idx="8">
                  <c:v>100.3</c:v>
                </c:pt>
                <c:pt idx="9">
                  <c:v>100.6</c:v>
                </c:pt>
                <c:pt idx="10">
                  <c:v>100.6</c:v>
                </c:pt>
                <c:pt idx="11">
                  <c:v>100.3</c:v>
                </c:pt>
                <c:pt idx="12" formatCode="0.0">
                  <c:v>100.4</c:v>
                </c:pt>
                <c:pt idx="13" formatCode="0.0">
                  <c:v>100.2</c:v>
                </c:pt>
                <c:pt idx="14" formatCode="0.0">
                  <c:v>100.6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4695672"/>
        <c:axId val="204694496"/>
      </c:barChart>
      <c:lineChart>
        <c:grouping val="standard"/>
        <c:varyColors val="0"/>
        <c:ser>
          <c:idx val="1"/>
          <c:order val="1"/>
          <c:tx>
            <c:strRef>
              <c:f>'rys2'!$D$4</c:f>
              <c:strCache>
                <c:ptCount val="1"/>
                <c:pt idx="0">
                  <c:v>mining and quarrying</c:v>
                </c:pt>
              </c:strCache>
            </c:strRef>
          </c:tx>
          <c:spPr>
            <a:ln w="25400">
              <a:solidFill>
                <a:srgbClr val="522398"/>
              </a:solidFill>
              <a:prstDash val="solid"/>
            </a:ln>
          </c:spPr>
          <c:marker>
            <c:symbol val="none"/>
          </c:marker>
          <c:cat>
            <c:strRef>
              <c:f>'rys2'!$B$6:$B$20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'rys2'!$D$6:$D$20</c:f>
              <c:numCache>
                <c:formatCode>0.0</c:formatCode>
                <c:ptCount val="15"/>
                <c:pt idx="0">
                  <c:v>99.6</c:v>
                </c:pt>
                <c:pt idx="1">
                  <c:v>101.1</c:v>
                </c:pt>
                <c:pt idx="2">
                  <c:v>101.4</c:v>
                </c:pt>
                <c:pt idx="3">
                  <c:v>99.1</c:v>
                </c:pt>
                <c:pt idx="4">
                  <c:v>96.8</c:v>
                </c:pt>
                <c:pt idx="5">
                  <c:v>93.2</c:v>
                </c:pt>
                <c:pt idx="6">
                  <c:v>96.1</c:v>
                </c:pt>
                <c:pt idx="7">
                  <c:v>96</c:v>
                </c:pt>
                <c:pt idx="8">
                  <c:v>95.3</c:v>
                </c:pt>
                <c:pt idx="9">
                  <c:v>100</c:v>
                </c:pt>
                <c:pt idx="10">
                  <c:v>99.9</c:v>
                </c:pt>
                <c:pt idx="11">
                  <c:v>99.8</c:v>
                </c:pt>
                <c:pt idx="12">
                  <c:v>99.6</c:v>
                </c:pt>
                <c:pt idx="13">
                  <c:v>99.2</c:v>
                </c:pt>
                <c:pt idx="14">
                  <c:v>100.8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'rys2'!$E$4</c:f>
              <c:strCache>
                <c:ptCount val="1"/>
                <c:pt idx="0">
                  <c:v>manufacturing</c:v>
                </c:pt>
              </c:strCache>
            </c:strRef>
          </c:tx>
          <c:spPr>
            <a:ln w="25400">
              <a:solidFill>
                <a:srgbClr val="007AC9"/>
              </a:solidFill>
              <a:prstDash val="solid"/>
            </a:ln>
          </c:spPr>
          <c:marker>
            <c:symbol val="none"/>
          </c:marker>
          <c:cat>
            <c:strRef>
              <c:f>'rys2'!$B$6:$B$20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'rys2'!$E$6:$E$20</c:f>
              <c:numCache>
                <c:formatCode>0.0</c:formatCode>
                <c:ptCount val="15"/>
                <c:pt idx="0">
                  <c:v>100.3</c:v>
                </c:pt>
                <c:pt idx="1">
                  <c:v>100.3</c:v>
                </c:pt>
                <c:pt idx="2">
                  <c:v>100.3</c:v>
                </c:pt>
                <c:pt idx="3">
                  <c:v>100.1</c:v>
                </c:pt>
                <c:pt idx="4">
                  <c:v>99.5</c:v>
                </c:pt>
                <c:pt idx="5">
                  <c:v>99.2</c:v>
                </c:pt>
                <c:pt idx="6">
                  <c:v>99.4</c:v>
                </c:pt>
                <c:pt idx="7">
                  <c:v>99.9</c:v>
                </c:pt>
                <c:pt idx="8">
                  <c:v>100.5</c:v>
                </c:pt>
                <c:pt idx="9">
                  <c:v>100.7</c:v>
                </c:pt>
                <c:pt idx="10">
                  <c:v>100.8</c:v>
                </c:pt>
                <c:pt idx="11">
                  <c:v>100.4</c:v>
                </c:pt>
                <c:pt idx="12">
                  <c:v>100.5</c:v>
                </c:pt>
                <c:pt idx="13">
                  <c:v>100.3</c:v>
                </c:pt>
                <c:pt idx="14">
                  <c:v>100.7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'rys2'!$F$4</c:f>
              <c:strCache>
                <c:ptCount val="1"/>
                <c:pt idx="0">
                  <c:v>electricity, gas, steam 
and air conditioning supply </c:v>
                </c:pt>
              </c:strCache>
            </c:strRef>
          </c:tx>
          <c:spPr>
            <a:ln w="38100">
              <a:solidFill>
                <a:srgbClr val="009AA6"/>
              </a:solidFill>
              <a:prstDash val="solid"/>
            </a:ln>
          </c:spPr>
          <c:marker>
            <c:symbol val="none"/>
          </c:marker>
          <c:cat>
            <c:strRef>
              <c:f>'rys2'!$B$6:$B$20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'rys2'!$F$6:$F$20</c:f>
              <c:numCache>
                <c:formatCode>0.0</c:formatCode>
                <c:ptCount val="15"/>
                <c:pt idx="0">
                  <c:v>100</c:v>
                </c:pt>
                <c:pt idx="1">
                  <c:v>100.5</c:v>
                </c:pt>
                <c:pt idx="2">
                  <c:v>100.1</c:v>
                </c:pt>
                <c:pt idx="3">
                  <c:v>100.6</c:v>
                </c:pt>
                <c:pt idx="4">
                  <c:v>100.7</c:v>
                </c:pt>
                <c:pt idx="5">
                  <c:v>100.8</c:v>
                </c:pt>
                <c:pt idx="6">
                  <c:v>100.8</c:v>
                </c:pt>
                <c:pt idx="7">
                  <c:v>100.7</c:v>
                </c:pt>
                <c:pt idx="8">
                  <c:v>100.5</c:v>
                </c:pt>
                <c:pt idx="9">
                  <c:v>99.9</c:v>
                </c:pt>
                <c:pt idx="10">
                  <c:v>99.5</c:v>
                </c:pt>
                <c:pt idx="11">
                  <c:v>99.4</c:v>
                </c:pt>
                <c:pt idx="12">
                  <c:v>99.4</c:v>
                </c:pt>
                <c:pt idx="13">
                  <c:v>99.4</c:v>
                </c:pt>
                <c:pt idx="14">
                  <c:v>99.5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'rys2'!$G$4</c:f>
              <c:strCache>
                <c:ptCount val="1"/>
                <c:pt idx="0">
                  <c:v>water supply; sewerage,
 waste management and remediation activities </c:v>
                </c:pt>
              </c:strCache>
            </c:strRef>
          </c:tx>
          <c:spPr>
            <a:ln w="25400">
              <a:solidFill>
                <a:srgbClr val="003591"/>
              </a:solidFill>
              <a:prstDash val="lgDashDot"/>
            </a:ln>
          </c:spPr>
          <c:marker>
            <c:symbol val="none"/>
          </c:marker>
          <c:cat>
            <c:strRef>
              <c:f>'rys2'!$B$6:$B$20</c:f>
              <c:strCache>
                <c:ptCount val="15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  <c:pt idx="12">
                  <c:v>I</c:v>
                </c:pt>
                <c:pt idx="13">
                  <c:v>II</c:v>
                </c:pt>
                <c:pt idx="14">
                  <c:v>III</c:v>
                </c:pt>
              </c:strCache>
            </c:strRef>
          </c:cat>
          <c:val>
            <c:numRef>
              <c:f>'rys2'!$G$6:$G$20</c:f>
              <c:numCache>
                <c:formatCode>0.0</c:formatCode>
                <c:ptCount val="15"/>
                <c:pt idx="0">
                  <c:v>100.5</c:v>
                </c:pt>
                <c:pt idx="1">
                  <c:v>100.6</c:v>
                </c:pt>
                <c:pt idx="2">
                  <c:v>100.8</c:v>
                </c:pt>
                <c:pt idx="3">
                  <c:v>100.9</c:v>
                </c:pt>
                <c:pt idx="4">
                  <c:v>101</c:v>
                </c:pt>
                <c:pt idx="5">
                  <c:v>100.9</c:v>
                </c:pt>
                <c:pt idx="6">
                  <c:v>100.9</c:v>
                </c:pt>
                <c:pt idx="7">
                  <c:v>101.3</c:v>
                </c:pt>
                <c:pt idx="8">
                  <c:v>101.5</c:v>
                </c:pt>
                <c:pt idx="9">
                  <c:v>101.5</c:v>
                </c:pt>
                <c:pt idx="10">
                  <c:v>101.3</c:v>
                </c:pt>
                <c:pt idx="11">
                  <c:v>101.5</c:v>
                </c:pt>
                <c:pt idx="12">
                  <c:v>101.8</c:v>
                </c:pt>
                <c:pt idx="13">
                  <c:v>101.8</c:v>
                </c:pt>
                <c:pt idx="14">
                  <c:v>101.7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4695672"/>
        <c:axId val="204694496"/>
      </c:lineChart>
      <c:catAx>
        <c:axId val="2046956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4496"/>
        <c:crossesAt val="100"/>
        <c:auto val="0"/>
        <c:lblAlgn val="ctr"/>
        <c:lblOffset val="100"/>
        <c:tickLblSkip val="1"/>
        <c:tickMarkSkip val="1"/>
        <c:noMultiLvlLbl val="0"/>
      </c:catAx>
      <c:valAx>
        <c:axId val="204694496"/>
        <c:scaling>
          <c:orientation val="minMax"/>
          <c:max val="103"/>
          <c:min val="92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low"/>
        <c:spPr>
          <a:ln w="9525">
            <a:noFill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 CE"/>
                <a:ea typeface="Arial CE"/>
                <a:cs typeface="Arial CE"/>
              </a:defRPr>
            </a:pPr>
            <a:endParaRPr lang="pl-PL"/>
          </a:p>
        </c:txPr>
        <c:crossAx val="204695672"/>
        <c:crosses val="autoZero"/>
        <c:crossBetween val="between"/>
        <c:majorUnit val="1"/>
      </c:valAx>
      <c:spPr>
        <a:noFill/>
        <a:ln w="25400">
          <a:noFill/>
        </a:ln>
      </c:spPr>
    </c:plotArea>
    <c:legend>
      <c:legendPos val="b"/>
      <c:layout>
        <c:manualLayout>
          <c:xMode val="edge"/>
          <c:yMode val="edge"/>
          <c:x val="7.8125E-3"/>
          <c:y val="0.7857142857142857"/>
          <c:w val="0.982421875"/>
          <c:h val="0.2068965517241379"/>
        </c:manualLayout>
      </c:layout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sz="640" b="0" i="0" u="none" strike="noStrike" baseline="0">
              <a:solidFill>
                <a:srgbClr val="000000"/>
              </a:solidFill>
              <a:latin typeface="Arial CE"/>
              <a:ea typeface="Arial CE"/>
              <a:cs typeface="Arial CE"/>
            </a:defRPr>
          </a:pPr>
          <a:endParaRPr lang="pl-PL"/>
        </a:p>
      </c:txPr>
    </c:legend>
    <c:plotVisOnly val="0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MS Sans Serif"/>
          <a:ea typeface="MS Sans Serif"/>
          <a:cs typeface="MS Sans Serif"/>
        </a:defRPr>
      </a:pPr>
      <a:endParaRPr lang="pl-PL"/>
    </a:p>
  </c:txPr>
  <c:externalData r:id="rId1">
    <c:autoUpdate val="0"/>
  </c:externalData>
  <c:userShapes r:id="rId2"/>
</c:chartSpace>
</file>

<file path=word/drawings/drawing1.xml><?xml version="1.0" encoding="utf-8"?>
<c:userShapes xmlns:c="http://schemas.openxmlformats.org/drawingml/2006/chart">
  <cdr:relSizeAnchor xmlns:cdr="http://schemas.openxmlformats.org/drawingml/2006/chartDrawing">
    <cdr:from>
      <cdr:x>0.01535</cdr:x>
      <cdr:y>0.01263</cdr:y>
    </cdr:from>
    <cdr:to>
      <cdr:x>0.107</cdr:x>
      <cdr:y>0.03291</cdr:y>
    </cdr:to>
    <cdr:sp macro="" textlink="">
      <cdr:nvSpPr>
        <cdr:cNvPr id="4101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5151" y="47520"/>
          <a:ext cx="448724" cy="763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0.90621</cdr:x>
      <cdr:y>0.68934</cdr:y>
    </cdr:from>
    <cdr:to>
      <cdr:x>0.98588</cdr:x>
      <cdr:y>0.76757</cdr:y>
    </cdr:to>
    <cdr:sp macro="" textlink="">
      <cdr:nvSpPr>
        <cdr:cNvPr id="4102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48457" y="2603314"/>
          <a:ext cx="390822" cy="2950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2.xml><?xml version="1.0" encoding="utf-8"?>
<c:userShapes xmlns:c="http://schemas.openxmlformats.org/drawingml/2006/chart">
  <cdr:relSizeAnchor xmlns:cdr="http://schemas.openxmlformats.org/drawingml/2006/chartDrawing">
    <cdr:from>
      <cdr:x>0.05629</cdr:x>
      <cdr:y>0.11485</cdr:y>
    </cdr:from>
    <cdr:to>
      <cdr:x>0.06013</cdr:x>
      <cdr:y>0.16262</cdr:y>
    </cdr:to>
    <cdr:sp macro="" textlink="">
      <cdr:nvSpPr>
        <cdr:cNvPr id="4100" name="Tekst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71834" y="429915"/>
          <a:ext cx="18531" cy="17883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wrap="none" lIns="18288" tIns="22860" rIns="0" bIns="22860" anchor="ctr" upright="1">
          <a:sp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9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0.01535</cdr:x>
      <cdr:y>0.01263</cdr:y>
    </cdr:from>
    <cdr:to>
      <cdr:x>0.16489</cdr:x>
      <cdr:y>0.0733</cdr:y>
    </cdr:to>
    <cdr:sp macro="" textlink="">
      <cdr:nvSpPr>
        <cdr:cNvPr id="4101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8458" y="50800"/>
          <a:ext cx="733544" cy="2288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0.90621</cdr:x>
      <cdr:y>0.68934</cdr:y>
    </cdr:from>
    <cdr:to>
      <cdr:x>0.98817</cdr:x>
      <cdr:y>0.76757</cdr:y>
    </cdr:to>
    <cdr:sp macro="" textlink="">
      <cdr:nvSpPr>
        <cdr:cNvPr id="4102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76247" y="2580424"/>
          <a:ext cx="395778" cy="29284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3.xml><?xml version="1.0" encoding="utf-8"?>
<c:userShapes xmlns:c="http://schemas.openxmlformats.org/drawingml/2006/chart">
  <cdr:relSizeAnchor xmlns:cdr="http://schemas.openxmlformats.org/drawingml/2006/chartDrawing">
    <cdr:from>
      <cdr:x>0.01535</cdr:x>
      <cdr:y>0.01263</cdr:y>
    </cdr:from>
    <cdr:to>
      <cdr:x>0.107</cdr:x>
      <cdr:y>0.03291</cdr:y>
    </cdr:to>
    <cdr:sp macro="" textlink="">
      <cdr:nvSpPr>
        <cdr:cNvPr id="4101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5151" y="47520"/>
          <a:ext cx="448724" cy="763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0.90621</cdr:x>
      <cdr:y>0.68934</cdr:y>
    </cdr:from>
    <cdr:to>
      <cdr:x>0.98588</cdr:x>
      <cdr:y>0.76757</cdr:y>
    </cdr:to>
    <cdr:sp macro="" textlink="">
      <cdr:nvSpPr>
        <cdr:cNvPr id="4102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48457" y="2603314"/>
          <a:ext cx="390822" cy="2950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4.xml><?xml version="1.0" encoding="utf-8"?>
<c:userShapes xmlns:c="http://schemas.openxmlformats.org/drawingml/2006/chart">
  <cdr:relSizeAnchor xmlns:cdr="http://schemas.openxmlformats.org/drawingml/2006/chartDrawing">
    <cdr:from>
      <cdr:x>0.02423</cdr:x>
      <cdr:y>0.15252</cdr:y>
    </cdr:from>
    <cdr:to>
      <cdr:x>0.13355</cdr:x>
      <cdr:y>0.20438</cdr:y>
    </cdr:to>
    <cdr:sp macro="" textlink="">
      <cdr:nvSpPr>
        <cdr:cNvPr id="8193" name="Tekst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328" y="562471"/>
          <a:ext cx="533143" cy="19020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0.87331</cdr:x>
      <cdr:y>0.82338</cdr:y>
    </cdr:from>
    <cdr:to>
      <cdr:x>0.97479</cdr:x>
      <cdr:y>0.88304</cdr:y>
    </cdr:to>
    <cdr:sp macro="" textlink="">
      <cdr:nvSpPr>
        <cdr:cNvPr id="8194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62150" y="3022600"/>
          <a:ext cx="494891" cy="21877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0.05988</cdr:x>
      <cdr:y>0.01344</cdr:y>
    </cdr:from>
    <cdr:to>
      <cdr:x>0.0751</cdr:x>
      <cdr:y>0.06708</cdr:y>
    </cdr:to>
    <cdr:sp macro="" textlink="">
      <cdr:nvSpPr>
        <cdr:cNvPr id="8195" name="Tekst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72" y="48516"/>
          <a:ext cx="72584" cy="19364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22860" rIns="18288" bIns="22860" anchor="ctr" upright="1">
          <a:spAutoFit/>
        </a:bodyPr>
        <a:lstStyle xmlns:a="http://schemas.openxmlformats.org/drawingml/2006/main"/>
        <a:p xmlns:a="http://schemas.openxmlformats.org/drawingml/2006/main">
          <a:pPr algn="ctr" rtl="0">
            <a:defRPr sz="1000"/>
          </a:pPr>
          <a:r>
            <a:rPr lang="pl-PL" sz="1000" b="0" i="0" u="none" strike="noStrike" baseline="0">
              <a:solidFill>
                <a:srgbClr val="000000"/>
              </a:solidFill>
              <a:latin typeface="Arial CE"/>
              <a:cs typeface="Arial CE"/>
            </a:rPr>
            <a:t>.</a:t>
          </a:r>
        </a:p>
      </cdr:txBody>
    </cdr:sp>
  </cdr:relSizeAnchor>
  <cdr:relSizeAnchor xmlns:cdr="http://schemas.openxmlformats.org/drawingml/2006/chartDrawing">
    <cdr:from>
      <cdr:x>0.27008</cdr:x>
      <cdr:y>0.14594</cdr:y>
    </cdr:from>
    <cdr:to>
      <cdr:x>0.74071</cdr:x>
      <cdr:y>0.21875</cdr:y>
    </cdr:to>
    <cdr:sp macro="" textlink="">
      <cdr:nvSpPr>
        <cdr:cNvPr id="8197" name="Tekst 5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320302" y="538361"/>
          <a:ext cx="2295144" cy="2669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0" anchor="t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9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5.xml><?xml version="1.0" encoding="utf-8"?>
<c:userShapes xmlns:c="http://schemas.openxmlformats.org/drawingml/2006/chart">
  <cdr:relSizeAnchor xmlns:cdr="http://schemas.openxmlformats.org/drawingml/2006/chartDrawing">
    <cdr:from>
      <cdr:x>0.01535</cdr:x>
      <cdr:y>0.01263</cdr:y>
    </cdr:from>
    <cdr:to>
      <cdr:x>0.107</cdr:x>
      <cdr:y>0.03291</cdr:y>
    </cdr:to>
    <cdr:sp macro="" textlink="">
      <cdr:nvSpPr>
        <cdr:cNvPr id="4101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5151" y="47520"/>
          <a:ext cx="448724" cy="763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0.90621</cdr:x>
      <cdr:y>0.68934</cdr:y>
    </cdr:from>
    <cdr:to>
      <cdr:x>0.98588</cdr:x>
      <cdr:y>0.76757</cdr:y>
    </cdr:to>
    <cdr:sp macro="" textlink="">
      <cdr:nvSpPr>
        <cdr:cNvPr id="4102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48457" y="2603314"/>
          <a:ext cx="390822" cy="2950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6.xml><?xml version="1.0" encoding="utf-8"?>
<c:userShapes xmlns:c="http://schemas.openxmlformats.org/drawingml/2006/chart">
  <cdr:relSizeAnchor xmlns:cdr="http://schemas.openxmlformats.org/drawingml/2006/chartDrawing">
    <cdr:from>
      <cdr:x>0.01535</cdr:x>
      <cdr:y>0.01263</cdr:y>
    </cdr:from>
    <cdr:to>
      <cdr:x>0.107</cdr:x>
      <cdr:y>0.03291</cdr:y>
    </cdr:to>
    <cdr:sp macro="" textlink="">
      <cdr:nvSpPr>
        <cdr:cNvPr id="4101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5151" y="47520"/>
          <a:ext cx="448724" cy="763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0.90621</cdr:x>
      <cdr:y>0.68934</cdr:y>
    </cdr:from>
    <cdr:to>
      <cdr:x>0.98588</cdr:x>
      <cdr:y>0.76757</cdr:y>
    </cdr:to>
    <cdr:sp macro="" textlink="">
      <cdr:nvSpPr>
        <cdr:cNvPr id="4102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48457" y="2603314"/>
          <a:ext cx="390822" cy="2950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7.xml><?xml version="1.0" encoding="utf-8"?>
<c:userShapes xmlns:c="http://schemas.openxmlformats.org/drawingml/2006/chart">
  <cdr:relSizeAnchor xmlns:cdr="http://schemas.openxmlformats.org/drawingml/2006/chartDrawing">
    <cdr:from>
      <cdr:x>0.07985</cdr:x>
      <cdr:y>0.05676</cdr:y>
    </cdr:from>
    <cdr:to>
      <cdr:x>0.94147</cdr:x>
      <cdr:y>0.16002</cdr:y>
    </cdr:to>
    <cdr:sp macro="" textlink="">
      <cdr:nvSpPr>
        <cdr:cNvPr id="9217" name="Tekst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3362" y="212392"/>
          <a:ext cx="4210157" cy="38063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7432" rIns="27432" bIns="0" anchor="t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1100" b="1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0.31052</cdr:x>
      <cdr:y>0.16026</cdr:y>
    </cdr:from>
    <cdr:to>
      <cdr:x>0.71988</cdr:x>
      <cdr:y>0.2248</cdr:y>
    </cdr:to>
    <cdr:sp macro="" textlink="">
      <cdr:nvSpPr>
        <cdr:cNvPr id="9218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20462" y="593927"/>
          <a:ext cx="2000274" cy="2378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0" anchor="t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9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0.01563</cdr:x>
      <cdr:y>0.01803</cdr:y>
    </cdr:from>
    <cdr:to>
      <cdr:x>0.13452</cdr:x>
      <cdr:y>0.09304</cdr:y>
    </cdr:to>
    <cdr:sp macro="" textlink="">
      <cdr:nvSpPr>
        <cdr:cNvPr id="9219" name="Tekst 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546" y="69652"/>
          <a:ext cx="580918" cy="27650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95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0.04872</cdr:x>
      <cdr:y>0.16026</cdr:y>
    </cdr:from>
    <cdr:to>
      <cdr:x>0.07985</cdr:x>
      <cdr:y>0.19387</cdr:y>
    </cdr:to>
    <cdr:sp macro="" textlink="">
      <cdr:nvSpPr>
        <cdr:cNvPr id="9220" name="Tekst 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41245" y="593927"/>
          <a:ext cx="152117" cy="1238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0" anchor="t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0.88902</cdr:x>
      <cdr:y>0.81514</cdr:y>
    </cdr:from>
    <cdr:to>
      <cdr:x>0.99614</cdr:x>
      <cdr:y>0.87724</cdr:y>
    </cdr:to>
    <cdr:sp macro="" textlink="">
      <cdr:nvSpPr>
        <cdr:cNvPr id="9221" name="Tekst 5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47197" y="3007927"/>
          <a:ext cx="523424" cy="22892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8.xml><?xml version="1.0" encoding="utf-8"?>
<c:userShapes xmlns:c="http://schemas.openxmlformats.org/drawingml/2006/chart">
  <cdr:relSizeAnchor xmlns:cdr="http://schemas.openxmlformats.org/drawingml/2006/chartDrawing">
    <cdr:from>
      <cdr:x>0.01535</cdr:x>
      <cdr:y>0.01263</cdr:y>
    </cdr:from>
    <cdr:to>
      <cdr:x>0.107</cdr:x>
      <cdr:y>0.03291</cdr:y>
    </cdr:to>
    <cdr:sp macro="" textlink="">
      <cdr:nvSpPr>
        <cdr:cNvPr id="4101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5151" y="47520"/>
          <a:ext cx="448724" cy="763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0.90621</cdr:x>
      <cdr:y>0.68934</cdr:y>
    </cdr:from>
    <cdr:to>
      <cdr:x>0.98588</cdr:x>
      <cdr:y>0.76757</cdr:y>
    </cdr:to>
    <cdr:sp macro="" textlink="">
      <cdr:nvSpPr>
        <cdr:cNvPr id="4102" name="Tekst 6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48457" y="2603314"/>
          <a:ext cx="390822" cy="2950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9.xml><?xml version="1.0" encoding="utf-8"?>
<c:userShapes xmlns:c="http://schemas.openxmlformats.org/drawingml/2006/chart">
  <cdr:relSizeAnchor xmlns:cdr="http://schemas.openxmlformats.org/drawingml/2006/chartDrawing">
    <cdr:from>
      <cdr:x>0.06166</cdr:x>
      <cdr:y>0.1183</cdr:y>
    </cdr:from>
    <cdr:to>
      <cdr:x>0.1102</cdr:x>
      <cdr:y>0.16326</cdr:y>
    </cdr:to>
    <cdr:sp macro="" textlink="">
      <cdr:nvSpPr>
        <cdr:cNvPr id="5121" name="Tekst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06241" y="503457"/>
          <a:ext cx="238573" cy="19015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9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0.00969</cdr:x>
      <cdr:y>0.01202</cdr:y>
    </cdr:from>
    <cdr:to>
      <cdr:x>0.01351</cdr:x>
      <cdr:y>0.05791</cdr:y>
    </cdr:to>
    <cdr:sp macro="" textlink="">
      <cdr:nvSpPr>
        <cdr:cNvPr id="5122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6979" y="50716"/>
          <a:ext cx="18531" cy="19364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wrap="none" lIns="18288" tIns="22860" rIns="0" bIns="22860" anchor="ctr" upright="1">
          <a:sp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0.87386</cdr:x>
      <cdr:y>0.71456</cdr:y>
    </cdr:from>
    <cdr:to>
      <cdr:x>0.99006</cdr:x>
      <cdr:y>0.74608</cdr:y>
    </cdr:to>
    <cdr:sp macro="" textlink="">
      <cdr:nvSpPr>
        <cdr:cNvPr id="5123" name="Tekst 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98117" y="3025105"/>
          <a:ext cx="571128" cy="13331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drawings/drawing10.xml><?xml version="1.0" encoding="utf-8"?>
<c:userShapes xmlns:c="http://schemas.openxmlformats.org/drawingml/2006/chart">
  <cdr:relSizeAnchor xmlns:cdr="http://schemas.openxmlformats.org/drawingml/2006/chartDrawing">
    <cdr:from>
      <cdr:x>0.06269</cdr:x>
      <cdr:y>0.0197</cdr:y>
    </cdr:from>
    <cdr:to>
      <cdr:x>0.11147</cdr:x>
      <cdr:y>0.10345</cdr:y>
    </cdr:to>
    <cdr:sp macro="" textlink="">
      <cdr:nvSpPr>
        <cdr:cNvPr id="5121" name="Tekst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05727" y="76200"/>
          <a:ext cx="237890" cy="3238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0" bIns="22860" anchor="ctr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900" b="0" i="0" strike="noStrike">
            <a:solidFill>
              <a:srgbClr val="000000"/>
            </a:solidFill>
            <a:latin typeface="Arial CE"/>
          </a:endParaRPr>
        </a:p>
      </cdr:txBody>
    </cdr:sp>
  </cdr:relSizeAnchor>
  <cdr:relSizeAnchor xmlns:cdr="http://schemas.openxmlformats.org/drawingml/2006/chartDrawing">
    <cdr:from>
      <cdr:x>0.00975</cdr:x>
      <cdr:y>0.0131</cdr:y>
    </cdr:from>
    <cdr:to>
      <cdr:x>0.01355</cdr:x>
      <cdr:y>0.06317</cdr:y>
    </cdr:to>
    <cdr:sp macro="" textlink="">
      <cdr:nvSpPr>
        <cdr:cNvPr id="5122" name="Tekst 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549" y="50653"/>
          <a:ext cx="18531" cy="19364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wrap="none" lIns="18288" tIns="22860" rIns="0" bIns="22860" anchor="ctr" upright="1">
          <a:sp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endParaRPr lang="pl-PL" sz="10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  <cdr:relSizeAnchor xmlns:cdr="http://schemas.openxmlformats.org/drawingml/2006/chartDrawing">
    <cdr:from>
      <cdr:x>0.88118</cdr:x>
      <cdr:y>0.70265</cdr:y>
    </cdr:from>
    <cdr:to>
      <cdr:x>0.9883</cdr:x>
      <cdr:y>0.75678</cdr:y>
    </cdr:to>
    <cdr:sp macro="" textlink="">
      <cdr:nvSpPr>
        <cdr:cNvPr id="54275" name="Tekst 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18450" y="2727104"/>
          <a:ext cx="523425" cy="20986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1">
          <a:noFill/>
          <a:miter lim="800000"/>
          <a:headEnd/>
          <a:tailEnd/>
        </a:ln>
      </cdr:spPr>
      <cdr:txBody>
        <a:bodyPr xmlns:a="http://schemas.openxmlformats.org/drawingml/2006/main" vertOverflow="clip" wrap="square" lIns="27432" tIns="22860" rIns="27432" bIns="22860" anchor="ctr" upright="1"/>
        <a:lstStyle xmlns:a="http://schemas.openxmlformats.org/drawingml/2006/main"/>
        <a:p xmlns:a="http://schemas.openxmlformats.org/drawingml/2006/main">
          <a:pPr algn="ctr" rtl="0">
            <a:defRPr sz="1000"/>
          </a:pPr>
          <a:endParaRPr lang="pl-PL" sz="800" b="0" i="0" u="none" strike="noStrike" baseline="0">
            <a:solidFill>
              <a:srgbClr val="000000"/>
            </a:solidFill>
            <a:latin typeface="Arial CE"/>
            <a:cs typeface="Arial CE"/>
          </a:endParaRPr>
        </a:p>
      </cdr:txBody>
    </cdr:sp>
  </cdr:relSizeAnchor>
</c:userShape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ira">
      <a:majorFont>
        <a:latin typeface="Fira Sans Medium"/>
        <a:ea typeface=""/>
        <a:cs typeface=""/>
      </a:majorFont>
      <a:minorFont>
        <a:latin typeface="Fira Sans Light"/>
        <a:ea typeface=""/>
        <a:cs typeface="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4DF1BA9951007438FCA488A6A01397F" ma:contentTypeVersion="0" ma:contentTypeDescription="Utwórz nowy dokument." ma:contentTypeScope="" ma:versionID="862468e506de763a75f0c99d3ddc06de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2fdb080088ddf1bdd98b8e55b33ddc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BDA0D854-E0D5-46F9-91F2-13ACAC8EADB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7B5FD957-2CF9-41E2-904E-B224E9D25A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4D7707-AC25-4D55-871D-ADA3AFA7F3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6141D7D2-2A2C-47A8-A3C2-309C15C30A0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93</TotalTime>
  <Pages>5</Pages>
  <Words>894</Words>
  <Characters>5369</Characters>
  <Application>Microsoft Office Word</Application>
  <DocSecurity>0</DocSecurity>
  <Lines>44</Lines>
  <Paragraphs>12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6251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Zawistowska Beata</dc:creator>
  <cp:keywords/>
  <dc:description/>
  <cp:lastModifiedBy>Wierzbicka  Agnieszka</cp:lastModifiedBy>
  <cp:revision>44</cp:revision>
  <cp:lastPrinted>2018-05-19T07:57:00Z</cp:lastPrinted>
  <dcterms:created xsi:type="dcterms:W3CDTF">2018-05-18T12:41:00Z</dcterms:created>
  <dcterms:modified xsi:type="dcterms:W3CDTF">2018-05-19T08:01:00Z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0x01010044DF1BA9951007438FCA488A6A01397F</vt:lpwstr>
  </property>
</Properties>
</file>