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odttf" ContentType="application/vnd.openxmlformats-officedocument.obfuscatedFon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theme/themeOverride1.xml" ContentType="application/vnd.openxmlformats-officedocument.themeOverride+xml"/>
  <Override PartName="/word/drawings/drawing1.xml" ContentType="application/vnd.openxmlformats-officedocument.drawingml.chartshapes+xml"/>
  <Override PartName="/word/charts/chart2.xml" ContentType="application/vnd.openxmlformats-officedocument.drawingml.chart+xml"/>
  <Override PartName="/word/theme/themeOverride2.xml" ContentType="application/vnd.openxmlformats-officedocument.themeOverride+xml"/>
  <Override PartName="/word/drawings/drawing2.xml" ContentType="application/vnd.openxmlformats-officedocument.drawingml.chartshapes+xml"/>
  <Override PartName="/word/charts/chart3.xml" ContentType="application/vnd.openxmlformats-officedocument.drawingml.chart+xml"/>
  <Override PartName="/word/theme/themeOverride3.xml" ContentType="application/vnd.openxmlformats-officedocument.themeOverride+xml"/>
  <Override PartName="/word/drawings/drawing3.xml" ContentType="application/vnd.openxmlformats-officedocument.drawingml.chartshapes+xml"/>
  <Override PartName="/word/charts/chart4.xml" ContentType="application/vnd.openxmlformats-officedocument.drawingml.chart+xml"/>
  <Override PartName="/word/theme/themeOverride4.xml" ContentType="application/vnd.openxmlformats-officedocument.themeOverride+xml"/>
  <Override PartName="/word/drawings/drawing4.xml" ContentType="application/vnd.openxmlformats-officedocument.drawingml.chartshapes+xml"/>
  <Override PartName="/word/charts/chart5.xml" ContentType="application/vnd.openxmlformats-officedocument.drawingml.chart+xml"/>
  <Override PartName="/word/theme/themeOverride5.xml" ContentType="application/vnd.openxmlformats-officedocument.themeOverride+xml"/>
  <Override PartName="/word/drawings/drawing5.xml" ContentType="application/vnd.openxmlformats-officedocument.drawingml.chartshapes+xml"/>
  <Override PartName="/word/charts/chart6.xml" ContentType="application/vnd.openxmlformats-officedocument.drawingml.chart+xml"/>
  <Override PartName="/word/theme/themeOverride6.xml" ContentType="application/vnd.openxmlformats-officedocument.themeOverride+xml"/>
  <Override PartName="/word/drawings/drawing6.xml" ContentType="application/vnd.openxmlformats-officedocument.drawingml.chartshapes+xml"/>
  <Override PartName="/word/charts/chart7.xml" ContentType="application/vnd.openxmlformats-officedocument.drawingml.chart+xml"/>
  <Override PartName="/word/theme/themeOverride7.xml" ContentType="application/vnd.openxmlformats-officedocument.themeOverride+xml"/>
  <Override PartName="/word/drawings/drawing7.xml" ContentType="application/vnd.openxmlformats-officedocument.drawingml.chartshapes+xml"/>
  <Override PartName="/word/charts/chart8.xml" ContentType="application/vnd.openxmlformats-officedocument.drawingml.chart+xml"/>
  <Override PartName="/word/theme/themeOverride8.xml" ContentType="application/vnd.openxmlformats-officedocument.themeOverride+xml"/>
  <Override PartName="/word/drawings/drawing8.xml" ContentType="application/vnd.openxmlformats-officedocument.drawingml.chartshapes+xml"/>
  <Override PartName="/word/charts/chart9.xml" ContentType="application/vnd.openxmlformats-officedocument.drawingml.chart+xml"/>
  <Override PartName="/word/theme/themeOverride9.xml" ContentType="application/vnd.openxmlformats-officedocument.themeOverride+xml"/>
  <Override PartName="/word/drawings/drawing9.xml" ContentType="application/vnd.openxmlformats-officedocument.drawingml.chartshapes+xml"/>
  <Override PartName="/word/charts/chart10.xml" ContentType="application/vnd.openxmlformats-officedocument.drawingml.chart+xml"/>
  <Override PartName="/word/theme/themeOverride10.xml" ContentType="application/vnd.openxmlformats-officedocument.themeOverride+xml"/>
  <Override PartName="/word/drawings/drawing10.xml" ContentType="application/vnd.openxmlformats-officedocument.drawingml.chartshapes+xml"/>
  <Override PartName="/word/charts/chart11.xml" ContentType="application/vnd.openxmlformats-officedocument.drawingml.chart+xml"/>
  <Override PartName="/word/theme/themeOverride11.xml" ContentType="application/vnd.openxmlformats-officedocument.themeOverride+xml"/>
  <Override PartName="/word/drawings/drawing11.xml" ContentType="application/vnd.openxmlformats-officedocument.drawingml.chartshapes+xml"/>
  <Override PartName="/word/charts/chart12.xml" ContentType="application/vnd.openxmlformats-officedocument.drawingml.chart+xml"/>
  <Override PartName="/word/theme/themeOverride12.xml" ContentType="application/vnd.openxmlformats-officedocument.themeOverride+xml"/>
  <Override PartName="/word/drawings/drawing12.xml" ContentType="application/vnd.openxmlformats-officedocument.drawingml.chartshapes+xml"/>
  <Override PartName="/word/charts/chart13.xml" ContentType="application/vnd.openxmlformats-officedocument.drawingml.chart+xml"/>
  <Override PartName="/word/theme/themeOverride13.xml" ContentType="application/vnd.openxmlformats-officedocument.themeOverride+xml"/>
  <Override PartName="/word/drawings/drawing13.xml" ContentType="application/vnd.openxmlformats-officedocument.drawingml.chartshapes+xml"/>
  <Override PartName="/word/charts/chart14.xml" ContentType="application/vnd.openxmlformats-officedocument.drawingml.chart+xml"/>
  <Override PartName="/word/theme/themeOverride14.xml" ContentType="application/vnd.openxmlformats-officedocument.themeOverride+xml"/>
  <Override PartName="/word/drawings/drawing14.xml" ContentType="application/vnd.openxmlformats-officedocument.drawingml.chartshapes+xml"/>
  <Override PartName="/word/charts/chart15.xml" ContentType="application/vnd.openxmlformats-officedocument.drawingml.chart+xml"/>
  <Override PartName="/word/theme/themeOverride15.xml" ContentType="application/vnd.openxmlformats-officedocument.themeOverride+xml"/>
  <Override PartName="/word/drawings/drawing15.xml" ContentType="application/vnd.openxmlformats-officedocument.drawingml.chartshapes+xml"/>
  <Override PartName="/word/charts/chart16.xml" ContentType="application/vnd.openxmlformats-officedocument.drawingml.chart+xml"/>
  <Override PartName="/word/theme/themeOverride16.xml" ContentType="application/vnd.openxmlformats-officedocument.themeOverride+xml"/>
  <Override PartName="/word/drawings/drawing16.xml" ContentType="application/vnd.openxmlformats-officedocument.drawingml.chartshapes+xml"/>
  <Override PartName="/word/charts/chart17.xml" ContentType="application/vnd.openxmlformats-officedocument.drawingml.chart+xml"/>
  <Override PartName="/word/theme/themeOverride17.xml" ContentType="application/vnd.openxmlformats-officedocument.themeOverride+xml"/>
  <Override PartName="/word/drawings/drawing17.xml" ContentType="application/vnd.openxmlformats-officedocument.drawingml.chartshapes+xml"/>
  <Override PartName="/word/charts/chart18.xml" ContentType="application/vnd.openxmlformats-officedocument.drawingml.chart+xml"/>
  <Override PartName="/word/theme/themeOverride18.xml" ContentType="application/vnd.openxmlformats-officedocument.themeOverride+xml"/>
  <Override PartName="/word/drawings/drawing18.xml" ContentType="application/vnd.openxmlformats-officedocument.drawingml.chartshap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rsidR="003A25B8" w:rsidRDefault="003A25B8" w:rsidP="00764D9C">
      <w:pPr>
        <w:pStyle w:val="tytuinformacji"/>
        <w:rPr>
          <w:shd w:val="clear" w:color="auto" w:fill="FFFFFF"/>
        </w:rPr>
      </w:pPr>
    </w:p>
    <w:p w:rsidR="003A25B8" w:rsidRDefault="003A25B8" w:rsidP="00764D9C">
      <w:pPr>
        <w:pStyle w:val="tytuinformacji"/>
        <w:rPr>
          <w:shd w:val="clear" w:color="auto" w:fill="FFFFFF"/>
        </w:rPr>
      </w:pPr>
    </w:p>
    <w:p w:rsidR="00AB520C" w:rsidRPr="003A25B8" w:rsidRDefault="00AB520C" w:rsidP="00764D9C">
      <w:pPr>
        <w:pStyle w:val="tytuinformacji"/>
        <w:rPr>
          <w:shd w:val="clear" w:color="auto" w:fill="FFFFFF"/>
          <w:lang w:val="en-GB"/>
        </w:rPr>
      </w:pPr>
      <w:r w:rsidRPr="003A25B8">
        <w:rPr>
          <w:shd w:val="clear" w:color="auto" w:fill="FFFFFF"/>
          <w:lang w:val="en-GB"/>
        </w:rPr>
        <w:t>The situation of households in 2019 – on the base of the result of Household Budget Survey</w:t>
      </w:r>
    </w:p>
    <w:p w:rsidR="00764D9C" w:rsidRPr="00E31FA7" w:rsidRDefault="00764D9C" w:rsidP="00764D9C">
      <w:pPr>
        <w:pStyle w:val="tytuinformacji"/>
        <w:rPr>
          <w:rFonts w:ascii="Fira Sans" w:hAnsi="Fira Sans"/>
          <w:b/>
          <w:noProof/>
          <w:color w:val="auto"/>
          <w:spacing w:val="-2"/>
          <w:sz w:val="19"/>
          <w:szCs w:val="19"/>
          <w:shd w:val="clear" w:color="auto" w:fill="FFFFFF"/>
          <w:lang w:val="en-GB" w:eastAsia="pl-PL"/>
        </w:rPr>
      </w:pPr>
    </w:p>
    <w:p w:rsidR="00764D9C" w:rsidRPr="003A25B8" w:rsidRDefault="00785360" w:rsidP="00764D9C">
      <w:pPr>
        <w:pStyle w:val="tytuinformacji"/>
        <w:rPr>
          <w:i/>
          <w:shd w:val="clear" w:color="auto" w:fill="FFFFFF"/>
          <w:lang w:val="en-GB"/>
        </w:rPr>
      </w:pPr>
      <w:r>
        <w:rPr>
          <w:i/>
          <w:noProof/>
          <w:lang w:eastAsia="pl-PL"/>
        </w:rPr>
        <w:pict w14:anchorId="550530BB">
          <v:shapetype id="_x0000_t202" coordsize="21600,21600" o:spt="202" path="m,l,21600r21600,l21600,xe">
            <v:stroke joinstyle="miter"/>
            <v:path gradientshapeok="t" o:connecttype="rect"/>
          </v:shapetype>
          <v:shape id="Pole tekstowe 227" o:spid="_x0000_s1027" type="#_x0000_t202" style="position:absolute;margin-left:411pt;margin-top:26.1pt;width:135.85pt;height:76.25pt;z-index:-2515179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4OhAEAIAAPsDAAAOAAAAZHJzL2Uyb0RvYy54bWysU9Fu2yAUfZ+0f0C8L3a8uEmsOFXXrtOk&#10;bqvU7QMwxjEqcBmQ2NnX74LTNNrepvkBge+9595zOGyuR63IQTgvwdR0PsspEYZDK82upj++379b&#10;UeIDMy1TYERNj8LT6+3bN5vBVqKAHlQrHEEQ46vB1rQPwVZZ5nkvNPMzsMJgsAOnWcCj22WtYwOi&#10;a5UVeX6VDeBa64AL7/Hv3RSk24TfdYKHb13nRSCqpjhbSKtLaxPXbLth1c4x20t+GoP9wxSaSYNN&#10;z1B3LDCyd/IvKC25Aw9dmHHQGXSd5CJxQDbz/A82Tz2zInFBcbw9y+T/Hyz/enh0RLY1LYolJYZp&#10;vKRHUIIE8ewDDILEAMo0WF9h9pPF/DB+gBGvO1H29gH4sycGbntmduLGORh6wVoccx4rs4vSCcdH&#10;kGb4Ai12Y/sACWjsnI4aoioE0fG6jucrEmMgPLZcFmWxLinhGFtfrd4vy9SCVS/V1vnwSYAmcVNT&#10;hxZI6Ozw4EOchlUvKbGZgXupVLKBMmRA0LIoU8FFRMuALlVS13SVx2/yTST50bSpODCppj02UObE&#10;OhKdKIexGTExStFAe0T+DiY34uvBTQ/uFyUDOrGm/ueeOUGJ+mxQw/V8sYjWTYdFuSzw4C4jzWWE&#10;GY5QNQ2UTNvbkOw+cb1BrTuZZHid5DQrOiypc3oN0cKX55T1+ma3vwEAAP//AwBQSwMEFAAGAAgA&#10;AAAhAICjl4nfAAAACwEAAA8AAABkcnMvZG93bnJldi54bWxMj81OwzAQhO9IvIO1SNyoXdPSNs2m&#10;qkBcQZQfiZsbb5Oo8TqK3Sa8Pe4JjqMZzXyTb0bXijP1ofGMMJ0oEMSltw1XCB/vz3dLECEatqb1&#10;TAg/FGBTXF/lJrN+4Dc672IlUgmHzCDUMXaZlKGsyZkw8R1x8g6+dyYm2VfS9mZI5a6VWqkH6UzD&#10;aaE2HT3WVB53J4fw+XL4/pqp1+rJzbvBj0qyW0nE25txuwYRaYx/YbjgJ3QoEtPen9gG0SIstU5f&#10;IsJcaxCXgFrdL0DsEbSaLUAWufz/ofgFAAD//wMAUEsBAi0AFAAGAAgAAAAhALaDOJL+AAAA4QEA&#10;ABMAAAAAAAAAAAAAAAAAAAAAAFtDb250ZW50X1R5cGVzXS54bWxQSwECLQAUAAYACAAAACEAOP0h&#10;/9YAAACUAQAACwAAAAAAAAAAAAAAAAAvAQAAX3JlbHMvLnJlbHNQSwECLQAUAAYACAAAACEA9+Do&#10;QBACAAD7AwAADgAAAAAAAAAAAAAAAAAuAgAAZHJzL2Uyb0RvYy54bWxQSwECLQAUAAYACAAAACEA&#10;gKOXid8AAAALAQAADwAAAAAAAAAAAAAAAABqBAAAZHJzL2Rvd25yZXYueG1sUEsFBgAAAAAEAAQA&#10;8wAAAHYFAAAAAA==&#10;" filled="f" stroked="f">
            <v:textbox style="mso-next-textbox:#Pole tekstowe 227">
              <w:txbxContent>
                <w:p w:rsidR="001E117D" w:rsidRPr="00E375BC" w:rsidRDefault="001E117D" w:rsidP="00764D9C">
                  <w:pPr>
                    <w:pStyle w:val="tekstzboku"/>
                    <w:rPr>
                      <w:lang w:val="en-GB"/>
                    </w:rPr>
                  </w:pPr>
                  <w:r w:rsidRPr="00E375BC">
                    <w:rPr>
                      <w:lang w:val="en-GB"/>
                    </w:rPr>
                    <w:t>In 2019 the income situation of households</w:t>
                  </w:r>
                  <w:r>
                    <w:rPr>
                      <w:lang w:val="en-GB"/>
                    </w:rPr>
                    <w:t xml:space="preserve"> improved and the dynamic of the changes was higher than the year before</w:t>
                  </w:r>
                </w:p>
                <w:p w:rsidR="001E117D" w:rsidRPr="00E375BC" w:rsidRDefault="001E117D" w:rsidP="00764D9C">
                  <w:pPr>
                    <w:pStyle w:val="tekstzboku"/>
                    <w:rPr>
                      <w:lang w:val="en-GB"/>
                    </w:rPr>
                  </w:pPr>
                </w:p>
              </w:txbxContent>
            </v:textbox>
            <w10:wrap type="tight"/>
          </v:shape>
        </w:pict>
      </w:r>
    </w:p>
    <w:p w:rsidR="00764D9C" w:rsidRPr="000666B9" w:rsidRDefault="00785360" w:rsidP="00764D9C">
      <w:pPr>
        <w:pStyle w:val="LID"/>
        <w:rPr>
          <w:b w:val="0"/>
          <w:lang w:val="en-GB"/>
        </w:rPr>
      </w:pPr>
      <w:r>
        <w:pict w14:anchorId="4F6EE9BE">
          <v:shape id="Pole tekstowe 226" o:spid="_x0000_s1028" type="#_x0000_t202" style="position:absolute;margin-left:0;margin-top:6.35pt;width:2in;height:131.45pt;z-index:251799552;visibility:visible;mso-wrap-style:square;mso-width-percent:0;mso-wrap-distance-left:9pt;mso-wrap-distance-top:3.6pt;mso-wrap-distance-right:9pt;mso-wrap-distance-bottom:3.6pt;mso-position-horizontal:left;mso-position-horizontal-relative:margin;mso-position-vertical:absolute;mso-position-vertical-relative:text;mso-width-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zmNuKgIAACwEAAAOAAAAZHJzL2Uyb0RvYy54bWysU9uO2yAQfa/Uf0C8N3as3NaKs9om3arS&#10;tl1p2w/AGMdogaFAYqdf3wFns9H2raofEOMZDmfOHNa3g1bkKJyXYCo6neSUCMOhkWZf0Z8/7j+s&#10;KPGBmYYpMKKiJ+Hp7eb9u3VvS1FAB6oRjiCI8WVvK9qFYMss87wTmvkJWGEw2YLTLGDo9lnjWI/o&#10;WmVFni+yHlxjHXDhPf7djUm6SfhtK3j43rZeBKIqitxCWl1a67hmmzUr947ZTvIzDfYPLDSTBi+9&#10;QO1YYOTg5F9QWnIHHtow4aAzaFvJReoBu5nmb7p56pgVqRcUx9uLTP7/wfJvx0dHZFPRolhQYpjG&#10;IT2CEiSIZx+gFyQmUKbe+hKrnyzWh+EjDDju1LK3D8CfPTGw7ZjZizvnoO8Ea5DmNJ7Mro6OOD6C&#10;1P1XaPA2dgiQgIbW6aghqkIQHcd1uoxIDIHweOWqWK1yTHHMTWfLfLFIQ8xY+XLcOh8+C9Akbirq&#10;0AMJnh0ffIh0WPlSEm/zoGRzL5VKgdvXW+XIkUW/5NPdcpk6eFOmDOkrejMv5gnZQDyfrKRlQD8r&#10;qSuKNPEbHRbl+GSaVBKYVOMemShz1idKMooThnpIE0niRe1qaE4omIPRvvjccNOB+01Jj9atqP91&#10;YE5Qor4YFP1mOptFr6dgNl8WGLjrTH2dYYYjVEUDJeN2G9L7iHIYuMPhtDLJ9srkTBktmdQ8P5/o&#10;+es4Vb0+8s0fAAAA//8DAFBLAwQUAAYACAAAACEAjGvqY9wAAAAHAQAADwAAAGRycy9kb3ducmV2&#10;LnhtbEyPQU+EQAyF7yb+h0lNvLkDSJQgw8ZoOKjR6K4Xb12mApHpEGZ2F/+99aS39r3m9XvVenGj&#10;OtAcBs8G0lUCirj1duDOwPu2uShAhYhscfRMBr4pwLo+PamwtP7Ib3TYxE5JCIcSDfQxTqXWoe3J&#10;YVj5iVi8Tz87jLLOnbYzHiXcjTpLkivtcGD50ONEdz21X5u9M5CnL23xGj627J+brHm6R/cQHo05&#10;P1tub0BFWuLfMfziCzrUwrTze7ZBjQakSBT1MgUlblYUIuxkyPNr0HWl//PXPwAAAP//AwBQSwEC&#10;LQAUAAYACAAAACEAtoM4kv4AAADhAQAAEwAAAAAAAAAAAAAAAAAAAAAAW0NvbnRlbnRfVHlwZXNd&#10;LnhtbFBLAQItABQABgAIAAAAIQA4/SH/1gAAAJQBAAALAAAAAAAAAAAAAAAAAC8BAABfcmVscy8u&#10;cmVsc1BLAQItABQABgAIAAAAIQB2zmNuKgIAACwEAAAOAAAAAAAAAAAAAAAAAC4CAABkcnMvZTJv&#10;RG9jLnhtbFBLAQItABQABgAIAAAAIQCMa+pj3AAAAAcBAAAPAAAAAAAAAAAAAAAAAIQEAABkcnMv&#10;ZG93bnJldi54bWxQSwUGAAAAAAQABADzAAAAjQUAAAAA&#10;" fillcolor="#001d77" stroked="f">
            <v:textbox style="mso-next-textbox:#Pole tekstowe 226">
              <w:txbxContent>
                <w:p w:rsidR="001E117D" w:rsidRPr="007E2F9C" w:rsidRDefault="001E117D" w:rsidP="00764D9C">
                  <w:pPr>
                    <w:spacing w:after="0" w:line="240" w:lineRule="auto"/>
                    <w:rPr>
                      <w:rFonts w:ascii="Fira Sans SemiBold" w:hAnsi="Fira Sans SemiBold"/>
                      <w:color w:val="FFFFFF"/>
                      <w:sz w:val="72"/>
                      <w:lang w:val="en-GB"/>
                    </w:rPr>
                  </w:pPr>
                  <w:r>
                    <w:rPr>
                      <w:rFonts w:ascii="Fira Sans Light" w:hAnsi="Fira Sans Light"/>
                      <w:b/>
                      <w:i/>
                      <w:noProof/>
                      <w:color w:val="001D77"/>
                      <w:sz w:val="22"/>
                      <w:lang w:eastAsia="pl-PL"/>
                    </w:rPr>
                    <w:drawing>
                      <wp:inline distT="0" distB="0" distL="0" distR="0">
                        <wp:extent cx="342900" cy="342900"/>
                        <wp:effectExtent l="0" t="0" r="0" b="0"/>
                        <wp:docPr id="8" name="Obraz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az 47"/>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342900" cy="342900"/>
                                </a:xfrm>
                                <a:prstGeom prst="rect">
                                  <a:avLst/>
                                </a:prstGeom>
                                <a:noFill/>
                                <a:ln>
                                  <a:noFill/>
                                </a:ln>
                              </pic:spPr>
                            </pic:pic>
                          </a:graphicData>
                        </a:graphic>
                      </wp:inline>
                    </w:drawing>
                  </w:r>
                  <w:r w:rsidRPr="007E2F9C">
                    <w:rPr>
                      <w:i/>
                      <w:noProof/>
                      <w:color w:val="001D77"/>
                      <w:lang w:val="en-GB" w:eastAsia="pl-PL"/>
                    </w:rPr>
                    <w:t xml:space="preserve"> </w:t>
                  </w:r>
                  <w:r w:rsidR="00BF2E38">
                    <w:rPr>
                      <w:rFonts w:ascii="Fira Sans SemiBold" w:hAnsi="Fira Sans SemiBold"/>
                      <w:color w:val="FFFFFF"/>
                      <w:sz w:val="72"/>
                      <w:lang w:val="en-GB"/>
                    </w:rPr>
                    <w:t>5.</w:t>
                  </w:r>
                  <w:r w:rsidRPr="007E2F9C">
                    <w:rPr>
                      <w:rFonts w:ascii="Fira Sans SemiBold" w:hAnsi="Fira Sans SemiBold"/>
                      <w:color w:val="FFFFFF"/>
                      <w:sz w:val="72"/>
                      <w:lang w:val="en-GB"/>
                    </w:rPr>
                    <w:t>0%</w:t>
                  </w:r>
                </w:p>
                <w:p w:rsidR="001E117D" w:rsidRPr="00DB4ED6" w:rsidRDefault="001E117D" w:rsidP="00764D9C">
                  <w:pPr>
                    <w:pStyle w:val="tekstnaniebieskimtle"/>
                    <w:rPr>
                      <w:color w:val="FFFFFF"/>
                      <w:sz w:val="18"/>
                      <w:szCs w:val="20"/>
                      <w:lang w:val="en-GB"/>
                    </w:rPr>
                  </w:pPr>
                  <w:r w:rsidRPr="00DB4ED6">
                    <w:rPr>
                      <w:lang w:val="en-GB"/>
                    </w:rPr>
                    <w:t>The increase of the average monthly a</w:t>
                  </w:r>
                  <w:r>
                    <w:rPr>
                      <w:lang w:val="en-GB"/>
                    </w:rPr>
                    <w:t xml:space="preserve">vailable income per capita in </w:t>
                  </w:r>
                  <w:r w:rsidRPr="00DB4ED6">
                    <w:rPr>
                      <w:lang w:val="en-GB"/>
                    </w:rPr>
                    <w:t>households</w:t>
                  </w:r>
                  <w:r>
                    <w:rPr>
                      <w:lang w:val="en-GB"/>
                    </w:rPr>
                    <w:t xml:space="preserve"> in 2019 – in real terms</w:t>
                  </w:r>
                </w:p>
              </w:txbxContent>
            </v:textbox>
            <w10:wrap type="square" anchorx="margin"/>
          </v:shape>
        </w:pict>
      </w:r>
      <w:r w:rsidR="00B26E28" w:rsidRPr="001075EA">
        <w:rPr>
          <w:lang w:val="en-GB"/>
        </w:rPr>
        <w:t xml:space="preserve">In 2019 the financial situation of households in Poland improved. </w:t>
      </w:r>
      <w:r w:rsidR="006D0A0D" w:rsidRPr="005C7565">
        <w:rPr>
          <w:lang w:val="en-GB"/>
        </w:rPr>
        <w:t>Hous</w:t>
      </w:r>
      <w:r w:rsidR="00B26E28" w:rsidRPr="005C7565">
        <w:rPr>
          <w:lang w:val="en-GB"/>
        </w:rPr>
        <w:t xml:space="preserve">eholds reached higher income and in comparison with 2018 spent slightly more. The average monthly available income per capita in 2019 rounded up to 1 PLN, amounted to PLN 1819 </w:t>
      </w:r>
      <w:r w:rsidR="0099545C" w:rsidRPr="005C7565">
        <w:rPr>
          <w:lang w:val="en-GB"/>
        </w:rPr>
        <w:t>and in real terms it was 5.0% higher than the income in 2018. The average monthly expenditure per capita in households in 2019 amounted to PLN 1252 and in real terms it was 3.1% h</w:t>
      </w:r>
      <w:r w:rsidR="0081537D" w:rsidRPr="005C7565">
        <w:rPr>
          <w:lang w:val="en-GB"/>
        </w:rPr>
        <w:t>igher than in 2018. Expenditure</w:t>
      </w:r>
      <w:r w:rsidR="0099545C" w:rsidRPr="005C7565">
        <w:rPr>
          <w:lang w:val="en-GB"/>
        </w:rPr>
        <w:t xml:space="preserve"> on consumer goods and services amounted t</w:t>
      </w:r>
      <w:r w:rsidR="006D0A0D" w:rsidRPr="005C7565">
        <w:rPr>
          <w:lang w:val="en-GB"/>
        </w:rPr>
        <w:t>o PLN 1201 and in comparis</w:t>
      </w:r>
      <w:r w:rsidR="00E31FA7" w:rsidRPr="005C7565">
        <w:rPr>
          <w:lang w:val="en-GB"/>
        </w:rPr>
        <w:t>on</w:t>
      </w:r>
      <w:r w:rsidR="00E31FA7" w:rsidRPr="00E629C6">
        <w:rPr>
          <w:lang w:val="en-GB"/>
        </w:rPr>
        <w:t xml:space="preserve"> wit</w:t>
      </w:r>
      <w:r w:rsidR="00E31FA7" w:rsidRPr="001075EA">
        <w:rPr>
          <w:lang w:val="en-GB"/>
        </w:rPr>
        <w:t>h</w:t>
      </w:r>
      <w:r w:rsidR="0099545C" w:rsidRPr="001075EA">
        <w:rPr>
          <w:lang w:val="en-GB"/>
        </w:rPr>
        <w:t xml:space="preserve"> 2018, in real terms, was 3.3% higher.</w:t>
      </w:r>
      <w:r w:rsidR="00764D9C" w:rsidRPr="00F27CAF">
        <w:rPr>
          <w:rStyle w:val="Odwoanieprzypisudolnego"/>
          <w:color w:val="FFFFFF" w:themeColor="background1"/>
          <w:shd w:val="clear" w:color="auto" w:fill="FFFFFF"/>
        </w:rPr>
        <w:footnoteReference w:id="1"/>
      </w:r>
      <w:r w:rsidR="00133F90">
        <w:rPr>
          <w:lang w:val="en-GB"/>
        </w:rPr>
        <w:t xml:space="preserve"> </w:t>
      </w:r>
      <w:r w:rsidR="001B0AE6">
        <w:rPr>
          <w:lang w:val="en-GB"/>
        </w:rPr>
        <w:t xml:space="preserve"> </w:t>
      </w:r>
      <w:bookmarkStart w:id="0" w:name="_GoBack"/>
      <w:bookmarkEnd w:id="0"/>
    </w:p>
    <w:p w:rsidR="00764D9C" w:rsidRPr="0099545C" w:rsidRDefault="00764D9C" w:rsidP="00764D9C">
      <w:pPr>
        <w:jc w:val="both"/>
        <w:rPr>
          <w:i/>
          <w:lang w:val="en-GB"/>
        </w:rPr>
      </w:pPr>
    </w:p>
    <w:p w:rsidR="00764D9C" w:rsidRPr="003B33FE" w:rsidRDefault="00785360" w:rsidP="00764D9C">
      <w:pPr>
        <w:spacing w:line="240" w:lineRule="auto"/>
        <w:rPr>
          <w:i/>
          <w:lang w:eastAsia="pl-PL"/>
        </w:rPr>
      </w:pPr>
      <w:r>
        <w:rPr>
          <w:i/>
          <w:noProof/>
          <w:lang w:eastAsia="pl-PL"/>
        </w:rPr>
        <w:pict w14:anchorId="0455C96B">
          <v:shape id="Pole tekstowe 224" o:spid="_x0000_s1034" type="#_x0000_t202" style="position:absolute;margin-left:410.9pt;margin-top:111.4pt;width:139.3pt;height:52.95pt;z-index:-251505664;visibility:visible;mso-wrap-distance-left:9pt;mso-wrap-distance-top:3.6pt;mso-wrap-distance-right:9pt;mso-wrap-distance-bottom:3.6pt;mso-position-horizontal:absolute;mso-position-horizontal-relative:text;mso-position-vertical:absolute;mso-position-vertical-relative:text;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ChbXEwIAAAMEAAAOAAAAZHJzL2Uyb0RvYy54bWysU8GO2yAQvVfqPyDujR0rbhIrzmq7260q&#10;bbcrbfsBGOMYLTAUSOz06zvgJI3aW1UfEHiYN/PePDY3o1bkIJyXYGo6n+WUCMOhlWZX0+/fHt6t&#10;KPGBmZYpMKKmR+Hpzfbtm81gK1FAD6oVjiCI8dVga9qHYKss87wXmvkZWGEw2IHTLODR7bLWsQHR&#10;tcqKPH+fDeBa64AL7/Hv/RSk24TfdYKHr13nRSCqpthbSKtLaxPXbLth1c4x20t+aoP9QxeaSYNF&#10;L1D3LDCyd/IvKC25Aw9dmHHQGXSd5CJxQDbz/A82Lz2zInFBcby9yOT/Hyx/Ojw7ItuaFsWCEsM0&#10;DukZlCBBvPoAgyAxgDIN1ld4+8Xi/TB+gBHHnSh7+wj81RMDdz0zO3HrHAy9YC22OY+Z2VXqhOMj&#10;SDN8gRarsX2ABDR2TkcNURWC6Diu42VEYgyEx5LLoizWJSUcY/NytSzzNMSMVed063z4JECTuKmp&#10;Qw8keHZ49CG2w6rzlVjNwINUKvlAGTLUdF0WZUq4imgZ0KZK6pqu8vhNxoksP5o2JQcm1bTHAsqc&#10;aEemE+cwNuMk9FnNBtoj6uBgciW+Itz04H5SMqAja+p/7JkTlKjPBrVczxeLaOF0WJTLAg/uOtJc&#10;R5jhCFXTQMm0vQvJ9hPlW9S8k0mNOJypk1PL6LQk0ulVRCtfn9Ot3293+wsAAP//AwBQSwMEFAAG&#10;AAgAAAAhAJVhVzjfAAAADAEAAA8AAABkcnMvZG93bnJldi54bWxMj81OwzAQhO9IvIO1SNyo3dCg&#10;JmRTIRBXEOVH4uYm2yQiXkex24S3Z3uix9kZzX5TbGbXqyONofOMsFwYUMSVrztuED7en2/WoEK0&#10;XNveMyH8UoBNeXlR2Lz2E7/RcRsbJSUccovQxjjkWoeqJWfDwg/E4u396GwUOTa6Hu0k5a7XiTF3&#10;2tmO5UNrB3psqfrZHhzC58v++2tlXpsnlw6Tn41ml2nE66v54R5UpDn+h+GEL+hQCtPOH7gOqkdY&#10;J0tBjwiJyWTUKWGy2xTUDmGVykmXhT4fUf4BAAD//wMAUEsBAi0AFAAGAAgAAAAhALaDOJL+AAAA&#10;4QEAABMAAAAAAAAAAAAAAAAAAAAAAFtDb250ZW50X1R5cGVzXS54bWxQSwECLQAUAAYACAAAACEA&#10;OP0h/9YAAACUAQAACwAAAAAAAAAAAAAAAAAvAQAAX3JlbHMvLnJlbHNQSwECLQAUAAYACAAAACEA&#10;igoW1xMCAAADBAAADgAAAAAAAAAAAAAAAAAuAgAAZHJzL2Uyb0RvYy54bWxQSwECLQAUAAYACAAA&#10;ACEAlWFXON8AAAAMAQAADwAAAAAAAAAAAAAAAABtBAAAZHJzL2Rvd25yZXYueG1sUEsFBgAAAAAE&#10;AAQA8wAAAHkFAAAAAA==&#10;" filled="f" stroked="f">
            <v:textbox style="mso-next-textbox:#Pole tekstowe 224">
              <w:txbxContent>
                <w:p w:rsidR="001E117D" w:rsidRPr="00C97392" w:rsidRDefault="001E117D" w:rsidP="00764D9C">
                  <w:pPr>
                    <w:pStyle w:val="tekstzboku"/>
                    <w:rPr>
                      <w:lang w:val="en-GB"/>
                    </w:rPr>
                  </w:pPr>
                  <w:r>
                    <w:rPr>
                      <w:lang w:val="en-GB"/>
                    </w:rPr>
                    <w:t>The financial</w:t>
                  </w:r>
                  <w:r w:rsidRPr="00C97392">
                    <w:rPr>
                      <w:lang w:val="en-GB"/>
                    </w:rPr>
                    <w:t xml:space="preserve"> situation </w:t>
                  </w:r>
                  <w:r>
                    <w:rPr>
                      <w:lang w:val="en-GB"/>
                    </w:rPr>
                    <w:t>of households was consi</w:t>
                  </w:r>
                  <w:r w:rsidR="00397500">
                    <w:rPr>
                      <w:lang w:val="en-GB"/>
                    </w:rPr>
                    <w:t>stently improving in years 2004</w:t>
                  </w:r>
                  <w:r w:rsidR="00397500" w:rsidRPr="00D6231E">
                    <w:rPr>
                      <w:lang w:val="en-GB"/>
                    </w:rPr>
                    <w:t>–</w:t>
                  </w:r>
                  <w:r>
                    <w:rPr>
                      <w:lang w:val="en-GB"/>
                    </w:rPr>
                    <w:t>2019</w:t>
                  </w:r>
                </w:p>
              </w:txbxContent>
            </v:textbox>
            <w10:wrap type="tight"/>
          </v:shape>
        </w:pict>
      </w:r>
      <w:r w:rsidR="00FF08F9">
        <w:rPr>
          <w:noProof/>
          <w:lang w:eastAsia="pl-PL"/>
        </w:rPr>
        <w:drawing>
          <wp:inline distT="0" distB="0" distL="0" distR="0">
            <wp:extent cx="5122545" cy="2987675"/>
            <wp:effectExtent l="0" t="0" r="0" b="0"/>
            <wp:docPr id="4" name="Wykres 4"/>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rsidR="00764D9C" w:rsidRPr="003B33FE" w:rsidRDefault="00764D9C" w:rsidP="00764D9C">
      <w:pPr>
        <w:jc w:val="both"/>
        <w:rPr>
          <w:i/>
          <w:shd w:val="clear" w:color="auto" w:fill="FFFFFF"/>
        </w:rPr>
      </w:pPr>
    </w:p>
    <w:p w:rsidR="00764D9C" w:rsidRPr="00E8284F" w:rsidRDefault="00785360" w:rsidP="00764D9C">
      <w:pPr>
        <w:spacing w:before="240" w:line="240" w:lineRule="auto"/>
        <w:rPr>
          <w:lang w:val="en-GB"/>
        </w:rPr>
      </w:pPr>
      <w:r>
        <w:rPr>
          <w:noProof/>
          <w:lang w:eastAsia="pl-PL"/>
        </w:rPr>
        <w:pict w14:anchorId="5A1A91D9">
          <v:shape id="Pole tekstowe 223" o:spid="_x0000_s1029" type="#_x0000_t202" style="position:absolute;margin-left:410.4pt;margin-top:13.55pt;width:135.85pt;height:89.5pt;z-index:-25151590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ysd7FAIAAAMEAAAOAAAAZHJzL2Uyb0RvYy54bWysU9Fu2yAUfZ+0f0C8L47dOG2skKpr12lS&#10;t1Xq9gEE4xgVuAxI7O7rd8FpFm1v0/yAwJd77j3nHtbXo9HkIH1QYBktZ3NKpBXQKrtj9Pu3+3dX&#10;lITIbcs1WMnoiwz0evP2zXpwjaygB91KTxDEhmZwjPYxuqYoguil4WEGTloMduANj3j0u6L1fEB0&#10;o4tqPl8WA/jWeRAyBPx7NwXpJuN3nRTxa9cFGYlmFHuLefV53aa12Kx5s/Pc9Uoc2+D/0IXhymLR&#10;E9Qdj5zsvfoLyijhIUAXZwJMAV2nhMwckE05/4PNU8+dzFxQnOBOMoX/Byu+HB49US2jVXVBieUG&#10;h/QIWpIon0OEQZIUQJkGFxq8/eTwfhzfw4jjzpSDewDxHIiF257bnbzxHoZe8hbbLFNmcZY64YQE&#10;sh0+Q4vV+D5CBho7b5KGqApBdBzXy2lEcoxEpJKXVV2takoExsryYrms8xAL3rymOx/iRwmGpA2j&#10;Hj2Q4fnhIcTUDm9er6RqFu6V1tkH2pKB0VVd1TnhLGJURJtqZRi9mqdvMk5i+cG2OTlypac9FtD2&#10;SDsxnTjHcTtmoU9qbqF9QR08TK7EV4SbHvxPSgZ0JKPhx557SYn+ZFHLVblYJAvnw6K+rPDgzyPb&#10;8wi3AqEYjZRM29uYbT9RvkHNO5XVSMOZOjm2jE7LIh1fRbLy+Tnf+v12N78AAAD//wMAUEsDBBQA&#10;BgAIAAAAIQCt67w83wAAAAsBAAAPAAAAZHJzL2Rvd25yZXYueG1sTI/BbsIwEETvSP0Hayv1ButE&#10;QCGNg6qiXluVtkjcTLwkUeN1FBuS/n3NqRx3djTzJt+MthUX6n3jWEEykyCIS2carhR8fb5OVyB8&#10;0Gx065gU/JKHTXE3yXVm3MAfdNmFSsQQ9plWUIfQZYi+rMlqP3MdcfydXG91iGdfoen1EMNti6mU&#10;S7S64dhQ645eaip/dmer4PvtdNjP5Xu1tYtucKNEtmtU6uF+fH4CEWgM/2a44kd0KCLT0Z3ZeNEq&#10;WKUyogcF6WMC4mqQ63QB4hgVuUwAixxvNxR/AAAA//8DAFBLAQItABQABgAIAAAAIQC2gziS/gAA&#10;AOEBAAATAAAAAAAAAAAAAAAAAAAAAABbQ29udGVudF9UeXBlc10ueG1sUEsBAi0AFAAGAAgAAAAh&#10;ADj9If/WAAAAlAEAAAsAAAAAAAAAAAAAAAAALwEAAF9yZWxzLy5yZWxzUEsBAi0AFAAGAAgAAAAh&#10;APLKx3sUAgAAAwQAAA4AAAAAAAAAAAAAAAAALgIAAGRycy9lMm9Eb2MueG1sUEsBAi0AFAAGAAgA&#10;AAAhAK3rvDzfAAAACwEAAA8AAAAAAAAAAAAAAAAAbgQAAGRycy9kb3ducmV2LnhtbFBLBQYAAAAA&#10;BAAEAPMAAAB6BQAAAAA=&#10;" filled="f" stroked="f">
            <v:textbox style="mso-next-textbox:#Pole tekstowe 223">
              <w:txbxContent>
                <w:p w:rsidR="001E117D" w:rsidRPr="00A13CB9" w:rsidRDefault="001E117D" w:rsidP="00764D9C">
                  <w:pPr>
                    <w:spacing w:after="0"/>
                    <w:rPr>
                      <w:rFonts w:eastAsia="Times New Roman"/>
                      <w:bCs/>
                      <w:color w:val="001D77"/>
                      <w:sz w:val="18"/>
                      <w:szCs w:val="18"/>
                      <w:lang w:val="en-GB" w:eastAsia="pl-PL"/>
                    </w:rPr>
                  </w:pPr>
                  <w:r w:rsidRPr="00A13CB9">
                    <w:rPr>
                      <w:rFonts w:eastAsia="Times New Roman"/>
                      <w:bCs/>
                      <w:color w:val="001D77"/>
                      <w:sz w:val="18"/>
                      <w:szCs w:val="18"/>
                      <w:lang w:val="en-GB" w:eastAsia="pl-PL"/>
                    </w:rPr>
                    <w:t>Households of self-employed outside farming had the highes</w:t>
                  </w:r>
                  <w:r>
                    <w:rPr>
                      <w:rFonts w:eastAsia="Times New Roman"/>
                      <w:bCs/>
                      <w:color w:val="001D77"/>
                      <w:sz w:val="18"/>
                      <w:szCs w:val="18"/>
                      <w:lang w:val="en-GB" w:eastAsia="pl-PL"/>
                    </w:rPr>
                    <w:t>t</w:t>
                  </w:r>
                  <w:r w:rsidRPr="00A13CB9">
                    <w:rPr>
                      <w:rFonts w:eastAsia="Times New Roman"/>
                      <w:bCs/>
                      <w:color w:val="001D77"/>
                      <w:sz w:val="18"/>
                      <w:szCs w:val="18"/>
                      <w:lang w:val="en-GB" w:eastAsia="pl-PL"/>
                    </w:rPr>
                    <w:t xml:space="preserve"> available monthly in</w:t>
                  </w:r>
                  <w:r w:rsidR="000B04B8">
                    <w:rPr>
                      <w:rFonts w:eastAsia="Times New Roman"/>
                      <w:bCs/>
                      <w:color w:val="001D77"/>
                      <w:sz w:val="18"/>
                      <w:szCs w:val="18"/>
                      <w:lang w:val="en-GB" w:eastAsia="pl-PL"/>
                    </w:rPr>
                    <w:t>come (PLN 2174) and expenditure</w:t>
                  </w:r>
                  <w:r w:rsidRPr="00A13CB9">
                    <w:rPr>
                      <w:rFonts w:eastAsia="Times New Roman"/>
                      <w:bCs/>
                      <w:color w:val="001D77"/>
                      <w:sz w:val="18"/>
                      <w:szCs w:val="18"/>
                      <w:lang w:val="en-GB" w:eastAsia="pl-PL"/>
                    </w:rPr>
                    <w:t xml:space="preserve"> (PLN 1472) per capita</w:t>
                  </w:r>
                </w:p>
              </w:txbxContent>
            </v:textbox>
            <w10:wrap type="tight"/>
          </v:shape>
        </w:pict>
      </w:r>
      <w:r w:rsidR="00EE7914" w:rsidRPr="00E8284F">
        <w:rPr>
          <w:rFonts w:ascii="Fira Sans SemiBold" w:eastAsia="Times New Roman" w:hAnsi="Fira Sans SemiBold"/>
          <w:bCs/>
          <w:color w:val="001D77"/>
          <w:szCs w:val="24"/>
          <w:lang w:val="en-GB" w:eastAsia="pl-PL"/>
        </w:rPr>
        <w:t>Income and expenditure</w:t>
      </w:r>
    </w:p>
    <w:p w:rsidR="00EE7914" w:rsidRPr="00EE7914" w:rsidRDefault="00EE7914" w:rsidP="00764D9C">
      <w:pPr>
        <w:rPr>
          <w:spacing w:val="-2"/>
          <w:shd w:val="clear" w:color="auto" w:fill="FFFFFF"/>
          <w:lang w:val="en-GB"/>
        </w:rPr>
      </w:pPr>
      <w:r w:rsidRPr="00E8284F">
        <w:rPr>
          <w:spacing w:val="-2"/>
          <w:shd w:val="clear" w:color="auto" w:fill="FFFFFF"/>
          <w:lang w:val="en-GB"/>
        </w:rPr>
        <w:t xml:space="preserve">In 2019, </w:t>
      </w:r>
      <w:r w:rsidR="00FD258E">
        <w:rPr>
          <w:spacing w:val="-2"/>
          <w:shd w:val="clear" w:color="auto" w:fill="FFFFFF"/>
          <w:lang w:val="en-GB"/>
        </w:rPr>
        <w:t xml:space="preserve">the dispersion of </w:t>
      </w:r>
      <w:r w:rsidRPr="00E8284F">
        <w:rPr>
          <w:spacing w:val="-2"/>
          <w:shd w:val="clear" w:color="auto" w:fill="FFFFFF"/>
          <w:lang w:val="en-GB"/>
        </w:rPr>
        <w:t>t</w:t>
      </w:r>
      <w:r w:rsidRPr="006416F7">
        <w:rPr>
          <w:rFonts w:cs="Arial"/>
          <w:bCs/>
          <w:szCs w:val="19"/>
          <w:lang w:val="en-GB"/>
        </w:rPr>
        <w:t>he average monthly inc</w:t>
      </w:r>
      <w:r w:rsidR="00BA3B45">
        <w:rPr>
          <w:rFonts w:cs="Arial"/>
          <w:bCs/>
          <w:szCs w:val="19"/>
          <w:lang w:val="en-GB"/>
        </w:rPr>
        <w:t xml:space="preserve">ome and expenditure per capita </w:t>
      </w:r>
      <w:r w:rsidRPr="006416F7">
        <w:rPr>
          <w:rFonts w:cs="Arial"/>
          <w:bCs/>
          <w:szCs w:val="19"/>
          <w:lang w:val="en-GB"/>
        </w:rPr>
        <w:t>various socio-economic groups was, similarly to the previous year, relatively high.</w:t>
      </w:r>
      <w:r w:rsidR="00E8284F">
        <w:rPr>
          <w:rFonts w:cs="Arial"/>
          <w:bCs/>
          <w:szCs w:val="19"/>
          <w:lang w:val="en-GB"/>
        </w:rPr>
        <w:t xml:space="preserve"> </w:t>
      </w:r>
      <w:r w:rsidR="00E8284F" w:rsidRPr="006416F7">
        <w:rPr>
          <w:rFonts w:cs="Arial"/>
          <w:szCs w:val="19"/>
          <w:lang w:val="en-GB"/>
        </w:rPr>
        <w:t xml:space="preserve">In </w:t>
      </w:r>
      <w:r w:rsidR="00E8284F">
        <w:rPr>
          <w:rFonts w:cs="Arial"/>
          <w:szCs w:val="19"/>
          <w:lang w:val="en-GB"/>
        </w:rPr>
        <w:t>2019</w:t>
      </w:r>
      <w:r w:rsidR="00E8284F" w:rsidRPr="006416F7">
        <w:rPr>
          <w:rFonts w:cs="Arial"/>
          <w:szCs w:val="19"/>
          <w:lang w:val="en-GB"/>
        </w:rPr>
        <w:t xml:space="preserve">, both average monthly available income and average monthly expenditure per capita were the highest in the households of the self-employed outside farming (similarly to the year before) and amounted to, respectively, PLN </w:t>
      </w:r>
      <w:r w:rsidR="00E8284F">
        <w:rPr>
          <w:rFonts w:cs="Arial"/>
          <w:szCs w:val="19"/>
          <w:lang w:val="en-GB"/>
        </w:rPr>
        <w:t>2174</w:t>
      </w:r>
      <w:r w:rsidR="00E8284F" w:rsidRPr="006416F7">
        <w:rPr>
          <w:rFonts w:cs="Arial"/>
          <w:szCs w:val="19"/>
          <w:lang w:val="en-GB"/>
        </w:rPr>
        <w:t xml:space="preserve"> and PLN </w:t>
      </w:r>
      <w:r w:rsidR="00E8284F">
        <w:rPr>
          <w:rFonts w:cs="Arial"/>
          <w:szCs w:val="19"/>
          <w:lang w:val="en-GB"/>
        </w:rPr>
        <w:t>1472</w:t>
      </w:r>
      <w:r w:rsidR="00E8284F" w:rsidRPr="006416F7">
        <w:rPr>
          <w:rFonts w:cs="Arial"/>
          <w:szCs w:val="19"/>
          <w:lang w:val="en-GB"/>
        </w:rPr>
        <w:t xml:space="preserve">. Income in this group of households was </w:t>
      </w:r>
      <w:r w:rsidR="00E8284F">
        <w:rPr>
          <w:rFonts w:cs="Arial"/>
          <w:szCs w:val="19"/>
          <w:lang w:val="en-GB"/>
        </w:rPr>
        <w:t>19.5</w:t>
      </w:r>
      <w:r w:rsidR="00E8284F" w:rsidRPr="006416F7">
        <w:rPr>
          <w:rFonts w:cs="Arial"/>
          <w:szCs w:val="19"/>
          <w:lang w:val="en-GB"/>
        </w:rPr>
        <w:t xml:space="preserve">% higher than the income of total households, and expenditure </w:t>
      </w:r>
      <w:r w:rsidR="00E8284F">
        <w:rPr>
          <w:rFonts w:cs="Arial"/>
          <w:szCs w:val="19"/>
          <w:lang w:val="en-GB"/>
        </w:rPr>
        <w:t>17.6</w:t>
      </w:r>
      <w:r w:rsidR="00E8284F" w:rsidRPr="006416F7">
        <w:rPr>
          <w:rFonts w:cs="Arial"/>
          <w:szCs w:val="19"/>
          <w:lang w:val="en-GB"/>
        </w:rPr>
        <w:t>% higher than total average expenditure (in </w:t>
      </w:r>
      <w:r w:rsidR="00E8284F">
        <w:rPr>
          <w:rFonts w:cs="Arial"/>
          <w:szCs w:val="19"/>
          <w:lang w:val="en-GB"/>
        </w:rPr>
        <w:t>2018</w:t>
      </w:r>
      <w:r w:rsidR="00E8284F" w:rsidRPr="006416F7">
        <w:rPr>
          <w:rFonts w:cs="Arial"/>
          <w:szCs w:val="19"/>
          <w:lang w:val="en-GB"/>
        </w:rPr>
        <w:t xml:space="preserve"> – </w:t>
      </w:r>
      <w:r w:rsidR="00E8284F">
        <w:rPr>
          <w:rFonts w:cs="Arial"/>
          <w:szCs w:val="19"/>
          <w:lang w:val="en-GB"/>
        </w:rPr>
        <w:t>18.8</w:t>
      </w:r>
      <w:r w:rsidR="00E8284F" w:rsidRPr="006416F7">
        <w:rPr>
          <w:rFonts w:cs="Arial"/>
          <w:szCs w:val="19"/>
          <w:lang w:val="en-GB"/>
        </w:rPr>
        <w:t xml:space="preserve">% and </w:t>
      </w:r>
      <w:r w:rsidR="00E8284F">
        <w:rPr>
          <w:rFonts w:cs="Arial"/>
          <w:szCs w:val="19"/>
          <w:lang w:val="en-GB"/>
        </w:rPr>
        <w:t>17.9</w:t>
      </w:r>
      <w:r w:rsidR="00E8284F" w:rsidRPr="006416F7">
        <w:rPr>
          <w:rFonts w:cs="Arial"/>
          <w:szCs w:val="19"/>
          <w:lang w:val="en-GB"/>
        </w:rPr>
        <w:t>% respectively).</w:t>
      </w:r>
      <w:r w:rsidR="00401F87">
        <w:rPr>
          <w:rFonts w:cs="Arial"/>
          <w:szCs w:val="19"/>
          <w:lang w:val="en-GB"/>
        </w:rPr>
        <w:t xml:space="preserve"> </w:t>
      </w:r>
    </w:p>
    <w:p w:rsidR="00EE7914" w:rsidRPr="00EE7914" w:rsidRDefault="00EE7914" w:rsidP="00764D9C">
      <w:pPr>
        <w:rPr>
          <w:spacing w:val="-2"/>
          <w:shd w:val="clear" w:color="auto" w:fill="FFFFFF"/>
          <w:lang w:val="en-GB"/>
        </w:rPr>
      </w:pPr>
    </w:p>
    <w:p w:rsidR="00F95ACA" w:rsidRPr="00F95ACA" w:rsidRDefault="00F95ACA" w:rsidP="00764D9C">
      <w:pPr>
        <w:rPr>
          <w:spacing w:val="-2"/>
          <w:shd w:val="clear" w:color="auto" w:fill="FFFFFF"/>
          <w:lang w:val="en-GB"/>
        </w:rPr>
      </w:pPr>
      <w:r w:rsidRPr="006416F7">
        <w:rPr>
          <w:rFonts w:cs="Arial"/>
          <w:szCs w:val="19"/>
          <w:lang w:val="en-GB"/>
        </w:rPr>
        <w:t xml:space="preserve">Households of pensioners were characterised by the lowest available income per capita (PLN </w:t>
      </w:r>
      <w:r>
        <w:rPr>
          <w:rFonts w:cs="Arial"/>
          <w:szCs w:val="19"/>
          <w:lang w:val="en-GB"/>
        </w:rPr>
        <w:t>1498</w:t>
      </w:r>
      <w:r w:rsidRPr="006416F7">
        <w:rPr>
          <w:rFonts w:cs="Arial"/>
          <w:szCs w:val="19"/>
          <w:lang w:val="en-GB"/>
        </w:rPr>
        <w:t xml:space="preserve">), which was by </w:t>
      </w:r>
      <w:r>
        <w:rPr>
          <w:rFonts w:cs="Arial"/>
          <w:szCs w:val="19"/>
          <w:lang w:val="en-GB"/>
        </w:rPr>
        <w:t>17.7</w:t>
      </w:r>
      <w:r w:rsidRPr="006416F7">
        <w:rPr>
          <w:rFonts w:cs="Arial"/>
          <w:szCs w:val="19"/>
          <w:lang w:val="en-GB"/>
        </w:rPr>
        <w:t xml:space="preserve">% lower than that of total households average (in </w:t>
      </w:r>
      <w:r>
        <w:rPr>
          <w:rFonts w:cs="Arial"/>
          <w:szCs w:val="19"/>
          <w:lang w:val="en-GB"/>
        </w:rPr>
        <w:t>2018</w:t>
      </w:r>
      <w:r w:rsidRPr="006416F7">
        <w:rPr>
          <w:rFonts w:cs="Arial"/>
          <w:szCs w:val="19"/>
          <w:lang w:val="en-GB"/>
        </w:rPr>
        <w:t xml:space="preserve"> – by </w:t>
      </w:r>
      <w:r>
        <w:rPr>
          <w:rFonts w:cs="Arial"/>
          <w:szCs w:val="19"/>
          <w:lang w:val="en-GB"/>
        </w:rPr>
        <w:t>20.0</w:t>
      </w:r>
      <w:r w:rsidRPr="006416F7">
        <w:rPr>
          <w:rFonts w:cs="Arial"/>
          <w:szCs w:val="19"/>
          <w:lang w:val="en-GB"/>
        </w:rPr>
        <w:t>%). The lowest expenditure was observed in the households of farmers (PLN </w:t>
      </w:r>
      <w:r w:rsidR="002439CD">
        <w:rPr>
          <w:rFonts w:cs="Arial"/>
          <w:szCs w:val="19"/>
          <w:lang w:val="en-GB"/>
        </w:rPr>
        <w:t>914</w:t>
      </w:r>
      <w:r w:rsidRPr="006416F7">
        <w:rPr>
          <w:rFonts w:cs="Arial"/>
          <w:szCs w:val="19"/>
          <w:lang w:val="en-GB"/>
        </w:rPr>
        <w:t>) – by </w:t>
      </w:r>
      <w:r w:rsidR="002439CD">
        <w:rPr>
          <w:rFonts w:cs="Arial"/>
          <w:szCs w:val="19"/>
          <w:lang w:val="en-GB"/>
        </w:rPr>
        <w:t>27.0</w:t>
      </w:r>
      <w:r w:rsidRPr="006416F7">
        <w:rPr>
          <w:rFonts w:cs="Arial"/>
          <w:szCs w:val="19"/>
          <w:lang w:val="en-GB"/>
        </w:rPr>
        <w:t>% lower than that of the total household average (in </w:t>
      </w:r>
      <w:r w:rsidR="002439CD">
        <w:rPr>
          <w:rFonts w:cs="Arial"/>
          <w:szCs w:val="19"/>
          <w:lang w:val="en-GB"/>
        </w:rPr>
        <w:t>2018</w:t>
      </w:r>
      <w:r w:rsidRPr="006416F7">
        <w:rPr>
          <w:rFonts w:cs="Arial"/>
          <w:szCs w:val="19"/>
          <w:lang w:val="en-GB"/>
        </w:rPr>
        <w:t xml:space="preserve"> – lower by </w:t>
      </w:r>
      <w:r w:rsidR="002439CD">
        <w:rPr>
          <w:rFonts w:cs="Arial"/>
          <w:szCs w:val="19"/>
          <w:lang w:val="en-GB"/>
        </w:rPr>
        <w:t>26.5</w:t>
      </w:r>
      <w:r w:rsidRPr="006416F7">
        <w:rPr>
          <w:rFonts w:cs="Arial"/>
          <w:szCs w:val="19"/>
          <w:lang w:val="en-GB"/>
        </w:rPr>
        <w:t>%).</w:t>
      </w:r>
    </w:p>
    <w:p w:rsidR="00764D9C" w:rsidRPr="007E6A56" w:rsidRDefault="00785360" w:rsidP="00764D9C">
      <w:pPr>
        <w:spacing w:line="240" w:lineRule="auto"/>
        <w:jc w:val="both"/>
        <w:rPr>
          <w:b/>
          <w:i/>
          <w:spacing w:val="-2"/>
          <w:sz w:val="18"/>
          <w:shd w:val="clear" w:color="auto" w:fill="FFFFFF"/>
          <w:lang w:val="en-GB"/>
        </w:rPr>
      </w:pPr>
      <w:r>
        <w:rPr>
          <w:i/>
          <w:noProof/>
          <w:lang w:eastAsia="pl-PL"/>
        </w:rPr>
        <w:pict w14:anchorId="6C1034A4">
          <v:shape id="Pole tekstowe 222" o:spid="_x0000_s1035" type="#_x0000_t202" style="position:absolute;left:0;text-align:left;margin-left:410.25pt;margin-top:92.25pt;width:135.85pt;height:96.5pt;z-index:-2515046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T8TxFAIAAAMEAAAOAAAAZHJzL2Uyb0RvYy54bWysU9Fu2yAUfZ+0f0C8L3ZQvDZWnKpr12lS&#10;11Xq9gEE4xgVuAxI7Ozrd8FJFm1v0/yAwJd77j3nHlY3o9FkL31QYBs6n5WUSCugVXbb0O/fHt5d&#10;UxIity3XYGVDDzLQm/XbN6vB1ZJBD7qVniCIDfXgGtrH6OqiCKKXhocZOGkx2IE3POLRb4vW8wHR&#10;jS5YWb4vBvCt8yBkCPj3fgrSdcbvOini164LMhLdUOwt5tXndZPWYr3i9dZz1ytxbIP/QxeGK4tF&#10;z1D3PHKy8+ovKKOEhwBdnAkwBXSdEjJzQDbz8g82Lz13MnNBcYI7yxT+H6x42j97otqGMsYosdzg&#10;kJ5BSxLla4gwSJICKNPgQo23Xxzej+MHGHHcmXJwjyBeA7Fw13O7lbfew9BL3mKb85RZXKROOCGB&#10;bIYv0GI1vouQgcbOm6QhqkIQHcd1OI9IjpGIVPKKVWxZUSIwNmesqqo8xILXp3TnQ/wkwZC0aahH&#10;D2R4vn8MMbXD69OVVM3Cg9I6+0BbMjR0WbEqJ1xEjIpoU61MQ6/L9E3GSSw/2jYnR670tMcC2h5p&#10;J6YT5zhuxiz04qTmBtoD6uBhciW+Itz04H9SMqAjGxp+7LiXlOjPFrVczheLZOF8WFRXDA/+MrK5&#10;jHArEKqhkZJpexez7SfKt6h5p7IaaThTJ8eW0WlZpOOrSFa+POdbv9/u+hcAAAD//wMAUEsDBBQA&#10;BgAIAAAAIQD3a0TX4AAAAAwBAAAPAAAAZHJzL2Rvd25yZXYueG1sTI9NT8MwDIbvSPsPkSdxYwll&#10;ZV1pOk0griDGh8Qta7y2WuNUTbaWf493gput99Hrx8Vmcp044xBaTxpuFwoEUuVtS7WGj/fnmwxE&#10;iIas6Tyhhh8MsClnV4XJrR/pDc+7WAsuoZAbDU2MfS5lqBp0Jix8j8TZwQ/ORF6HWtrBjFzuOpko&#10;dS+daYkvNKbHxwar4+7kNHy+HL6/luq1fnJpP/pJSXJrqfX1fNo+gIg4xT8YLvqsDiU77f2JbBCd&#10;hixRKaMcZEseLoRaJwmIvYa71SoFWRby/xPlLwAAAP//AwBQSwECLQAUAAYACAAAACEAtoM4kv4A&#10;AADhAQAAEwAAAAAAAAAAAAAAAAAAAAAAW0NvbnRlbnRfVHlwZXNdLnhtbFBLAQItABQABgAIAAAA&#10;IQA4/SH/1gAAAJQBAAALAAAAAAAAAAAAAAAAAC8BAABfcmVscy8ucmVsc1BLAQItABQABgAIAAAA&#10;IQClT8TxFAIAAAMEAAAOAAAAAAAAAAAAAAAAAC4CAABkcnMvZTJvRG9jLnhtbFBLAQItABQABgAI&#10;AAAAIQD3a0TX4AAAAAwBAAAPAAAAAAAAAAAAAAAAAG4EAABkcnMvZG93bnJldi54bWxQSwUGAAAA&#10;AAQABADzAAAAewUAAAAA&#10;" filled="f" stroked="f">
            <v:textbox style="mso-next-textbox:#Pole tekstowe 222">
              <w:txbxContent>
                <w:p w:rsidR="001E117D" w:rsidRPr="004A5CF4" w:rsidRDefault="001E117D" w:rsidP="00764D9C">
                  <w:pPr>
                    <w:pStyle w:val="tekstzboku"/>
                    <w:rPr>
                      <w:lang w:val="en-GB"/>
                    </w:rPr>
                  </w:pPr>
                  <w:r w:rsidRPr="004A5CF4">
                    <w:rPr>
                      <w:lang w:val="en-GB"/>
                    </w:rPr>
                    <w:t xml:space="preserve">The highest share of expenditure in available income was observed </w:t>
                  </w:r>
                  <w:r>
                    <w:rPr>
                      <w:lang w:val="en-GB"/>
                    </w:rPr>
                    <w:t>in households of pensioners and the lowest in households of farmers</w:t>
                  </w:r>
                </w:p>
                <w:p w:rsidR="001E117D" w:rsidRPr="004A5CF4" w:rsidRDefault="001E117D" w:rsidP="00764D9C">
                  <w:pPr>
                    <w:spacing w:after="0"/>
                    <w:rPr>
                      <w:rFonts w:eastAsia="Times New Roman"/>
                      <w:bCs/>
                      <w:i/>
                      <w:color w:val="001D77"/>
                      <w:sz w:val="18"/>
                      <w:szCs w:val="18"/>
                      <w:lang w:val="en-GB" w:eastAsia="pl-PL"/>
                    </w:rPr>
                  </w:pPr>
                </w:p>
              </w:txbxContent>
            </v:textbox>
            <w10:wrap type="tight"/>
          </v:shape>
        </w:pict>
      </w:r>
      <w:r w:rsidR="00764D9C" w:rsidRPr="007E6A56">
        <w:rPr>
          <w:i/>
          <w:noProof/>
          <w:lang w:val="en-GB" w:eastAsia="pl-PL"/>
        </w:rPr>
        <w:t xml:space="preserve"> </w:t>
      </w:r>
      <w:r w:rsidR="00FF08F9">
        <w:rPr>
          <w:noProof/>
          <w:lang w:eastAsia="pl-PL"/>
        </w:rPr>
        <w:drawing>
          <wp:inline distT="0" distB="0" distL="0" distR="0">
            <wp:extent cx="5120640" cy="3014345"/>
            <wp:effectExtent l="0" t="0" r="3810" b="14605"/>
            <wp:docPr id="14" name="Wykres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rsidR="00764D9C" w:rsidRPr="007E6A56" w:rsidRDefault="00764D9C" w:rsidP="00764D9C">
      <w:pPr>
        <w:jc w:val="both"/>
        <w:rPr>
          <w:shd w:val="clear" w:color="auto" w:fill="FFFFFF"/>
          <w:lang w:val="en-GB"/>
        </w:rPr>
      </w:pPr>
    </w:p>
    <w:p w:rsidR="00002ADC" w:rsidRPr="00002ADC" w:rsidRDefault="00002ADC" w:rsidP="00764D9C">
      <w:pPr>
        <w:rPr>
          <w:spacing w:val="-2"/>
          <w:shd w:val="clear" w:color="auto" w:fill="FFFFFF"/>
          <w:lang w:val="en-GB"/>
        </w:rPr>
      </w:pPr>
      <w:r w:rsidRPr="00002ADC">
        <w:rPr>
          <w:spacing w:val="-2"/>
          <w:shd w:val="clear" w:color="auto" w:fill="FFFFFF"/>
          <w:lang w:val="en-GB"/>
        </w:rPr>
        <w:t>The difference between average availab</w:t>
      </w:r>
      <w:r>
        <w:rPr>
          <w:spacing w:val="-2"/>
          <w:shd w:val="clear" w:color="auto" w:fill="FFFFFF"/>
          <w:lang w:val="en-GB"/>
        </w:rPr>
        <w:t>le income and expenditure among</w:t>
      </w:r>
      <w:r w:rsidRPr="00002ADC">
        <w:rPr>
          <w:spacing w:val="-2"/>
          <w:shd w:val="clear" w:color="auto" w:fill="FFFFFF"/>
          <w:lang w:val="en-GB"/>
        </w:rPr>
        <w:t xml:space="preserve"> socio-economic groups in relations to the national average, in case of inco</w:t>
      </w:r>
      <w:r w:rsidR="004A5CF4">
        <w:rPr>
          <w:spacing w:val="-2"/>
          <w:shd w:val="clear" w:color="auto" w:fill="FFFFFF"/>
          <w:lang w:val="en-GB"/>
        </w:rPr>
        <w:t>me was 37.2 percentage points (</w:t>
      </w:r>
      <w:r w:rsidRPr="00002ADC">
        <w:rPr>
          <w:spacing w:val="-2"/>
          <w:shd w:val="clear" w:color="auto" w:fill="FFFFFF"/>
          <w:lang w:val="en-GB"/>
        </w:rPr>
        <w:t>increase by 1.6 percentage points in comparison to 201</w:t>
      </w:r>
      <w:r w:rsidR="000B04B8">
        <w:rPr>
          <w:spacing w:val="-2"/>
          <w:shd w:val="clear" w:color="auto" w:fill="FFFFFF"/>
          <w:lang w:val="en-GB"/>
        </w:rPr>
        <w:t>8), while for expenditure</w:t>
      </w:r>
      <w:r>
        <w:rPr>
          <w:spacing w:val="-2"/>
          <w:shd w:val="clear" w:color="auto" w:fill="FFFFFF"/>
          <w:lang w:val="en-GB"/>
        </w:rPr>
        <w:t xml:space="preserve"> remained at </w:t>
      </w:r>
      <w:r w:rsidR="00FD258E">
        <w:rPr>
          <w:spacing w:val="-2"/>
          <w:shd w:val="clear" w:color="auto" w:fill="FFFFFF"/>
          <w:lang w:val="en-GB"/>
        </w:rPr>
        <w:t>the</w:t>
      </w:r>
      <w:r>
        <w:rPr>
          <w:spacing w:val="-2"/>
          <w:shd w:val="clear" w:color="auto" w:fill="FFFFFF"/>
          <w:lang w:val="en-GB"/>
        </w:rPr>
        <w:t xml:space="preserve"> similar level as in 2018 and amounted to 44.6 percentage points (increase by 0.2 percentage points).</w:t>
      </w:r>
    </w:p>
    <w:p w:rsidR="007E6A56" w:rsidRPr="007E6A56" w:rsidRDefault="007E6A56" w:rsidP="00764D9C">
      <w:pPr>
        <w:rPr>
          <w:spacing w:val="-2"/>
          <w:shd w:val="clear" w:color="auto" w:fill="FFFFFF"/>
          <w:lang w:val="en-GB"/>
        </w:rPr>
      </w:pPr>
      <w:r w:rsidRPr="006416F7">
        <w:rPr>
          <w:rFonts w:cs="Arial"/>
          <w:spacing w:val="-2"/>
          <w:szCs w:val="19"/>
          <w:lang w:val="en-GB"/>
        </w:rPr>
        <w:t>The highest share of expenditure in income (</w:t>
      </w:r>
      <w:r>
        <w:rPr>
          <w:rFonts w:cs="Arial"/>
          <w:spacing w:val="-2"/>
          <w:szCs w:val="19"/>
          <w:lang w:val="en-GB"/>
        </w:rPr>
        <w:t>81.6</w:t>
      </w:r>
      <w:r w:rsidRPr="006416F7">
        <w:rPr>
          <w:rFonts w:cs="Arial"/>
          <w:spacing w:val="-2"/>
          <w:szCs w:val="19"/>
          <w:lang w:val="en-GB"/>
        </w:rPr>
        <w:t>%) and the lowest amount of average monthly excess of income over expenditure (PLN</w:t>
      </w:r>
      <w:r>
        <w:rPr>
          <w:rFonts w:cs="Arial"/>
          <w:spacing w:val="-2"/>
          <w:szCs w:val="19"/>
          <w:lang w:val="en-GB"/>
        </w:rPr>
        <w:t xml:space="preserve"> 276</w:t>
      </w:r>
      <w:r w:rsidRPr="006416F7">
        <w:rPr>
          <w:rFonts w:cs="Arial"/>
          <w:spacing w:val="-2"/>
          <w:szCs w:val="19"/>
          <w:lang w:val="en-GB"/>
        </w:rPr>
        <w:t>) was recorded in the households of pensioners (similarly to the year before). The lowest sha</w:t>
      </w:r>
      <w:r>
        <w:rPr>
          <w:rFonts w:cs="Arial"/>
          <w:spacing w:val="-2"/>
          <w:szCs w:val="19"/>
          <w:lang w:val="en-GB"/>
        </w:rPr>
        <w:t>re of expenditure in income (54.8</w:t>
      </w:r>
      <w:r w:rsidRPr="006416F7">
        <w:rPr>
          <w:rFonts w:cs="Arial"/>
          <w:spacing w:val="-2"/>
          <w:szCs w:val="19"/>
          <w:lang w:val="en-GB"/>
        </w:rPr>
        <w:t xml:space="preserve">%) and the highest average </w:t>
      </w:r>
      <w:r w:rsidRPr="007E6A56">
        <w:rPr>
          <w:rStyle w:val="st"/>
          <w:rFonts w:cs="Arial"/>
          <w:spacing w:val="-2"/>
          <w:szCs w:val="19"/>
          <w:lang w:val="en-GB"/>
        </w:rPr>
        <w:t xml:space="preserve">excess of </w:t>
      </w:r>
      <w:r w:rsidRPr="007E6A56">
        <w:rPr>
          <w:rStyle w:val="Uwydatnienie"/>
          <w:rFonts w:cs="Arial"/>
          <w:b w:val="0"/>
          <w:spacing w:val="-2"/>
          <w:szCs w:val="19"/>
          <w:lang w:val="en-GB"/>
        </w:rPr>
        <w:t>income over expenditure</w:t>
      </w:r>
      <w:r>
        <w:rPr>
          <w:rStyle w:val="Uwydatnienie"/>
          <w:rFonts w:cs="Arial"/>
          <w:b w:val="0"/>
          <w:spacing w:val="-2"/>
          <w:szCs w:val="19"/>
          <w:lang w:val="en-GB"/>
        </w:rPr>
        <w:t xml:space="preserve"> (PLN 753</w:t>
      </w:r>
      <w:r w:rsidRPr="007E6A56">
        <w:rPr>
          <w:rStyle w:val="Uwydatnienie"/>
          <w:rFonts w:cs="Arial"/>
          <w:b w:val="0"/>
          <w:spacing w:val="-2"/>
          <w:szCs w:val="19"/>
          <w:lang w:val="en-GB"/>
        </w:rPr>
        <w:t>) was observed in the households of the farmers.</w:t>
      </w:r>
      <w:r>
        <w:rPr>
          <w:rStyle w:val="Uwydatnienie"/>
          <w:rFonts w:cs="Arial"/>
          <w:b w:val="0"/>
          <w:spacing w:val="-2"/>
          <w:szCs w:val="19"/>
          <w:lang w:val="en-GB"/>
        </w:rPr>
        <w:t xml:space="preserve"> </w:t>
      </w:r>
      <w:r w:rsidR="00952D21">
        <w:rPr>
          <w:rStyle w:val="Uwydatnienie"/>
          <w:rFonts w:cs="Arial"/>
          <w:b w:val="0"/>
          <w:spacing w:val="-2"/>
          <w:szCs w:val="19"/>
          <w:lang w:val="en-GB"/>
        </w:rPr>
        <w:t>For total households the share of expenditure in income decreased by 1.3 percentage points in comparison to 2018 (in 2018 by 3.5 percentage points in comparison to 2017).</w:t>
      </w:r>
    </w:p>
    <w:p w:rsidR="00764D9C" w:rsidRPr="007E6A56" w:rsidRDefault="00764D9C" w:rsidP="00764D9C">
      <w:pPr>
        <w:rPr>
          <w:i/>
          <w:shd w:val="clear" w:color="auto" w:fill="FFFFFF"/>
          <w:lang w:val="en-GB"/>
        </w:rPr>
      </w:pPr>
    </w:p>
    <w:p w:rsidR="00764D9C" w:rsidRPr="003B33FE" w:rsidRDefault="00FF08F9" w:rsidP="00764D9C">
      <w:pPr>
        <w:spacing w:line="240" w:lineRule="auto"/>
        <w:jc w:val="both"/>
        <w:rPr>
          <w:i/>
          <w:shd w:val="clear" w:color="auto" w:fill="FFFFFF"/>
        </w:rPr>
      </w:pPr>
      <w:r>
        <w:rPr>
          <w:noProof/>
          <w:lang w:eastAsia="pl-PL"/>
        </w:rPr>
        <w:drawing>
          <wp:inline distT="0" distB="0" distL="0" distR="0">
            <wp:extent cx="5122545" cy="3105150"/>
            <wp:effectExtent l="0" t="0" r="0" b="0"/>
            <wp:docPr id="16" name="Wykres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rsidR="00903B7A" w:rsidRPr="00AD1C4D" w:rsidRDefault="00785360" w:rsidP="00764D9C">
      <w:pPr>
        <w:rPr>
          <w:spacing w:val="2"/>
          <w:szCs w:val="19"/>
          <w:shd w:val="clear" w:color="auto" w:fill="FFFFFF"/>
          <w:lang w:val="en-GB"/>
        </w:rPr>
      </w:pPr>
      <w:r>
        <w:rPr>
          <w:noProof/>
          <w:spacing w:val="2"/>
          <w:lang w:eastAsia="pl-PL"/>
        </w:rPr>
        <w:lastRenderedPageBreak/>
        <w:pict w14:anchorId="0A6A108A">
          <v:shape id="Pole tekstowe 221" o:spid="_x0000_s1030" type="#_x0000_t202" style="position:absolute;margin-left:414.8pt;margin-top:2.5pt;width:140.25pt;height:54.45pt;z-index:-251514880;visibility:visible;mso-wrap-style:square;mso-width-percent:0;mso-wrap-distance-left:9pt;mso-wrap-distance-top:3.6pt;mso-wrap-distance-right:9pt;mso-wrap-distance-bottom:3.6pt;mso-position-horizontal:absolute;mso-position-horizontal-relative:text;mso-position-vertical:absolute;mso-position-vertical-relative:text;mso-width-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CeuyEgIAAAIEAAAOAAAAZHJzL2Uyb0RvYy54bWysU9Fu2yAUfZ+0f0C8L469pEmtkKpr12lS&#10;t1Xq9gEE4xgVuAxI7Ozrd8FpGm1vVf2AwJd7OOdwWF0NRpO99EGBZbScTCmRVkCj7JbRXz/vPiwp&#10;CZHbhmuwktGDDPRq/f7dqne1rKAD3UhPEMSGuneMdjG6uiiC6KThYQJOWiy24A2PuPTbovG8R3Sj&#10;i2o6vSh68I3zIGQI+Pd2LNJ1xm9bKeKPtg0yEs0ocot59HncpLFYr3i99dx1Shxp8FewMFxZPPQE&#10;dcsjJzuv/oMySngI0MaJAFNA2yohswZUU07/UfPYcSezFjQnuJNN4e1gxff9gyeqYbSqSkosN3hJ&#10;D6AlifIpROglSQW0qXehxt2PDvfH4RMMeN1ZcnD3IJ4CsXDTcbuV195D30neIM3cWZy1jjghgWz6&#10;b9DgaXwXIQMNrTfJQ3SFIDpe1+F0RXKIRKQjF8uyXMwpEVhbVB+ri3kiV/D6udv5EL9IMCRNGPUY&#10;gYzO9/chjluft6TDLNwprXMMtCU9o5fzap4bzipGRUypVobR5TR9Y26SyM+2yc2RKz3OkYu2SCmp&#10;TkJHyXHYDNnnzDfVNtAc0AYPYyjxEeGkA/+Hkh4DyWj4veNeUqK/WrTyspzNUoLzYjZfVLjw55XN&#10;eYVbgVCMRkrG6U3MqR8lX6PlrcpuvDA5UsagZT+PjyIl+Xydd7083fVfAAAA//8DAFBLAwQUAAYA&#10;CAAAACEAl/VCQ90AAAAJAQAADwAAAGRycy9kb3ducmV2LnhtbEyPwU7DMBBE70j9B2srcaN2ClRN&#10;iFNVRVxBFKjUmxtvk4h4HcVuE/6ezQluO5rR7Jt8M7pWXLEPjScNyUKBQCq9bajS8PnxcrcGEaIh&#10;a1pPqOEHA2yK2U1uMusHesfrPlaCSyhkRkMdY5dJGcoanQkL3yGxd/a9M5FlX0nbm4HLXSuXSq2k&#10;Mw3xh9p0uKux/N5fnIav1/Px8KDeqmf32A1+VJJcKrW+nY/bJxARx/gXhgmf0aFgppO/kA2i1bBe&#10;piuOauBFk50kKgFxmq77FGSRy/8Lil8AAAD//wMAUEsBAi0AFAAGAAgAAAAhALaDOJL+AAAA4QEA&#10;ABMAAAAAAAAAAAAAAAAAAAAAAFtDb250ZW50X1R5cGVzXS54bWxQSwECLQAUAAYACAAAACEAOP0h&#10;/9YAAACUAQAACwAAAAAAAAAAAAAAAAAvAQAAX3JlbHMvLnJlbHNQSwECLQAUAAYACAAAACEAEgnr&#10;shICAAACBAAADgAAAAAAAAAAAAAAAAAuAgAAZHJzL2Uyb0RvYy54bWxQSwECLQAUAAYACAAAACEA&#10;l/VCQ90AAAAJAQAADwAAAAAAAAAAAAAAAABsBAAAZHJzL2Rvd25yZXYueG1sUEsFBgAAAAAEAAQA&#10;8wAAAHYFAAAAAA==&#10;" filled="f" stroked="f">
            <v:textbox style="mso-next-textbox:#Pole tekstowe 221">
              <w:txbxContent>
                <w:p w:rsidR="001E117D" w:rsidRPr="003D5DAF" w:rsidRDefault="001E117D" w:rsidP="00764D9C">
                  <w:pPr>
                    <w:pStyle w:val="tekstzboku"/>
                    <w:rPr>
                      <w:lang w:val="en-GB"/>
                    </w:rPr>
                  </w:pPr>
                  <w:r>
                    <w:rPr>
                      <w:lang w:val="en-GB"/>
                    </w:rPr>
                    <w:t>In 2019 t</w:t>
                  </w:r>
                  <w:r w:rsidRPr="003D5DAF">
                    <w:rPr>
                      <w:lang w:val="en-GB"/>
                    </w:rPr>
                    <w:t>he income situation in households of farmers improved in comparison to 2018</w:t>
                  </w:r>
                </w:p>
                <w:p w:rsidR="001E117D" w:rsidRPr="003D5DAF" w:rsidRDefault="001E117D" w:rsidP="00764D9C">
                  <w:pPr>
                    <w:spacing w:after="0"/>
                    <w:rPr>
                      <w:rFonts w:eastAsia="Times New Roman"/>
                      <w:bCs/>
                      <w:i/>
                      <w:color w:val="001D77"/>
                      <w:sz w:val="18"/>
                      <w:szCs w:val="18"/>
                      <w:lang w:val="en-GB" w:eastAsia="pl-PL"/>
                    </w:rPr>
                  </w:pPr>
                </w:p>
              </w:txbxContent>
            </v:textbox>
            <w10:wrap type="tight"/>
          </v:shape>
        </w:pict>
      </w:r>
      <w:r w:rsidR="00903B7A" w:rsidRPr="00AD1C4D">
        <w:rPr>
          <w:rFonts w:cs="Arial"/>
          <w:bCs/>
          <w:spacing w:val="2"/>
          <w:szCs w:val="19"/>
          <w:lang w:val="en-GB"/>
        </w:rPr>
        <w:t>In 201</w:t>
      </w:r>
      <w:r w:rsidR="00E41F9D" w:rsidRPr="00AD1C4D">
        <w:rPr>
          <w:rFonts w:cs="Arial"/>
          <w:bCs/>
          <w:spacing w:val="2"/>
          <w:szCs w:val="19"/>
          <w:lang w:val="en-GB"/>
        </w:rPr>
        <w:t>9</w:t>
      </w:r>
      <w:r w:rsidR="00903B7A" w:rsidRPr="00AD1C4D">
        <w:rPr>
          <w:rFonts w:cs="Arial"/>
          <w:bCs/>
          <w:spacing w:val="2"/>
          <w:szCs w:val="19"/>
          <w:lang w:val="en-GB"/>
        </w:rPr>
        <w:t xml:space="preserve"> the </w:t>
      </w:r>
      <w:r w:rsidR="00E41F9D" w:rsidRPr="00AD1C4D">
        <w:rPr>
          <w:rFonts w:cs="Arial"/>
          <w:bCs/>
          <w:spacing w:val="2"/>
          <w:szCs w:val="19"/>
          <w:lang w:val="en-GB"/>
        </w:rPr>
        <w:t xml:space="preserve">real </w:t>
      </w:r>
      <w:r w:rsidR="00903B7A" w:rsidRPr="00AD1C4D">
        <w:rPr>
          <w:rFonts w:cs="Arial"/>
          <w:bCs/>
          <w:spacing w:val="2"/>
          <w:szCs w:val="19"/>
          <w:lang w:val="en-GB"/>
        </w:rPr>
        <w:t>growth of available income by 5.0% in total occurred (in 2018 – by 4.3%).</w:t>
      </w:r>
      <w:r w:rsidR="00903B7A" w:rsidRPr="00AD1C4D">
        <w:rPr>
          <w:rFonts w:cs="Arial"/>
          <w:spacing w:val="2"/>
          <w:szCs w:val="19"/>
          <w:lang w:val="en-GB"/>
        </w:rPr>
        <w:t xml:space="preserve"> </w:t>
      </w:r>
      <w:r w:rsidR="00AD1C4D" w:rsidRPr="00AD1C4D">
        <w:rPr>
          <w:rFonts w:cs="Arial"/>
          <w:bCs/>
          <w:spacing w:val="2"/>
          <w:szCs w:val="19"/>
          <w:lang w:val="en-GB"/>
        </w:rPr>
        <w:t>This </w:t>
      </w:r>
      <w:r w:rsidR="00903B7A" w:rsidRPr="00AD1C4D">
        <w:rPr>
          <w:rFonts w:cs="Arial"/>
          <w:bCs/>
          <w:spacing w:val="2"/>
          <w:szCs w:val="19"/>
          <w:lang w:val="en-GB"/>
        </w:rPr>
        <w:t xml:space="preserve">was observed in all socio-economic groups of households. The highest real increase of income was recorded in households of </w:t>
      </w:r>
      <w:r w:rsidR="00E41F9D" w:rsidRPr="00AD1C4D">
        <w:rPr>
          <w:rFonts w:cs="Arial"/>
          <w:bCs/>
          <w:spacing w:val="2"/>
          <w:szCs w:val="19"/>
          <w:lang w:val="en-GB"/>
        </w:rPr>
        <w:t xml:space="preserve">pensioners </w:t>
      </w:r>
      <w:r w:rsidR="00903B7A" w:rsidRPr="00AD1C4D">
        <w:rPr>
          <w:rFonts w:cs="Arial"/>
          <w:bCs/>
          <w:spacing w:val="2"/>
          <w:szCs w:val="19"/>
          <w:lang w:val="en-GB"/>
        </w:rPr>
        <w:t>(</w:t>
      </w:r>
      <w:r w:rsidR="00BA3B45" w:rsidRPr="00AD1C4D">
        <w:rPr>
          <w:rFonts w:cs="Arial"/>
          <w:bCs/>
          <w:spacing w:val="2"/>
          <w:szCs w:val="19"/>
          <w:lang w:val="en-GB"/>
        </w:rPr>
        <w:t>by 7.8</w:t>
      </w:r>
      <w:r w:rsidR="00903B7A" w:rsidRPr="00AD1C4D">
        <w:rPr>
          <w:rFonts w:cs="Arial"/>
          <w:bCs/>
          <w:spacing w:val="2"/>
          <w:szCs w:val="19"/>
          <w:lang w:val="en-GB"/>
        </w:rPr>
        <w:t>%) and the lowest in households of farmers – by 3.5% (in 2</w:t>
      </w:r>
      <w:r w:rsidR="00BA3B45" w:rsidRPr="00AD1C4D">
        <w:rPr>
          <w:rFonts w:cs="Arial"/>
          <w:bCs/>
          <w:spacing w:val="2"/>
          <w:szCs w:val="19"/>
          <w:lang w:val="en-GB"/>
        </w:rPr>
        <w:t>018 for households of farmers a</w:t>
      </w:r>
      <w:r w:rsidR="00903B7A" w:rsidRPr="00AD1C4D">
        <w:rPr>
          <w:rFonts w:cs="Arial"/>
          <w:bCs/>
          <w:spacing w:val="2"/>
          <w:szCs w:val="19"/>
          <w:lang w:val="en-GB"/>
        </w:rPr>
        <w:t xml:space="preserve"> decrease by 1.5% was observed).</w:t>
      </w:r>
    </w:p>
    <w:p w:rsidR="005135D9" w:rsidRPr="005135D9" w:rsidRDefault="005135D9" w:rsidP="00764D9C">
      <w:pPr>
        <w:rPr>
          <w:szCs w:val="19"/>
          <w:shd w:val="clear" w:color="auto" w:fill="FFFFFF"/>
          <w:lang w:val="en-GB"/>
        </w:rPr>
      </w:pPr>
      <w:r w:rsidRPr="002440AA">
        <w:rPr>
          <w:szCs w:val="19"/>
          <w:shd w:val="clear" w:color="auto" w:fill="FFFFFF"/>
          <w:lang w:val="en-GB"/>
        </w:rPr>
        <w:t xml:space="preserve">A </w:t>
      </w:r>
      <w:r w:rsidR="002440AA" w:rsidRPr="002440AA">
        <w:rPr>
          <w:szCs w:val="19"/>
          <w:shd w:val="clear" w:color="auto" w:fill="FFFFFF"/>
          <w:lang w:val="en-GB"/>
        </w:rPr>
        <w:t xml:space="preserve">real </w:t>
      </w:r>
      <w:r w:rsidRPr="002440AA">
        <w:rPr>
          <w:szCs w:val="19"/>
          <w:shd w:val="clear" w:color="auto" w:fill="FFFFFF"/>
          <w:lang w:val="en-GB"/>
        </w:rPr>
        <w:t xml:space="preserve">growth of available income in households of farmers was caused mostly by a real growth of income from private farm (by </w:t>
      </w:r>
      <w:r w:rsidR="000169CC">
        <w:rPr>
          <w:szCs w:val="19"/>
          <w:shd w:val="clear" w:color="auto" w:fill="FFFFFF"/>
          <w:lang w:val="en-GB"/>
        </w:rPr>
        <w:t>2.1</w:t>
      </w:r>
      <w:r w:rsidRPr="002440AA">
        <w:rPr>
          <w:szCs w:val="19"/>
          <w:shd w:val="clear" w:color="auto" w:fill="FFFFFF"/>
          <w:lang w:val="en-GB"/>
        </w:rPr>
        <w:t>% in comparison to 2018).</w:t>
      </w:r>
    </w:p>
    <w:p w:rsidR="00AB1889" w:rsidRPr="00AB1889" w:rsidRDefault="00AB1889" w:rsidP="00764D9C">
      <w:pPr>
        <w:rPr>
          <w:szCs w:val="19"/>
          <w:shd w:val="clear" w:color="auto" w:fill="FFFFFF"/>
          <w:lang w:val="en-GB"/>
        </w:rPr>
      </w:pPr>
      <w:r w:rsidRPr="006416F7">
        <w:rPr>
          <w:rFonts w:cs="Arial"/>
          <w:szCs w:val="19"/>
          <w:lang w:val="en-GB"/>
        </w:rPr>
        <w:t>The highest share of income from the mai</w:t>
      </w:r>
      <w:r w:rsidRPr="00690E21">
        <w:rPr>
          <w:rFonts w:cs="Arial"/>
          <w:szCs w:val="19"/>
          <w:lang w:val="en-GB"/>
        </w:rPr>
        <w:t xml:space="preserve">n </w:t>
      </w:r>
      <w:r w:rsidR="00690E21" w:rsidRPr="00690E21">
        <w:rPr>
          <w:rFonts w:cs="Arial"/>
          <w:szCs w:val="19"/>
          <w:lang w:val="en-GB"/>
        </w:rPr>
        <w:t>source of income</w:t>
      </w:r>
      <w:r w:rsidRPr="006416F7">
        <w:rPr>
          <w:rFonts w:cs="Arial"/>
          <w:szCs w:val="19"/>
          <w:lang w:val="en-GB"/>
        </w:rPr>
        <w:t xml:space="preserve"> occurred in the households of retires</w:t>
      </w:r>
      <w:r>
        <w:rPr>
          <w:rFonts w:cs="Arial"/>
          <w:szCs w:val="19"/>
          <w:lang w:val="en-GB"/>
        </w:rPr>
        <w:t xml:space="preserve"> (83.8</w:t>
      </w:r>
      <w:r w:rsidRPr="006416F7">
        <w:rPr>
          <w:rFonts w:cs="Arial"/>
          <w:szCs w:val="19"/>
          <w:lang w:val="en-GB"/>
        </w:rPr>
        <w:t>%) and the lowest in the households of farmers (</w:t>
      </w:r>
      <w:r>
        <w:rPr>
          <w:rFonts w:cs="Arial"/>
          <w:szCs w:val="19"/>
          <w:lang w:val="en-GB"/>
        </w:rPr>
        <w:t>65.7</w:t>
      </w:r>
      <w:r w:rsidRPr="006416F7">
        <w:rPr>
          <w:rFonts w:cs="Arial"/>
          <w:szCs w:val="19"/>
          <w:lang w:val="en-GB"/>
        </w:rPr>
        <w:t>%).</w:t>
      </w:r>
    </w:p>
    <w:p w:rsidR="00764D9C" w:rsidRPr="00AB1889" w:rsidRDefault="00764D9C" w:rsidP="00764D9C">
      <w:pPr>
        <w:jc w:val="both"/>
        <w:rPr>
          <w:i/>
          <w:spacing w:val="-2"/>
          <w:szCs w:val="19"/>
          <w:shd w:val="clear" w:color="auto" w:fill="FFFFFF"/>
          <w:lang w:val="en-GB"/>
        </w:rPr>
      </w:pPr>
    </w:p>
    <w:p w:rsidR="00764D9C" w:rsidRPr="003B33FE" w:rsidRDefault="00FF08F9" w:rsidP="00764D9C">
      <w:pPr>
        <w:spacing w:line="240" w:lineRule="auto"/>
        <w:rPr>
          <w:b/>
          <w:i/>
          <w:spacing w:val="-2"/>
          <w:sz w:val="18"/>
          <w:shd w:val="clear" w:color="auto" w:fill="FFFFFF"/>
        </w:rPr>
      </w:pPr>
      <w:r>
        <w:rPr>
          <w:noProof/>
          <w:lang w:eastAsia="pl-PL"/>
        </w:rPr>
        <w:drawing>
          <wp:inline distT="0" distB="0" distL="0" distR="0">
            <wp:extent cx="5120640" cy="3851910"/>
            <wp:effectExtent l="0" t="0" r="0" b="0"/>
            <wp:docPr id="17" name="Wykres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rsidR="004F75C3" w:rsidRPr="003B33FE" w:rsidRDefault="004F75C3" w:rsidP="00764D9C">
      <w:pPr>
        <w:spacing w:before="0"/>
        <w:jc w:val="both"/>
        <w:rPr>
          <w:i/>
          <w:spacing w:val="-2"/>
          <w:szCs w:val="19"/>
          <w:shd w:val="clear" w:color="auto" w:fill="FFFFFF"/>
        </w:rPr>
      </w:pPr>
    </w:p>
    <w:p w:rsidR="00DC0779" w:rsidRPr="00DC0779" w:rsidRDefault="00DC0779" w:rsidP="00E22461">
      <w:pPr>
        <w:spacing w:before="0"/>
        <w:rPr>
          <w:spacing w:val="-2"/>
          <w:szCs w:val="19"/>
          <w:shd w:val="clear" w:color="auto" w:fill="FFFFFF"/>
          <w:lang w:val="en-GB"/>
        </w:rPr>
      </w:pPr>
      <w:r w:rsidRPr="006416F7">
        <w:rPr>
          <w:rFonts w:cs="Arial"/>
          <w:szCs w:val="19"/>
          <w:lang w:val="en-GB"/>
        </w:rPr>
        <w:t xml:space="preserve">In </w:t>
      </w:r>
      <w:r>
        <w:rPr>
          <w:rFonts w:cs="Arial"/>
          <w:szCs w:val="19"/>
          <w:lang w:val="en-GB"/>
        </w:rPr>
        <w:t>comparison to 2018</w:t>
      </w:r>
      <w:r w:rsidRPr="006416F7">
        <w:rPr>
          <w:rFonts w:cs="Arial"/>
          <w:szCs w:val="19"/>
          <w:lang w:val="en-GB"/>
        </w:rPr>
        <w:t xml:space="preserve">, differences in the structure of the average monthly available income per capita in households ranged from </w:t>
      </w:r>
      <w:r>
        <w:rPr>
          <w:rFonts w:cs="Arial"/>
          <w:szCs w:val="19"/>
          <w:lang w:val="en-GB"/>
        </w:rPr>
        <w:t>-0.8</w:t>
      </w:r>
      <w:r w:rsidRPr="006416F7">
        <w:rPr>
          <w:rFonts w:cs="Arial"/>
          <w:szCs w:val="19"/>
          <w:lang w:val="en-GB"/>
        </w:rPr>
        <w:t xml:space="preserve"> percentage point</w:t>
      </w:r>
      <w:r w:rsidR="00FD258E">
        <w:rPr>
          <w:rFonts w:cs="Arial"/>
          <w:szCs w:val="19"/>
          <w:lang w:val="en-GB"/>
        </w:rPr>
        <w:t>s</w:t>
      </w:r>
      <w:r w:rsidRPr="006416F7">
        <w:rPr>
          <w:rFonts w:cs="Arial"/>
          <w:szCs w:val="19"/>
          <w:lang w:val="en-GB"/>
        </w:rPr>
        <w:t xml:space="preserve"> for category ‘</w:t>
      </w:r>
      <w:r>
        <w:rPr>
          <w:rFonts w:cs="Arial"/>
          <w:szCs w:val="19"/>
          <w:lang w:val="en-GB"/>
        </w:rPr>
        <w:t>income from hired work</w:t>
      </w:r>
      <w:r w:rsidRPr="006416F7">
        <w:rPr>
          <w:rFonts w:cs="Arial"/>
          <w:szCs w:val="19"/>
          <w:lang w:val="en-GB"/>
        </w:rPr>
        <w:t>’</w:t>
      </w:r>
      <w:r>
        <w:rPr>
          <w:rFonts w:cs="Arial"/>
          <w:szCs w:val="19"/>
          <w:lang w:val="en-GB"/>
        </w:rPr>
        <w:t xml:space="preserve"> to 0.5</w:t>
      </w:r>
      <w:r w:rsidRPr="006416F7">
        <w:rPr>
          <w:rFonts w:cs="Arial"/>
          <w:szCs w:val="19"/>
          <w:lang w:val="en-GB"/>
        </w:rPr>
        <w:t xml:space="preserve"> percentage point</w:t>
      </w:r>
      <w:r w:rsidR="00FD258E">
        <w:rPr>
          <w:rFonts w:cs="Arial"/>
          <w:szCs w:val="19"/>
          <w:lang w:val="en-GB"/>
        </w:rPr>
        <w:t>s</w:t>
      </w:r>
      <w:r w:rsidRPr="006416F7">
        <w:rPr>
          <w:rFonts w:cs="Arial"/>
          <w:szCs w:val="19"/>
          <w:lang w:val="en-GB"/>
        </w:rPr>
        <w:t xml:space="preserve"> for income from retirement pensions.</w:t>
      </w:r>
    </w:p>
    <w:p w:rsidR="00705CD4" w:rsidRPr="00DC0779" w:rsidRDefault="00705CD4" w:rsidP="00764D9C">
      <w:pPr>
        <w:rPr>
          <w:i/>
          <w:spacing w:val="-2"/>
          <w:szCs w:val="19"/>
          <w:shd w:val="clear" w:color="auto" w:fill="FFFFFF"/>
          <w:lang w:val="en-GB"/>
        </w:rPr>
      </w:pPr>
      <w:r w:rsidRPr="00DC0779">
        <w:rPr>
          <w:i/>
          <w:spacing w:val="-2"/>
          <w:szCs w:val="19"/>
          <w:shd w:val="clear" w:color="auto" w:fill="FFFFFF"/>
          <w:lang w:val="en-GB"/>
        </w:rPr>
        <w:br w:type="page"/>
      </w:r>
    </w:p>
    <w:p w:rsidR="0022076F" w:rsidRPr="0022076F" w:rsidRDefault="0022076F" w:rsidP="00762990">
      <w:pPr>
        <w:rPr>
          <w:spacing w:val="-2"/>
          <w:szCs w:val="19"/>
          <w:shd w:val="clear" w:color="auto" w:fill="FFFFFF"/>
          <w:lang w:val="en-GB"/>
        </w:rPr>
      </w:pPr>
      <w:r w:rsidRPr="00975622">
        <w:rPr>
          <w:rFonts w:cs="Arial"/>
          <w:szCs w:val="19"/>
          <w:lang w:val="en-GB"/>
        </w:rPr>
        <w:lastRenderedPageBreak/>
        <w:t>The dispersion of income per capita in household</w:t>
      </w:r>
      <w:r w:rsidR="00762990" w:rsidRPr="00975622">
        <w:rPr>
          <w:rFonts w:cs="Arial"/>
          <w:szCs w:val="19"/>
          <w:lang w:val="en-GB"/>
        </w:rPr>
        <w:t xml:space="preserve"> measured by the Gini coefficient was</w:t>
      </w:r>
      <w:r w:rsidRPr="00975622">
        <w:rPr>
          <w:rFonts w:cs="Arial"/>
          <w:szCs w:val="19"/>
          <w:lang w:val="en-GB"/>
        </w:rPr>
        <w:t xml:space="preserve"> decreasing from 2014</w:t>
      </w:r>
      <w:r w:rsidR="00762990" w:rsidRPr="00975622">
        <w:rPr>
          <w:rFonts w:cs="Arial"/>
          <w:szCs w:val="19"/>
          <w:lang w:val="en-GB"/>
        </w:rPr>
        <w:t>.</w:t>
      </w:r>
      <w:r w:rsidRPr="00975622">
        <w:rPr>
          <w:rFonts w:cs="Arial"/>
          <w:szCs w:val="19"/>
          <w:lang w:val="en-GB"/>
        </w:rPr>
        <w:t xml:space="preserve"> </w:t>
      </w:r>
      <w:r w:rsidR="00762990" w:rsidRPr="00975622">
        <w:rPr>
          <w:rFonts w:cs="Arial"/>
          <w:szCs w:val="19"/>
          <w:lang w:val="en-GB"/>
        </w:rPr>
        <w:t xml:space="preserve">However </w:t>
      </w:r>
      <w:r w:rsidRPr="00975622">
        <w:rPr>
          <w:rFonts w:cs="Arial"/>
          <w:szCs w:val="19"/>
          <w:lang w:val="en-GB"/>
        </w:rPr>
        <w:t xml:space="preserve">in 2019 </w:t>
      </w:r>
      <w:r w:rsidR="00762990" w:rsidRPr="00975622">
        <w:rPr>
          <w:rFonts w:cs="Arial"/>
          <w:szCs w:val="19"/>
          <w:lang w:val="en-GB"/>
        </w:rPr>
        <w:t>this trend was stopped and t</w:t>
      </w:r>
      <w:r w:rsidRPr="00975622">
        <w:rPr>
          <w:rFonts w:cs="Arial"/>
          <w:szCs w:val="19"/>
          <w:lang w:val="en-GB"/>
        </w:rPr>
        <w:t>he value of the coefficient amounted to 0.301 (in 2018 – 0.299).</w:t>
      </w:r>
    </w:p>
    <w:p w:rsidR="00705CD4" w:rsidRPr="0022076F" w:rsidRDefault="00705CD4" w:rsidP="00764D9C">
      <w:pPr>
        <w:rPr>
          <w:i/>
          <w:spacing w:val="-2"/>
          <w:szCs w:val="19"/>
          <w:shd w:val="clear" w:color="auto" w:fill="FFFFFF"/>
          <w:lang w:val="en-GB"/>
        </w:rPr>
      </w:pPr>
    </w:p>
    <w:p w:rsidR="00764D9C" w:rsidRPr="003B33FE" w:rsidRDefault="00785360" w:rsidP="00764D9C">
      <w:pPr>
        <w:spacing w:line="240" w:lineRule="auto"/>
        <w:rPr>
          <w:b/>
          <w:i/>
          <w:spacing w:val="-2"/>
          <w:sz w:val="18"/>
          <w:shd w:val="clear" w:color="auto" w:fill="FFFFFF"/>
        </w:rPr>
      </w:pPr>
      <w:r>
        <w:rPr>
          <w:i/>
          <w:noProof/>
          <w:lang w:eastAsia="pl-PL"/>
        </w:rPr>
        <w:pict w14:anchorId="756470DB">
          <v:shape id="Pole tekstowe 220" o:spid="_x0000_s1031" type="#_x0000_t202" style="position:absolute;margin-left:409.75pt;margin-top:28.55pt;width:135.85pt;height:92.65pt;z-index:-25151385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zYGkFAIAAAMEAAAOAAAAZHJzL2Uyb0RvYy54bWysU9uO2yAQfa/Uf0C8N74oTjZWnNV2t1tV&#10;2rYrbfsBBOMYLTAUSOz06zvgJI3at6p+QOBhzsw5c1jfjlqRg3BegmloMcspEYZDK82uod+/Pb67&#10;ocQHZlqmwIiGHoWnt5u3b9aDrUUJPahWOIIgxteDbWgfgq2zzPNeaOZnYIXBYAdOs4BHt8taxwZE&#10;1yor83yRDeBa64AL7/HvwxSkm4TfdYKHr13nRSCqodhbSKtL6zau2WbN6p1jtpf81Ab7hy40kwaL&#10;XqAeWGBk7+RfUFpyBx66MOOgM+g6yUXigGyK/A82Lz2zInFBcby9yOT/Hyz/cnh2RLYNLUvUxzCN&#10;Q3oGJUgQrz7AIEgMoEyD9TXefrF4P4zvYcRxJ8rePgF/9cTAfc/MTtw5B0MvWIttFjEzu0qdcHwE&#10;2Q6focVqbB8gAY2d01FDVIUgOrZzvIxIjIHwWHJZVuWqooRjrCiWi0VVpRqsPqdb58NHAZrETUMd&#10;eiDBs8OTD7EdVp+vxGoGHqVSyQfKkKGhq6qsUsJVRMuANlVSN/Qmj99knMjyg2lTcmBSTXssoMyJ&#10;dmQ6cQ7jdkxCL85qbqE9og4OJlfiK8JND+4nJQM6sqH+x545QYn6ZFDLVTGfRwunw7xaxnm568j2&#10;OsIMR6iGBkqm7X1Itp8o36HmnUxqxOFMnZxaRqclkU6vIlr5+pxu/X67m18AAAD//wMAUEsDBBQA&#10;BgAIAAAAIQCyqK/E3wAAAAsBAAAPAAAAZHJzL2Rvd25yZXYueG1sTI/LTsMwEEX3SPyDNUjsqJ0o&#10;gSZkUiEQWxDlIbFz42kSEY+j2G3C3+Ou6HJ0j+49U20WO4gjTb53jJCsFAjixpmeW4SP9+ebNQgf&#10;NBs9OCaEX/KwqS8vKl0aN/MbHbehFbGEfakRuhDGUkrfdGS1X7mROGZ7N1kd4jm10kx6juV2kKlS&#10;t9LqnuNCp0d67Kj52R4swufL/vsrU6/tk83H2S1Ksi0k4vXV8nAPItAS/mE46Ud1qKPTzh3YeDEg&#10;rJMijyhCfpeAOAGqSFIQO4Q0SzOQdSXPf6j/AAAA//8DAFBLAQItABQABgAIAAAAIQC2gziS/gAA&#10;AOEBAAATAAAAAAAAAAAAAAAAAAAAAABbQ29udGVudF9UeXBlc10ueG1sUEsBAi0AFAAGAAgAAAAh&#10;ADj9If/WAAAAlAEAAAsAAAAAAAAAAAAAAAAALwEAAF9yZWxzLy5yZWxzUEsBAi0AFAAGAAgAAAAh&#10;AJ/NgaQUAgAAAwQAAA4AAAAAAAAAAAAAAAAALgIAAGRycy9lMm9Eb2MueG1sUEsBAi0AFAAGAAgA&#10;AAAhALKor8TfAAAACwEAAA8AAAAAAAAAAAAAAAAAbgQAAGRycy9kb3ducmV2LnhtbFBLBQYAAAAA&#10;BAAEAPMAAAB6BQAAAAA=&#10;" filled="f" stroked="f">
            <v:textbox style="mso-next-textbox:#Pole tekstowe 220">
              <w:txbxContent>
                <w:p w:rsidR="006624D6" w:rsidRPr="000E0706" w:rsidRDefault="006624D6" w:rsidP="008235B1">
                  <w:pPr>
                    <w:pStyle w:val="tekstzboku"/>
                    <w:rPr>
                      <w:lang w:val="en-GB"/>
                    </w:rPr>
                  </w:pPr>
                  <w:r>
                    <w:rPr>
                      <w:lang w:val="en-GB"/>
                    </w:rPr>
                    <w:t>The decreasing trend of Gini coefficient that describes the dispersion of income per capita in households was stopped in 2018 and took an upward trend in 2019</w:t>
                  </w:r>
                </w:p>
              </w:txbxContent>
            </v:textbox>
            <w10:wrap type="tight"/>
          </v:shape>
        </w:pict>
      </w:r>
      <w:r w:rsidR="00156698" w:rsidRPr="005C7565">
        <w:rPr>
          <w:noProof/>
          <w:lang w:eastAsia="pl-PL"/>
        </w:rPr>
        <w:drawing>
          <wp:inline distT="0" distB="0" distL="0" distR="0">
            <wp:extent cx="5122545" cy="3239770"/>
            <wp:effectExtent l="0" t="0" r="0" b="0"/>
            <wp:docPr id="19" name="Wykres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rsidR="00764D9C" w:rsidRPr="003B33FE" w:rsidRDefault="00785360" w:rsidP="00764D9C">
      <w:pPr>
        <w:jc w:val="both"/>
        <w:rPr>
          <w:i/>
          <w:spacing w:val="-2"/>
          <w:szCs w:val="19"/>
          <w:shd w:val="clear" w:color="auto" w:fill="FFFFFF"/>
        </w:rPr>
      </w:pPr>
      <w:r>
        <w:rPr>
          <w:i/>
          <w:noProof/>
          <w:lang w:eastAsia="pl-PL"/>
        </w:rPr>
        <w:pict w14:anchorId="3B8D9061">
          <v:shape id="Pole tekstowe 219" o:spid="_x0000_s1036" type="#_x0000_t202" style="position:absolute;left:0;text-align:left;margin-left:410.25pt;margin-top:6.75pt;width:135.85pt;height:78.7pt;z-index:-2515036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6i1WEwIAAAIEAAAOAAAAZHJzL2Uyb0RvYy54bWysU1Fv0zAQfkfiP1h+p2mjli1R02lsDCGN&#10;MWnwA66O01izfcZ2l4xfz9lpSwVviDxYds733X3ffV5fjUazF+mDQtvwxWzOmbQCW2V3Df/+7e7d&#10;JWchgm1Bo5UNf5WBX23evlkPrpYl9qhb6RmB2FAPruF9jK4uiiB6aSDM0ElLwQ69gUhHvytaDwOh&#10;G12U8/n7YkDfOo9ChkB/b6cg32T8rpMifu26ICPTDafeYl59XrdpLTZrqHceXK/EoQ34hy4MKEtF&#10;T1C3EIHtvfoLyijhMWAXZwJNgV2nhMwciM1i/gebpx6czFxInOBOMoX/ByseXh49U23Dy0XFmQVD&#10;Q3pELVmUzyHiIFkKkEyDCzXdfnJ0P44fcKRxZ8rB3aN4DsziTQ92J6+9x6GX0FKbi5RZnKVOOCGB&#10;bIcv2FI12EfMQGPnTdKQVGGETuN6PY1IjpGJVPKiXJXVijNBsaqqllWeYQH1Mdv5ED9JNCxtGu7J&#10;AhkdXu5DTN1AfbySilm8U1pnG2jLBgJdlauccBYxKpJLtTINv5ynb/JNIvnRtjk5gtLTngpoe2Cd&#10;iE6U47gds84XRzG32L6SDB4nU9Ijok2P/idnAxmy4eHHHrzkTH+2JGW1WC6Tg/Nhuboo6eDPI9vz&#10;CFhBUA2PnE3bm5hdP1G+Jsk7ldVIs5k6ObRMRssiHR5FcvL5Od/6/XQ3vwAAAP//AwBQSwMEFAAG&#10;AAgAAAAhABT1wWbeAAAACwEAAA8AAABkcnMvZG93bnJldi54bWxMj09PwzAMxe9IfIfISNyYQ2Gw&#10;lqYTAnEFMf5I3LLGaysap2qytXx7vBOcbOs9Pf9euZ59rw40xi6wgcuFBkVcB9dxY+D97eliBSom&#10;y872gcnAD0VYV6cnpS1cmPiVDpvUKAnhWFgDbUpDgRjrlryNizAQi7YLo7dJzrFBN9pJwn2PmdY3&#10;6G3H8qG1Az20VH9v9t7Ax/Pu6/NavzSPfjlMYdbIPkdjzs/m+ztQieb0Z4YjvqBDJUzbsGcXVW9g&#10;lemlWEW4knk06DzLQG1lu9U5YFXi/w7VLwAAAP//AwBQSwECLQAUAAYACAAAACEAtoM4kv4AAADh&#10;AQAAEwAAAAAAAAAAAAAAAAAAAAAAW0NvbnRlbnRfVHlwZXNdLnhtbFBLAQItABQABgAIAAAAIQA4&#10;/SH/1gAAAJQBAAALAAAAAAAAAAAAAAAAAC8BAABfcmVscy8ucmVsc1BLAQItABQABgAIAAAAIQAQ&#10;6i1WEwIAAAIEAAAOAAAAAAAAAAAAAAAAAC4CAABkcnMvZTJvRG9jLnhtbFBLAQItABQABgAIAAAA&#10;IQAU9cFm3gAAAAsBAAAPAAAAAAAAAAAAAAAAAG0EAABkcnMvZG93bnJldi54bWxQSwUGAAAAAAQA&#10;BADzAAAAeAUAAAAA&#10;" filled="f" stroked="f">
            <v:textbox style="mso-next-textbox:#Pole tekstowe 219">
              <w:txbxContent>
                <w:p w:rsidR="001E117D" w:rsidRPr="00A13CB9" w:rsidRDefault="001E117D" w:rsidP="00764D9C">
                  <w:pPr>
                    <w:pStyle w:val="tekstzboku"/>
                    <w:rPr>
                      <w:lang w:val="en-GB"/>
                    </w:rPr>
                  </w:pPr>
                  <w:r w:rsidRPr="00A13CB9">
                    <w:rPr>
                      <w:lang w:val="en-GB"/>
                    </w:rPr>
                    <w:t xml:space="preserve">In real </w:t>
                  </w:r>
                  <w:r w:rsidR="000B04B8">
                    <w:rPr>
                      <w:lang w:val="en-GB"/>
                    </w:rPr>
                    <w:t>terms – the average expenditure</w:t>
                  </w:r>
                  <w:r w:rsidRPr="00A13CB9">
                    <w:rPr>
                      <w:lang w:val="en-GB"/>
                    </w:rPr>
                    <w:t xml:space="preserve"> per capita in households </w:t>
                  </w:r>
                  <w:r>
                    <w:rPr>
                      <w:lang w:val="en-GB"/>
                    </w:rPr>
                    <w:t>in 2019 increased</w:t>
                  </w:r>
                  <w:r w:rsidR="007F0167">
                    <w:rPr>
                      <w:lang w:val="en-GB"/>
                    </w:rPr>
                    <w:t xml:space="preserve"> by 3.1%</w:t>
                  </w:r>
                  <w:r>
                    <w:rPr>
                      <w:lang w:val="en-GB"/>
                    </w:rPr>
                    <w:t xml:space="preserve"> in comparison</w:t>
                  </w:r>
                  <w:r w:rsidRPr="00A13CB9">
                    <w:rPr>
                      <w:lang w:val="en-GB"/>
                    </w:rPr>
                    <w:t xml:space="preserve"> to 2018</w:t>
                  </w:r>
                </w:p>
              </w:txbxContent>
            </v:textbox>
            <w10:wrap type="tight"/>
          </v:shape>
        </w:pict>
      </w:r>
    </w:p>
    <w:p w:rsidR="0045609E" w:rsidRDefault="0045609E" w:rsidP="00E22461">
      <w:pPr>
        <w:rPr>
          <w:szCs w:val="19"/>
          <w:shd w:val="clear" w:color="auto" w:fill="FFFFFF"/>
          <w:lang w:val="en-GB"/>
        </w:rPr>
      </w:pPr>
      <w:r w:rsidRPr="0045609E">
        <w:rPr>
          <w:szCs w:val="19"/>
          <w:shd w:val="clear" w:color="auto" w:fill="FFFFFF"/>
          <w:lang w:val="en-GB"/>
        </w:rPr>
        <w:t>In 2019 in all socio-econom</w:t>
      </w:r>
      <w:r>
        <w:rPr>
          <w:szCs w:val="19"/>
          <w:shd w:val="clear" w:color="auto" w:fill="FFFFFF"/>
          <w:lang w:val="en-GB"/>
        </w:rPr>
        <w:t xml:space="preserve">ic groups of households </w:t>
      </w:r>
      <w:r w:rsidRPr="0045609E">
        <w:rPr>
          <w:szCs w:val="19"/>
          <w:shd w:val="clear" w:color="auto" w:fill="FFFFFF"/>
          <w:lang w:val="en-GB"/>
        </w:rPr>
        <w:t xml:space="preserve">there was a real growth of </w:t>
      </w:r>
      <w:r>
        <w:rPr>
          <w:szCs w:val="19"/>
          <w:shd w:val="clear" w:color="auto" w:fill="FFFFFF"/>
          <w:lang w:val="en-GB"/>
        </w:rPr>
        <w:t>average mo</w:t>
      </w:r>
      <w:r w:rsidR="00B412A8">
        <w:rPr>
          <w:szCs w:val="19"/>
          <w:shd w:val="clear" w:color="auto" w:fill="FFFFFF"/>
          <w:lang w:val="en-GB"/>
        </w:rPr>
        <w:t>n</w:t>
      </w:r>
      <w:r>
        <w:rPr>
          <w:szCs w:val="19"/>
          <w:shd w:val="clear" w:color="auto" w:fill="FFFFFF"/>
          <w:lang w:val="en-GB"/>
        </w:rPr>
        <w:t xml:space="preserve">thly </w:t>
      </w:r>
      <w:r w:rsidR="00FD258E">
        <w:rPr>
          <w:szCs w:val="19"/>
          <w:shd w:val="clear" w:color="auto" w:fill="FFFFFF"/>
          <w:lang w:val="en-GB"/>
        </w:rPr>
        <w:t xml:space="preserve">expenditure </w:t>
      </w:r>
      <w:r>
        <w:rPr>
          <w:szCs w:val="19"/>
          <w:shd w:val="clear" w:color="auto" w:fill="FFFFFF"/>
          <w:lang w:val="en-GB"/>
        </w:rPr>
        <w:t>per capita that amounted from 2.5% in households of retires to 4.4% in the group of the pensioners – in comparison to 2018.</w:t>
      </w:r>
    </w:p>
    <w:p w:rsidR="00B27DFD" w:rsidRPr="0045609E" w:rsidRDefault="00FD258E" w:rsidP="00E22461">
      <w:pPr>
        <w:rPr>
          <w:szCs w:val="19"/>
          <w:shd w:val="clear" w:color="auto" w:fill="FFFFFF"/>
          <w:lang w:val="en-GB"/>
        </w:rPr>
      </w:pPr>
      <w:r>
        <w:rPr>
          <w:rFonts w:cs="Arial"/>
          <w:szCs w:val="19"/>
          <w:lang w:val="en-GB"/>
        </w:rPr>
        <w:t>Similarly to</w:t>
      </w:r>
      <w:r w:rsidR="00B27DFD" w:rsidRPr="006416F7">
        <w:rPr>
          <w:rFonts w:cs="Arial"/>
          <w:szCs w:val="19"/>
          <w:lang w:val="en-GB"/>
        </w:rPr>
        <w:t xml:space="preserve"> the previous years, the highest share in the structure of the expenditure of households </w:t>
      </w:r>
      <w:r w:rsidR="003B4300">
        <w:rPr>
          <w:rFonts w:cs="Arial"/>
          <w:szCs w:val="19"/>
          <w:lang w:val="en-GB"/>
        </w:rPr>
        <w:t>was</w:t>
      </w:r>
      <w:r w:rsidR="00B27DFD" w:rsidRPr="006416F7">
        <w:rPr>
          <w:rFonts w:cs="Arial"/>
          <w:szCs w:val="19"/>
          <w:lang w:val="en-GB"/>
        </w:rPr>
        <w:t xml:space="preserve"> still held by expenditure on food and non-alcoholic</w:t>
      </w:r>
      <w:r w:rsidR="00B27DFD">
        <w:rPr>
          <w:rFonts w:cs="Arial"/>
          <w:szCs w:val="19"/>
          <w:lang w:val="en-GB"/>
        </w:rPr>
        <w:t xml:space="preserve"> beverages – 25.1</w:t>
      </w:r>
      <w:r w:rsidR="00B27DFD" w:rsidRPr="006416F7">
        <w:rPr>
          <w:rFonts w:cs="Arial"/>
          <w:szCs w:val="19"/>
          <w:lang w:val="en-GB"/>
        </w:rPr>
        <w:t xml:space="preserve">%, and constituted from </w:t>
      </w:r>
      <w:r w:rsidR="00B27DFD">
        <w:rPr>
          <w:rFonts w:cs="Arial"/>
          <w:szCs w:val="19"/>
          <w:lang w:val="en-GB"/>
        </w:rPr>
        <w:t>21.1</w:t>
      </w:r>
      <w:r w:rsidR="00B27DFD" w:rsidRPr="006416F7">
        <w:rPr>
          <w:rFonts w:cs="Arial"/>
          <w:szCs w:val="19"/>
          <w:lang w:val="en-GB"/>
        </w:rPr>
        <w:t xml:space="preserve">% of total expenditure in the households of self-employed to </w:t>
      </w:r>
      <w:r w:rsidR="00B27DFD">
        <w:rPr>
          <w:rFonts w:cs="Arial"/>
          <w:szCs w:val="19"/>
          <w:lang w:val="en-GB"/>
        </w:rPr>
        <w:t>31.7</w:t>
      </w:r>
      <w:r w:rsidR="00B27DFD" w:rsidRPr="006416F7">
        <w:rPr>
          <w:rFonts w:cs="Arial"/>
          <w:szCs w:val="19"/>
          <w:lang w:val="en-GB"/>
        </w:rPr>
        <w:t>% in the households of farmers.</w:t>
      </w:r>
    </w:p>
    <w:p w:rsidR="00056F23" w:rsidRPr="00056F23" w:rsidRDefault="00056F23" w:rsidP="00E22461">
      <w:pPr>
        <w:rPr>
          <w:spacing w:val="-2"/>
          <w:szCs w:val="19"/>
          <w:shd w:val="clear" w:color="auto" w:fill="FFFFFF"/>
          <w:lang w:val="en-GB"/>
        </w:rPr>
      </w:pPr>
      <w:r w:rsidRPr="006416F7">
        <w:rPr>
          <w:rFonts w:cs="Arial"/>
          <w:bCs/>
          <w:szCs w:val="19"/>
          <w:lang w:val="en-GB"/>
        </w:rPr>
        <w:t xml:space="preserve">Another important item in households expenditure were those on housing, water, electricity, gas and other fuels. Its share in total expenditure was on average </w:t>
      </w:r>
      <w:r>
        <w:rPr>
          <w:rFonts w:cs="Arial"/>
          <w:bCs/>
          <w:szCs w:val="19"/>
          <w:lang w:val="en-GB"/>
        </w:rPr>
        <w:t>18.0</w:t>
      </w:r>
      <w:r w:rsidRPr="006416F7">
        <w:rPr>
          <w:rFonts w:cs="Arial"/>
          <w:bCs/>
          <w:szCs w:val="19"/>
          <w:lang w:val="en-GB"/>
        </w:rPr>
        <w:t>%. The lowest share of this expenditure was in the households of farmers (</w:t>
      </w:r>
      <w:r>
        <w:rPr>
          <w:rFonts w:cs="Arial"/>
          <w:bCs/>
          <w:szCs w:val="19"/>
          <w:lang w:val="en-GB"/>
        </w:rPr>
        <w:t>13.9</w:t>
      </w:r>
      <w:r w:rsidRPr="006416F7">
        <w:rPr>
          <w:rFonts w:cs="Arial"/>
          <w:bCs/>
          <w:szCs w:val="19"/>
          <w:lang w:val="en-GB"/>
        </w:rPr>
        <w:t xml:space="preserve">%) and the highest in the households of pensioners – </w:t>
      </w:r>
      <w:r>
        <w:rPr>
          <w:rFonts w:cs="Arial"/>
          <w:bCs/>
          <w:szCs w:val="19"/>
          <w:lang w:val="en-GB"/>
        </w:rPr>
        <w:t>22.6</w:t>
      </w:r>
      <w:r w:rsidRPr="006416F7">
        <w:rPr>
          <w:rFonts w:cs="Arial"/>
          <w:bCs/>
          <w:szCs w:val="19"/>
          <w:lang w:val="en-GB"/>
        </w:rPr>
        <w:t>%.</w:t>
      </w:r>
    </w:p>
    <w:p w:rsidR="00764D9C" w:rsidRPr="00056F23" w:rsidRDefault="00764D9C" w:rsidP="00764D9C">
      <w:pPr>
        <w:jc w:val="both"/>
        <w:rPr>
          <w:i/>
          <w:spacing w:val="-2"/>
          <w:szCs w:val="19"/>
          <w:shd w:val="clear" w:color="auto" w:fill="FFFFFF"/>
          <w:lang w:val="en-GB"/>
        </w:rPr>
      </w:pPr>
    </w:p>
    <w:p w:rsidR="00764D9C" w:rsidRPr="007E2F9C" w:rsidRDefault="00156698" w:rsidP="005067E3">
      <w:pPr>
        <w:spacing w:line="240" w:lineRule="auto"/>
        <w:rPr>
          <w:spacing w:val="-2"/>
          <w:szCs w:val="19"/>
          <w:shd w:val="clear" w:color="auto" w:fill="FFFFFF"/>
          <w:lang w:val="en-GB"/>
        </w:rPr>
      </w:pPr>
      <w:r>
        <w:rPr>
          <w:noProof/>
          <w:lang w:eastAsia="pl-PL"/>
        </w:rPr>
        <w:drawing>
          <wp:inline distT="0" distB="0" distL="0" distR="0">
            <wp:extent cx="5122545" cy="2915920"/>
            <wp:effectExtent l="0" t="0" r="0" b="0"/>
            <wp:docPr id="20" name="Wykres 20"/>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r w:rsidR="00D65C9B" w:rsidRPr="005067E3">
        <w:rPr>
          <w:spacing w:val="-2"/>
          <w:szCs w:val="19"/>
          <w:shd w:val="clear" w:color="auto" w:fill="FFFFFF"/>
        </w:rPr>
        <w:br w:type="page"/>
      </w:r>
    </w:p>
    <w:p w:rsidR="007E2F9C" w:rsidRDefault="007E2F9C" w:rsidP="005067E3">
      <w:pPr>
        <w:spacing w:line="240" w:lineRule="auto"/>
        <w:rPr>
          <w:rFonts w:cs="Arial"/>
          <w:i/>
          <w:szCs w:val="19"/>
          <w:lang w:val="en-GB"/>
        </w:rPr>
      </w:pPr>
      <w:r w:rsidRPr="00F95CD2">
        <w:rPr>
          <w:rFonts w:cs="Arial"/>
          <w:szCs w:val="19"/>
          <w:lang w:val="en-GB"/>
        </w:rPr>
        <w:lastRenderedPageBreak/>
        <w:t>Changes in share in expenditure structure for households in total between 201</w:t>
      </w:r>
      <w:r w:rsidR="001E117D">
        <w:rPr>
          <w:rFonts w:cs="Arial"/>
          <w:szCs w:val="19"/>
          <w:lang w:val="en-GB"/>
        </w:rPr>
        <w:t>9</w:t>
      </w:r>
      <w:r w:rsidRPr="00F95CD2">
        <w:rPr>
          <w:rFonts w:cs="Arial"/>
          <w:szCs w:val="19"/>
          <w:lang w:val="en-GB"/>
        </w:rPr>
        <w:t xml:space="preserve"> and 201</w:t>
      </w:r>
      <w:r w:rsidR="001E117D">
        <w:rPr>
          <w:rFonts w:cs="Arial"/>
          <w:szCs w:val="19"/>
          <w:lang w:val="en-GB"/>
        </w:rPr>
        <w:t>8</w:t>
      </w:r>
      <w:r w:rsidRPr="00F95CD2">
        <w:rPr>
          <w:rFonts w:cs="Arial"/>
          <w:szCs w:val="19"/>
          <w:lang w:val="en-GB"/>
        </w:rPr>
        <w:t xml:space="preserve"> in the case of the other main groups of consumer goods and services ranged from -0.8 </w:t>
      </w:r>
      <w:r w:rsidR="00F95CD2" w:rsidRPr="00F95CD2">
        <w:rPr>
          <w:rFonts w:cs="Arial"/>
          <w:szCs w:val="19"/>
          <w:lang w:val="en-GB"/>
        </w:rPr>
        <w:t>percentage point</w:t>
      </w:r>
      <w:r w:rsidR="000B04B8">
        <w:rPr>
          <w:rFonts w:cs="Arial"/>
          <w:szCs w:val="19"/>
          <w:lang w:val="en-GB"/>
        </w:rPr>
        <w:t xml:space="preserve"> for expenditure</w:t>
      </w:r>
      <w:r w:rsidRPr="00F95CD2">
        <w:rPr>
          <w:rFonts w:cs="Arial"/>
          <w:szCs w:val="19"/>
          <w:lang w:val="en-GB"/>
        </w:rPr>
        <w:t xml:space="preserve"> on transport to +0.5 pe</w:t>
      </w:r>
      <w:r w:rsidR="000B04B8">
        <w:rPr>
          <w:rFonts w:cs="Arial"/>
          <w:szCs w:val="19"/>
          <w:lang w:val="en-GB"/>
        </w:rPr>
        <w:t>rcentage points for expenditure</w:t>
      </w:r>
      <w:r w:rsidRPr="00F95CD2">
        <w:rPr>
          <w:rFonts w:cs="Arial"/>
          <w:szCs w:val="19"/>
          <w:lang w:val="en-GB"/>
        </w:rPr>
        <w:t xml:space="preserve"> on education</w:t>
      </w:r>
      <w:r w:rsidRPr="00F95CD2">
        <w:rPr>
          <w:rFonts w:cs="Arial"/>
          <w:i/>
          <w:szCs w:val="19"/>
          <w:lang w:val="en-GB"/>
        </w:rPr>
        <w:t>.</w:t>
      </w:r>
    </w:p>
    <w:p w:rsidR="005C7565" w:rsidRPr="009F2657" w:rsidRDefault="005C7565" w:rsidP="005067E3">
      <w:pPr>
        <w:spacing w:line="240" w:lineRule="auto"/>
        <w:rPr>
          <w:spacing w:val="-2"/>
          <w:szCs w:val="19"/>
          <w:shd w:val="clear" w:color="auto" w:fill="FFFFFF"/>
          <w:lang w:val="en-GB"/>
        </w:rPr>
      </w:pPr>
    </w:p>
    <w:p w:rsidR="00764D9C" w:rsidRPr="003B33FE" w:rsidRDefault="00156698" w:rsidP="00764D9C">
      <w:pPr>
        <w:spacing w:line="240" w:lineRule="auto"/>
        <w:rPr>
          <w:i/>
          <w:spacing w:val="-2"/>
          <w:szCs w:val="19"/>
          <w:shd w:val="clear" w:color="auto" w:fill="FFFFFF"/>
        </w:rPr>
      </w:pPr>
      <w:r>
        <w:rPr>
          <w:noProof/>
          <w:lang w:eastAsia="pl-PL"/>
        </w:rPr>
        <w:drawing>
          <wp:inline distT="0" distB="0" distL="0" distR="0">
            <wp:extent cx="5122545" cy="4140000"/>
            <wp:effectExtent l="0" t="0" r="0" b="0"/>
            <wp:docPr id="21" name="Wykres 21"/>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rsidR="001F43F3" w:rsidRPr="003B33FE" w:rsidRDefault="00785360" w:rsidP="001F43F3">
      <w:pPr>
        <w:spacing w:line="240" w:lineRule="auto"/>
        <w:rPr>
          <w:i/>
          <w:spacing w:val="-2"/>
          <w:szCs w:val="19"/>
          <w:shd w:val="clear" w:color="auto" w:fill="FFFFFF"/>
        </w:rPr>
      </w:pPr>
      <w:r>
        <w:rPr>
          <w:i/>
          <w:noProof/>
          <w:szCs w:val="19"/>
          <w:lang w:eastAsia="pl-PL"/>
        </w:rPr>
        <w:pict w14:anchorId="247EFA7C">
          <v:shape id="Pole tekstowe 217" o:spid="_x0000_s1032" type="#_x0000_t202" style="position:absolute;margin-left:411.05pt;margin-top:6.4pt;width:135.85pt;height:74.25pt;z-index:-251511808;visibility:visible;mso-wrap-style:square;mso-width-percent:0;mso-wrap-distance-left:9pt;mso-wrap-distance-top:3.6pt;mso-wrap-distance-right:9pt;mso-wrap-distance-bottom:3.6pt;mso-position-horizontal:absolute;mso-position-horizontal-relative:text;mso-position-vertical:absolute;mso-position-vertical-relative:text;mso-width-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H3bFEwIAAAIEAAAOAAAAZHJzL2Uyb0RvYy54bWysU1Fv0zAQfkfiP1h+p2mjlrVR02lsDCGN&#10;MWnwA66O01izfcZ2m4xfz9lpSwVviDxYds733X3ffV5fD0azg/RBoa35bDLlTFqBjbK7mn//dv9u&#10;yVmIYBvQaGXNX2Xg15u3b9a9q2SJHepGekYgNlS9q3kXo6uKIohOGggTdNJSsEVvINLR74rGQ0/o&#10;RhfldPq+6NE3zqOQIdDfuzHINxm/baWIX9s2yMh0zam3mFef121ai80aqp0H1ylxbAP+oQsDylLR&#10;M9QdRGB7r/6CMkp4DNjGiUBTYNsqITMHYjOb/sHmuQMnMxcSJ7izTOH/wYrHw5Nnqql5ObvizIKh&#10;IT2hlizKlxCxlywFSKbehYpuPzu6H4cPONC4M+XgHlC8BGbxtgO7kzfeY99JaKjNWcosLlJHnJBA&#10;tv0XbKga7CNmoKH1JmlIqjBCp3G9nkckh8hEKnlVLsrVgjNBsdWyXC3zDAuoTtnOh/hJomFpU3NP&#10;FsjocHgIMXUD1elKKmbxXmmdbaAt6wl0US5ywkXEqEgu1crUfDlN3+ibRPKjbXJyBKXHPRXQ9sg6&#10;ER0px2E7ZJ2XJzG32LySDB5HU9Ijok2H/idnPRmy5uHHHrzkTH+2JOVqNp8nB+fDfHFV0sFfRraX&#10;EbCCoGoeORu3tzG7fqR8Q5K3KquRZjN2cmyZjJZFOj6K5OTLc771++lufgEAAP//AwBQSwMEFAAG&#10;AAgAAAAhAGst1jjfAAAADAEAAA8AAABkcnMvZG93bnJldi54bWxMj8tOwzAQRfdI/IM1SOyo3RCq&#10;JsSpEIgtVR8gsXPjaRIRj6PYbcLfM13R5ege3Tm3WE2uE2ccQutJw3ymQCBV3rZUa9jv3h+WIEI0&#10;ZE3nCTX8YoBVeXtTmNz6kTZ43sZacAmF3GhoYuxzKUPVoDNh5nskzo5+cCbyOdTSDmbkctfJRKmF&#10;dKYl/tCYHl8brH62J6fh8+P4/ZWqdf3mnvrRT0qSy6TW93fTyzOIiFP8h+Giz+pQstPBn8gG0WlY&#10;JsmcUQ2LNEtAXAiVPfKaA2cqVSDLQl6PKP8AAAD//wMAUEsBAi0AFAAGAAgAAAAhALaDOJL+AAAA&#10;4QEAABMAAAAAAAAAAAAAAAAAAAAAAFtDb250ZW50X1R5cGVzXS54bWxQSwECLQAUAAYACAAAACEA&#10;OP0h/9YAAACUAQAACwAAAAAAAAAAAAAAAAAvAQAAX3JlbHMvLnJlbHNQSwECLQAUAAYACAAAACEA&#10;ox92xRMCAAACBAAADgAAAAAAAAAAAAAAAAAuAgAAZHJzL2Uyb0RvYy54bWxQSwECLQAUAAYACAAA&#10;ACEAay3WON8AAAAMAQAADwAAAAAAAAAAAAAAAABtBAAAZHJzL2Rvd25yZXYueG1sUEsFBgAAAAAE&#10;AAQA8wAAAHkFAAAAAA==&#10;" filled="f" stroked="f">
            <v:textbox style="mso-next-textbox:#Pole tekstowe 217">
              <w:txbxContent>
                <w:p w:rsidR="001E117D" w:rsidRPr="00A13CB9" w:rsidRDefault="001E117D" w:rsidP="00764D9C">
                  <w:pPr>
                    <w:pStyle w:val="tekstzboku"/>
                    <w:rPr>
                      <w:lang w:val="en-GB"/>
                    </w:rPr>
                  </w:pPr>
                  <w:r w:rsidRPr="00A13CB9">
                    <w:rPr>
                      <w:lang w:val="en-GB"/>
                    </w:rPr>
                    <w:t>In 2019, 39.0</w:t>
                  </w:r>
                  <w:r>
                    <w:rPr>
                      <w:lang w:val="en-GB"/>
                    </w:rPr>
                    <w:t>% of households had the average</w:t>
                  </w:r>
                  <w:r w:rsidRPr="00A13CB9">
                    <w:rPr>
                      <w:lang w:val="en-GB"/>
                    </w:rPr>
                    <w:t xml:space="preserve"> monthly available income</w:t>
                  </w:r>
                  <w:r>
                    <w:rPr>
                      <w:lang w:val="en-GB"/>
                    </w:rPr>
                    <w:t xml:space="preserve"> per capita</w:t>
                  </w:r>
                  <w:r w:rsidRPr="00A13CB9">
                    <w:rPr>
                      <w:lang w:val="en-GB"/>
                    </w:rPr>
                    <w:t xml:space="preserve"> at the level of PLN 2000 or more (in 2018 – 32.7%)</w:t>
                  </w:r>
                </w:p>
              </w:txbxContent>
            </v:textbox>
            <w10:wrap type="tight"/>
          </v:shape>
        </w:pict>
      </w:r>
    </w:p>
    <w:p w:rsidR="007D5898" w:rsidRPr="007D5898" w:rsidRDefault="007D5898" w:rsidP="001F43F3">
      <w:pPr>
        <w:spacing w:line="240" w:lineRule="auto"/>
        <w:rPr>
          <w:spacing w:val="-2"/>
          <w:szCs w:val="19"/>
          <w:shd w:val="clear" w:color="auto" w:fill="FFFFFF"/>
          <w:lang w:val="en-GB"/>
        </w:rPr>
      </w:pPr>
      <w:r w:rsidRPr="006416F7">
        <w:rPr>
          <w:szCs w:val="19"/>
          <w:lang w:val="en-US"/>
        </w:rPr>
        <w:t xml:space="preserve">In </w:t>
      </w:r>
      <w:r>
        <w:rPr>
          <w:szCs w:val="19"/>
          <w:lang w:val="en-US"/>
        </w:rPr>
        <w:t>2019</w:t>
      </w:r>
      <w:r w:rsidRPr="006416F7">
        <w:rPr>
          <w:szCs w:val="19"/>
          <w:lang w:val="en-US"/>
        </w:rPr>
        <w:t xml:space="preserve">, </w:t>
      </w:r>
      <w:r>
        <w:rPr>
          <w:szCs w:val="19"/>
          <w:lang w:val="en-US"/>
        </w:rPr>
        <w:t>61.0</w:t>
      </w:r>
      <w:r w:rsidRPr="006416F7">
        <w:rPr>
          <w:szCs w:val="19"/>
          <w:lang w:val="en-US"/>
        </w:rPr>
        <w:t>% of households had an average monthly available income per capita below PLN 2000 (</w:t>
      </w:r>
      <w:r>
        <w:rPr>
          <w:szCs w:val="19"/>
          <w:lang w:val="en-US"/>
        </w:rPr>
        <w:t>67.3</w:t>
      </w:r>
      <w:r w:rsidRPr="006416F7">
        <w:rPr>
          <w:szCs w:val="19"/>
          <w:lang w:val="en-US"/>
        </w:rPr>
        <w:t xml:space="preserve">% in </w:t>
      </w:r>
      <w:r>
        <w:rPr>
          <w:szCs w:val="19"/>
          <w:lang w:val="en-US"/>
        </w:rPr>
        <w:t>2018</w:t>
      </w:r>
      <w:r w:rsidRPr="006416F7">
        <w:rPr>
          <w:szCs w:val="19"/>
          <w:lang w:val="en-US"/>
        </w:rPr>
        <w:t xml:space="preserve">), </w:t>
      </w:r>
      <w:r>
        <w:rPr>
          <w:szCs w:val="19"/>
          <w:lang w:val="en-US"/>
        </w:rPr>
        <w:t>33.7</w:t>
      </w:r>
      <w:r w:rsidRPr="006416F7">
        <w:rPr>
          <w:szCs w:val="19"/>
          <w:lang w:val="en-US"/>
        </w:rPr>
        <w:t>% of households had income from PLN 2000 to PLN 4000 per capita (</w:t>
      </w:r>
      <w:r>
        <w:rPr>
          <w:szCs w:val="19"/>
          <w:lang w:val="en-US"/>
        </w:rPr>
        <w:t>28.3</w:t>
      </w:r>
      <w:r w:rsidRPr="006416F7">
        <w:rPr>
          <w:szCs w:val="19"/>
          <w:lang w:val="en-US"/>
        </w:rPr>
        <w:t xml:space="preserve">% in </w:t>
      </w:r>
      <w:r>
        <w:rPr>
          <w:szCs w:val="19"/>
          <w:lang w:val="en-US"/>
        </w:rPr>
        <w:t>2018</w:t>
      </w:r>
      <w:r w:rsidRPr="006416F7">
        <w:rPr>
          <w:szCs w:val="19"/>
          <w:lang w:val="en-US"/>
        </w:rPr>
        <w:t xml:space="preserve">), </w:t>
      </w:r>
      <w:r>
        <w:rPr>
          <w:szCs w:val="19"/>
          <w:lang w:val="en-US"/>
        </w:rPr>
        <w:t>3.9</w:t>
      </w:r>
      <w:r w:rsidRPr="006416F7">
        <w:rPr>
          <w:szCs w:val="19"/>
          <w:lang w:val="en-US"/>
        </w:rPr>
        <w:t xml:space="preserve">% of households had income from 4000 to 6000 PLN per </w:t>
      </w:r>
      <w:r>
        <w:rPr>
          <w:szCs w:val="19"/>
          <w:lang w:val="en-US"/>
        </w:rPr>
        <w:t>capita (3.0</w:t>
      </w:r>
      <w:r w:rsidRPr="006416F7">
        <w:rPr>
          <w:szCs w:val="19"/>
          <w:lang w:val="en-US"/>
        </w:rPr>
        <w:t xml:space="preserve">% in </w:t>
      </w:r>
      <w:r>
        <w:rPr>
          <w:szCs w:val="19"/>
          <w:lang w:val="en-US"/>
        </w:rPr>
        <w:t>2018</w:t>
      </w:r>
      <w:r w:rsidRPr="006416F7">
        <w:rPr>
          <w:szCs w:val="19"/>
          <w:lang w:val="en-US"/>
        </w:rPr>
        <w:t xml:space="preserve">), and 6000 PLN per capita or more about </w:t>
      </w:r>
      <w:r>
        <w:rPr>
          <w:szCs w:val="19"/>
          <w:lang w:val="en-US"/>
        </w:rPr>
        <w:t>1.4</w:t>
      </w:r>
      <w:r w:rsidRPr="006416F7">
        <w:rPr>
          <w:szCs w:val="19"/>
          <w:lang w:val="en-US"/>
        </w:rPr>
        <w:t>% of households</w:t>
      </w:r>
      <w:r>
        <w:rPr>
          <w:szCs w:val="19"/>
          <w:lang w:val="en-US"/>
        </w:rPr>
        <w:t xml:space="preserve"> (1.2% in 2018</w:t>
      </w:r>
      <w:r w:rsidRPr="006416F7">
        <w:rPr>
          <w:szCs w:val="19"/>
          <w:lang w:val="en-US"/>
        </w:rPr>
        <w:t>).</w:t>
      </w:r>
    </w:p>
    <w:p w:rsidR="00FE38FD" w:rsidRDefault="00785360" w:rsidP="00764D9C">
      <w:pPr>
        <w:rPr>
          <w:rFonts w:cs="Arial"/>
          <w:szCs w:val="19"/>
          <w:lang w:val="en-GB"/>
        </w:rPr>
      </w:pPr>
      <w:r>
        <w:rPr>
          <w:noProof/>
          <w:lang w:eastAsia="pl-PL"/>
        </w:rPr>
        <w:pict w14:anchorId="4B38467B">
          <v:shape id="Pole tekstowe 216" o:spid="_x0000_s1037" type="#_x0000_t202" style="position:absolute;margin-left:411.05pt;margin-top:8.4pt;width:138.95pt;height:129.45pt;z-index:-2515025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0CK0FAIAAAMEAAAOAAAAZHJzL2Uyb0RvYy54bWysU9Fu2yAUfZ+0f0C8L7ajxG2skKpr12lS&#10;t1Xq9gEE4xgVuAxI7O7rd8FJFm1v0/yAwJd77j3nHtY3o9HkIH1QYBmtZiUl0gpold0x+v3bw7tr&#10;SkLktuUarGT0VQZ6s3n7Zj24Rs6hB91KTxDEhmZwjPYxuqYoguil4WEGTloMduANj3j0u6L1fEB0&#10;o4t5WdbFAL51HoQMAf/eT0G6yfhdJ0X82nVBRqIZxd5iXn1et2ktNmve7Dx3vRLHNvg/dGG4slj0&#10;DHXPIyd7r/6CMkp4CNDFmQBTQNcpITMHZFOVf7B57rmTmQuKE9xZpvD/YMWXw5MnqmV0XtWUWG5w&#10;SE+gJYnyJUQYJEkBlGlwocHbzw7vx/E9jDjuTDm4RxAvgVi467ndyVvvYeglb7HNKmUWF6kTTkgg&#10;2+EztFiN7yNkoLHzJmmIqhBEx3G9nkckx0hEKnlVL+p6SYnAWFUvFmW1zDV4c0p3PsSPEgxJG0Y9&#10;eiDD88NjiKkd3pyupGoWHpTW2QfakoHR1XK+zAkXEaMi2lQrw+h1mb7JOInlB9vm5MiVnvZYQNsj&#10;7cR04hzH7ZiFXp3U3EL7ijp4mFyJrwg3PfiflAzoSEbDjz33khL9yaKWqwrZooXzYbG8muPBX0a2&#10;lxFuBUIxGimZtncx236ifIuadyqrkYYzdXJsGZ2WRTq+imTly3O+9fvtbn4BAAD//wMAUEsDBBQA&#10;BgAIAAAAIQDDZPsX3gAAAAsBAAAPAAAAZHJzL2Rvd25yZXYueG1sTI/LasMwEEX3gf6DmEJ3iWST&#10;p2s5lIZuW5o+IDvFmtim1shYSuz+fSerZjncy51z8u3oWnHBPjSeNCQzBQKp9LahSsPnx8t0DSJE&#10;Q9a0nlDDLwbYFneT3GTWD/SOl32sBI9QyIyGOsYukzKUNToTZr5D4uzke2cin30lbW8GHnetTJVa&#10;Smca4g+16fC5xvJnf3Yavl5Ph++5eqt2btENflSS3EZq/XA/Pj2CiDjG/zJc8RkdCmY6+jPZIFoN&#10;6zRNuMrBkhWuhUQptjtqSFeLFcgil7cOxR8AAAD//wMAUEsBAi0AFAAGAAgAAAAhALaDOJL+AAAA&#10;4QEAABMAAAAAAAAAAAAAAAAAAAAAAFtDb250ZW50X1R5cGVzXS54bWxQSwECLQAUAAYACAAAACEA&#10;OP0h/9YAAACUAQAACwAAAAAAAAAAAAAAAAAvAQAAX3JlbHMvLnJlbHNQSwECLQAUAAYACAAAACEA&#10;qtAitBQCAAADBAAADgAAAAAAAAAAAAAAAAAuAgAAZHJzL2Uyb0RvYy54bWxQSwECLQAUAAYACAAA&#10;ACEAw2T7F94AAAALAQAADwAAAAAAAAAAAAAAAABuBAAAZHJzL2Rvd25yZXYueG1sUEsFBgAAAAAE&#10;AAQA8wAAAHkFAAAAAA==&#10;" filled="f" stroked="f">
            <v:textbox style="mso-next-textbox:#Pole tekstowe 216">
              <w:txbxContent>
                <w:p w:rsidR="001E117D" w:rsidRPr="00A13CB9" w:rsidRDefault="001E117D" w:rsidP="00764D9C">
                  <w:pPr>
                    <w:pStyle w:val="tekstzboku"/>
                    <w:rPr>
                      <w:spacing w:val="-2"/>
                      <w:lang w:val="en-GB"/>
                    </w:rPr>
                  </w:pPr>
                  <w:r w:rsidRPr="00A13CB9">
                    <w:rPr>
                      <w:spacing w:val="-2"/>
                      <w:lang w:val="en-GB"/>
                    </w:rPr>
                    <w:t>Households of 20% of persons in the most favourable financial s</w:t>
                  </w:r>
                  <w:r>
                    <w:rPr>
                      <w:spacing w:val="-2"/>
                      <w:lang w:val="en-GB"/>
                    </w:rPr>
                    <w:t>i</w:t>
                  </w:r>
                  <w:r w:rsidRPr="00A13CB9">
                    <w:rPr>
                      <w:spacing w:val="-2"/>
                      <w:lang w:val="en-GB"/>
                    </w:rPr>
                    <w:t xml:space="preserve">tuation </w:t>
                  </w:r>
                  <w:r>
                    <w:rPr>
                      <w:spacing w:val="-2"/>
                      <w:lang w:val="en-GB"/>
                    </w:rPr>
                    <w:t>ac</w:t>
                  </w:r>
                  <w:r w:rsidRPr="00A13CB9">
                    <w:rPr>
                      <w:spacing w:val="-2"/>
                      <w:lang w:val="en-GB"/>
                    </w:rPr>
                    <w:t>cumulated 38.3% income throughout sur</w:t>
                  </w:r>
                  <w:r>
                    <w:rPr>
                      <w:spacing w:val="-2"/>
                      <w:lang w:val="en-GB"/>
                    </w:rPr>
                    <w:t>veyed population of households</w:t>
                  </w:r>
                  <w:r w:rsidR="00AD1C4D">
                    <w:rPr>
                      <w:spacing w:val="-2"/>
                      <w:lang w:val="en-GB"/>
                    </w:rPr>
                    <w:t xml:space="preserve">. </w:t>
                  </w:r>
                  <w:r w:rsidRPr="00A13CB9">
                    <w:rPr>
                      <w:spacing w:val="-2"/>
                      <w:lang w:val="en-GB"/>
                    </w:rPr>
                    <w:t xml:space="preserve">Households of 20% of the poorest persons </w:t>
                  </w:r>
                  <w:r>
                    <w:rPr>
                      <w:spacing w:val="-2"/>
                      <w:lang w:val="en-GB"/>
                    </w:rPr>
                    <w:t>accumulated 7.8% of income</w:t>
                  </w:r>
                </w:p>
              </w:txbxContent>
            </v:textbox>
            <w10:wrap type="tight"/>
          </v:shape>
        </w:pict>
      </w:r>
      <w:r w:rsidR="00FE38FD" w:rsidRPr="00F42DEC">
        <w:rPr>
          <w:rFonts w:cs="Arial"/>
          <w:szCs w:val="19"/>
          <w:lang w:val="en-GB"/>
        </w:rPr>
        <w:t xml:space="preserve">The average available income of the 20% of persons with the highest income (5th quintile group) amounted to PLN 3491 per capita, and was 4.9 times higher than the respective income of the 20% of persons with the lowest income (1st quintile group) – in 2018 it was </w:t>
      </w:r>
      <w:r w:rsidR="00C11850" w:rsidRPr="00F42DEC">
        <w:rPr>
          <w:rFonts w:cs="Arial"/>
          <w:szCs w:val="19"/>
          <w:lang w:val="en-GB"/>
        </w:rPr>
        <w:t>also 4.9 times higher (amounted to</w:t>
      </w:r>
      <w:r w:rsidR="00FE38FD" w:rsidRPr="00F42DEC">
        <w:rPr>
          <w:rFonts w:cs="Arial"/>
          <w:szCs w:val="19"/>
          <w:lang w:val="en-GB"/>
        </w:rPr>
        <w:t xml:space="preserve"> PLN 3277</w:t>
      </w:r>
      <w:r w:rsidR="00C11850" w:rsidRPr="00F42DEC">
        <w:rPr>
          <w:rFonts w:cs="Arial"/>
          <w:szCs w:val="19"/>
          <w:lang w:val="en-GB"/>
        </w:rPr>
        <w:t>)</w:t>
      </w:r>
      <w:r w:rsidR="00FE38FD" w:rsidRPr="00F42DEC">
        <w:rPr>
          <w:rFonts w:cs="Arial"/>
          <w:szCs w:val="19"/>
          <w:lang w:val="en-GB"/>
        </w:rPr>
        <w:t>.</w:t>
      </w:r>
    </w:p>
    <w:p w:rsidR="00A46164" w:rsidRPr="00A46164" w:rsidRDefault="00A46164" w:rsidP="00764D9C">
      <w:pPr>
        <w:rPr>
          <w:spacing w:val="-2"/>
          <w:szCs w:val="19"/>
          <w:shd w:val="clear" w:color="auto" w:fill="FFFFFF"/>
          <w:lang w:val="en-GB"/>
        </w:rPr>
      </w:pPr>
      <w:r w:rsidRPr="00F42DEC">
        <w:rPr>
          <w:rFonts w:cs="Arial"/>
          <w:szCs w:val="19"/>
          <w:lang w:val="en-GB"/>
        </w:rPr>
        <w:t>Households of 20% of persons with the highest income (5th quintile</w:t>
      </w:r>
      <w:r w:rsidR="00D71B29">
        <w:rPr>
          <w:rFonts w:cs="Arial"/>
          <w:szCs w:val="19"/>
          <w:lang w:val="en-GB"/>
        </w:rPr>
        <w:t xml:space="preserve"> group</w:t>
      </w:r>
      <w:r w:rsidRPr="00F42DEC">
        <w:rPr>
          <w:rFonts w:cs="Arial"/>
          <w:szCs w:val="19"/>
          <w:lang w:val="en-GB"/>
        </w:rPr>
        <w:t xml:space="preserve">) </w:t>
      </w:r>
      <w:r w:rsidR="00A13CB9" w:rsidRPr="00F42DEC">
        <w:rPr>
          <w:rFonts w:cs="Arial"/>
          <w:szCs w:val="19"/>
          <w:lang w:val="en-GB"/>
        </w:rPr>
        <w:t>ac</w:t>
      </w:r>
      <w:r w:rsidRPr="00F42DEC">
        <w:rPr>
          <w:rFonts w:cs="Arial"/>
          <w:szCs w:val="19"/>
          <w:lang w:val="en-GB"/>
        </w:rPr>
        <w:t>cumulated 38.3% income throughout surveyed population of households (in 2018 – 38.7%), while 20% of persons with the lowest income (1st quintile</w:t>
      </w:r>
      <w:r w:rsidR="00D71B29">
        <w:rPr>
          <w:rFonts w:cs="Arial"/>
          <w:szCs w:val="19"/>
          <w:lang w:val="en-GB"/>
        </w:rPr>
        <w:t xml:space="preserve"> group</w:t>
      </w:r>
      <w:r w:rsidRPr="00F42DEC">
        <w:rPr>
          <w:rFonts w:cs="Arial"/>
          <w:szCs w:val="19"/>
          <w:lang w:val="en-GB"/>
        </w:rPr>
        <w:t xml:space="preserve">) – 7.8% (in 2018 – 7.9%). Therefore, income range accumulated among the 20% of the richest people and 20% of the poorest </w:t>
      </w:r>
      <w:r w:rsidR="00292DD4">
        <w:rPr>
          <w:rFonts w:cs="Arial"/>
          <w:szCs w:val="19"/>
          <w:lang w:val="en-GB"/>
        </w:rPr>
        <w:t>de</w:t>
      </w:r>
      <w:r w:rsidR="00292DD4" w:rsidRPr="00F42DEC">
        <w:rPr>
          <w:rFonts w:cs="Arial"/>
          <w:szCs w:val="19"/>
          <w:lang w:val="en-GB"/>
        </w:rPr>
        <w:t xml:space="preserve">creased </w:t>
      </w:r>
      <w:r w:rsidRPr="00F42DEC">
        <w:rPr>
          <w:rFonts w:cs="Arial"/>
          <w:szCs w:val="19"/>
          <w:lang w:val="en-GB"/>
        </w:rPr>
        <w:t>by 0.3 percentage points to 30.5 percentage points</w:t>
      </w:r>
      <w:r w:rsidRPr="00F42DEC">
        <w:rPr>
          <w:rFonts w:cs="Arial"/>
          <w:bCs/>
          <w:i/>
          <w:szCs w:val="19"/>
          <w:lang w:val="en-GB"/>
        </w:rPr>
        <w:t>.</w:t>
      </w:r>
    </w:p>
    <w:p w:rsidR="00E84EE4" w:rsidRPr="00A46164" w:rsidRDefault="00E84EE4">
      <w:pPr>
        <w:spacing w:line="240" w:lineRule="auto"/>
        <w:jc w:val="both"/>
        <w:rPr>
          <w:i/>
          <w:spacing w:val="-2"/>
          <w:szCs w:val="19"/>
          <w:shd w:val="clear" w:color="auto" w:fill="FFFFFF"/>
          <w:lang w:val="en-GB"/>
        </w:rPr>
      </w:pPr>
    </w:p>
    <w:p w:rsidR="00764D9C" w:rsidRPr="003B33FE" w:rsidRDefault="00156698" w:rsidP="00764D9C">
      <w:pPr>
        <w:spacing w:line="240" w:lineRule="auto"/>
        <w:rPr>
          <w:i/>
          <w:spacing w:val="-2"/>
          <w:szCs w:val="19"/>
          <w:shd w:val="clear" w:color="auto" w:fill="FFFFFF"/>
        </w:rPr>
      </w:pPr>
      <w:r>
        <w:rPr>
          <w:noProof/>
          <w:lang w:eastAsia="pl-PL"/>
        </w:rPr>
        <w:lastRenderedPageBreak/>
        <w:drawing>
          <wp:inline distT="0" distB="0" distL="0" distR="0">
            <wp:extent cx="5122545" cy="2879725"/>
            <wp:effectExtent l="0" t="0" r="0" b="0"/>
            <wp:docPr id="25" name="Wykres 25"/>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rsidR="001F43F3" w:rsidRPr="00D03AE3" w:rsidRDefault="001F43F3" w:rsidP="00764D9C">
      <w:pPr>
        <w:rPr>
          <w:spacing w:val="-2"/>
          <w:szCs w:val="19"/>
          <w:shd w:val="clear" w:color="auto" w:fill="FFFFFF"/>
        </w:rPr>
      </w:pPr>
    </w:p>
    <w:p w:rsidR="00F433AD" w:rsidRPr="00F433AD" w:rsidRDefault="00785360" w:rsidP="00764D9C">
      <w:pPr>
        <w:rPr>
          <w:spacing w:val="-3"/>
          <w:szCs w:val="19"/>
          <w:shd w:val="clear" w:color="auto" w:fill="FFFFFF"/>
          <w:lang w:val="en-GB"/>
        </w:rPr>
      </w:pPr>
      <w:r>
        <w:rPr>
          <w:noProof/>
          <w:lang w:eastAsia="pl-PL"/>
        </w:rPr>
        <w:pict w14:anchorId="18B70493">
          <v:shape id="Pole tekstowe 215" o:spid="_x0000_s1033" type="#_x0000_t202" style="position:absolute;margin-left:410.25pt;margin-top:56.35pt;width:135.85pt;height:168.95pt;z-index:-2515107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R8NFEwIAAAQEAAAOAAAAZHJzL2Uyb0RvYy54bWysU9Fu2yAUfZ+0f0C8L46tOG2skKpr12lS&#10;11Xq9gEE4xgVuAxI7O7rd8FpGm1v0/yAuL7cc+85HNZXo9HkIH1QYBktZ3NKpBXQKrtj9Mf3uw+X&#10;lITIbcs1WMnoiwz0avP+3XpwjaygB91KTxDEhmZwjPYxuqYoguil4WEGTlpMduANjxj6XdF6PiC6&#10;0UU1ny+LAXzrPAgZAv69nZJ0k/G7Tor4reuCjEQzirPFvPq8btNabNa82XnueiWOY/B/mMJwZbHp&#10;CeqWR072Xv0FZZTwEKCLMwGmgK5TQmYOyKac/8HmqedOZi4oTnAnmcL/gxUPh0dPVMtoVdaUWG7w&#10;kh5BSxLlc4gwSJISKNPgQoOnnxyej+NHGPG6M+Xg7kE8B2Lhpud2J6+9h6GXvMUxy1RZnJVOOCGB&#10;bIev0GI3vo+QgcbOm6QhqkIQHa/r5XRFcoxEpJYXVV2tcFKBuapc1Mtlnq7gzWu58yF+lmBI2jDq&#10;0QMZnh/uQ0zj8Ob1SOpm4U5pnX2gLRkYXdVVnQvOMkZFtKlWhtHLefom4ySWn2ybiyNXetpjA22P&#10;tBPTiXMct2MWuszFSZMttC8ohIfJlviMcNOD/0XJgJZkNPzccy8p0V8sirkqF4vk4Rws6osKA3+e&#10;2Z5nuBUIxWikZNrexOz7ifM1it6pLMfbJMeZ0WpZpeOzSF4+j/Opt8e7+Q0AAP//AwBQSwMEFAAG&#10;AAgAAAAhAHqlW33fAAAADAEAAA8AAABkcnMvZG93bnJldi54bWxMj8tOwzAQRfdI/IM1SOyoXasp&#10;bcikQiC2VJSHxM6Np0lEPI5itwl/X3cFy9E9uvdMsZlcJ040hNYzwnymQBBX3rZcI3y8v9ytQIRo&#10;2JrOMyH8UoBNeX1VmNz6kd/otIu1SCUccoPQxNjnUoaqIWfCzPfEKTv4wZmYzqGWdjBjKned1Eot&#10;pTMtp4XG9PTUUPWzOzqEz9fD99dCbetnl/Wjn5Rkt5aItzfT4wOISFP8g+Gin9ShTE57f2QbRIew&#10;0ipLaArm+h7EhVBrrUHsERaZWoIsC/n/ifIMAAD//wMAUEsBAi0AFAAGAAgAAAAhALaDOJL+AAAA&#10;4QEAABMAAAAAAAAAAAAAAAAAAAAAAFtDb250ZW50X1R5cGVzXS54bWxQSwECLQAUAAYACAAAACEA&#10;OP0h/9YAAACUAQAACwAAAAAAAAAAAAAAAAAvAQAAX3JlbHMvLnJlbHNQSwECLQAUAAYACAAAACEA&#10;mEfDRRMCAAAEBAAADgAAAAAAAAAAAAAAAAAuAgAAZHJzL2Uyb0RvYy54bWxQSwECLQAUAAYACAAA&#10;ACEAeqVbfd8AAAAMAQAADwAAAAAAAAAAAAAAAABtBAAAZHJzL2Rvd25yZXYueG1sUEsFBgAAAAAE&#10;AAQA8wAAAHkFAAAAAA==&#10;" filled="f" stroked="f">
            <v:textbox style="mso-next-textbox:#Pole tekstowe 215">
              <w:txbxContent>
                <w:p w:rsidR="001E117D" w:rsidRPr="00A13CB9" w:rsidRDefault="001E117D" w:rsidP="00764D9C">
                  <w:pPr>
                    <w:spacing w:after="0"/>
                    <w:rPr>
                      <w:rFonts w:eastAsia="Times New Roman"/>
                      <w:bCs/>
                      <w:color w:val="001D77"/>
                      <w:sz w:val="18"/>
                      <w:szCs w:val="18"/>
                      <w:lang w:val="en-GB" w:eastAsia="pl-PL"/>
                    </w:rPr>
                  </w:pPr>
                  <w:r w:rsidRPr="00A13CB9">
                    <w:rPr>
                      <w:rFonts w:eastAsia="Times New Roman"/>
                      <w:bCs/>
                      <w:color w:val="001D77"/>
                      <w:sz w:val="18"/>
                      <w:szCs w:val="18"/>
                      <w:lang w:val="en-GB" w:eastAsia="pl-PL"/>
                    </w:rPr>
                    <w:t>The average monthly available income per capita in urban households was by 28.4% higher than in rural households</w:t>
                  </w:r>
                </w:p>
                <w:p w:rsidR="001E117D" w:rsidRPr="00A13CB9" w:rsidRDefault="001E117D" w:rsidP="00764D9C">
                  <w:pPr>
                    <w:spacing w:after="0"/>
                    <w:rPr>
                      <w:rFonts w:eastAsia="Times New Roman"/>
                      <w:bCs/>
                      <w:color w:val="001D77"/>
                      <w:sz w:val="18"/>
                      <w:szCs w:val="18"/>
                      <w:lang w:val="en-GB" w:eastAsia="pl-PL"/>
                    </w:rPr>
                  </w:pPr>
                  <w:r w:rsidRPr="00A13CB9">
                    <w:rPr>
                      <w:rFonts w:eastAsia="Times New Roman"/>
                      <w:bCs/>
                      <w:color w:val="001D77"/>
                      <w:sz w:val="18"/>
                      <w:szCs w:val="18"/>
                      <w:lang w:val="en-GB" w:eastAsia="pl-PL"/>
                    </w:rPr>
                    <w:t>The average monthly expenditure per capita in urban households was by 34.8% higher than in rural households</w:t>
                  </w:r>
                </w:p>
              </w:txbxContent>
            </v:textbox>
            <w10:wrap type="tight"/>
          </v:shape>
        </w:pict>
      </w:r>
      <w:r w:rsidR="000B04B8">
        <w:rPr>
          <w:rFonts w:cs="Arial"/>
          <w:szCs w:val="19"/>
          <w:lang w:val="en-GB"/>
        </w:rPr>
        <w:t>The average expenditure</w:t>
      </w:r>
      <w:r w:rsidR="00F433AD" w:rsidRPr="006416F7">
        <w:rPr>
          <w:rFonts w:cs="Arial"/>
          <w:szCs w:val="19"/>
          <w:lang w:val="en-GB"/>
        </w:rPr>
        <w:t xml:space="preserve"> </w:t>
      </w:r>
      <w:r w:rsidR="00F433AD">
        <w:rPr>
          <w:rFonts w:cs="Arial"/>
          <w:szCs w:val="19"/>
          <w:lang w:val="en-GB"/>
        </w:rPr>
        <w:t>in the 5th quintile group</w:t>
      </w:r>
      <w:r w:rsidR="00F433AD" w:rsidRPr="006416F7">
        <w:rPr>
          <w:rFonts w:cs="Arial"/>
          <w:szCs w:val="19"/>
          <w:lang w:val="en-GB"/>
        </w:rPr>
        <w:t xml:space="preserve"> </w:t>
      </w:r>
      <w:r w:rsidR="00F433AD">
        <w:rPr>
          <w:rFonts w:cs="Arial"/>
          <w:szCs w:val="19"/>
          <w:lang w:val="en-GB"/>
        </w:rPr>
        <w:t>were 2.6</w:t>
      </w:r>
      <w:r w:rsidR="00F433AD" w:rsidRPr="006416F7">
        <w:rPr>
          <w:rFonts w:cs="Arial"/>
          <w:szCs w:val="19"/>
          <w:lang w:val="en-GB"/>
        </w:rPr>
        <w:t xml:space="preserve"> times higher </w:t>
      </w:r>
      <w:r w:rsidR="000B04B8">
        <w:rPr>
          <w:rFonts w:cs="Arial"/>
          <w:szCs w:val="19"/>
          <w:lang w:val="en-GB"/>
        </w:rPr>
        <w:t>than the respective expenditure</w:t>
      </w:r>
      <w:r w:rsidR="00F433AD" w:rsidRPr="006416F7">
        <w:rPr>
          <w:rFonts w:cs="Arial"/>
          <w:szCs w:val="19"/>
          <w:lang w:val="en-GB"/>
        </w:rPr>
        <w:t xml:space="preserve"> </w:t>
      </w:r>
      <w:r w:rsidR="00F433AD">
        <w:rPr>
          <w:rFonts w:cs="Arial"/>
          <w:szCs w:val="19"/>
          <w:lang w:val="en-GB"/>
        </w:rPr>
        <w:t>in the 1st quintile group</w:t>
      </w:r>
      <w:r w:rsidR="00F433AD" w:rsidRPr="006416F7">
        <w:rPr>
          <w:rFonts w:cs="Arial"/>
          <w:szCs w:val="19"/>
          <w:lang w:val="en-GB"/>
        </w:rPr>
        <w:t xml:space="preserve">. </w:t>
      </w:r>
      <w:r w:rsidR="00F433AD" w:rsidRPr="006416F7">
        <w:rPr>
          <w:rFonts w:cs="Arial"/>
          <w:bCs/>
          <w:szCs w:val="19"/>
          <w:lang w:val="en-GB"/>
        </w:rPr>
        <w:t>The share of expenditure in available income in the highest quintile group amounted to </w:t>
      </w:r>
      <w:r w:rsidR="00F433AD">
        <w:rPr>
          <w:rFonts w:cs="Arial"/>
          <w:bCs/>
          <w:szCs w:val="19"/>
          <w:lang w:val="en-GB"/>
        </w:rPr>
        <w:t>59.7</w:t>
      </w:r>
      <w:r w:rsidR="00F433AD" w:rsidRPr="006416F7">
        <w:rPr>
          <w:rFonts w:cs="Arial"/>
          <w:bCs/>
          <w:szCs w:val="19"/>
          <w:lang w:val="en-GB"/>
        </w:rPr>
        <w:t xml:space="preserve">%, and in the lowest to </w:t>
      </w:r>
      <w:r w:rsidR="00F433AD">
        <w:rPr>
          <w:rFonts w:cs="Arial"/>
          <w:bCs/>
          <w:szCs w:val="19"/>
          <w:lang w:val="en-GB"/>
        </w:rPr>
        <w:t>112.6</w:t>
      </w:r>
      <w:r w:rsidR="00F433AD" w:rsidRPr="006416F7">
        <w:rPr>
          <w:rFonts w:cs="Arial"/>
          <w:bCs/>
          <w:szCs w:val="19"/>
          <w:lang w:val="en-GB"/>
        </w:rPr>
        <w:t xml:space="preserve">%. That means that the poorest households were forced to make use of their savings, or loans or credits, to a slightly more extent than in </w:t>
      </w:r>
      <w:r w:rsidR="00F433AD">
        <w:rPr>
          <w:rFonts w:cs="Arial"/>
          <w:bCs/>
          <w:szCs w:val="19"/>
          <w:lang w:val="en-GB"/>
        </w:rPr>
        <w:t>2018</w:t>
      </w:r>
      <w:r w:rsidR="00F433AD" w:rsidRPr="006416F7">
        <w:rPr>
          <w:rFonts w:cs="Arial"/>
          <w:bCs/>
          <w:szCs w:val="19"/>
          <w:lang w:val="en-GB"/>
        </w:rPr>
        <w:t xml:space="preserve"> (</w:t>
      </w:r>
      <w:r w:rsidR="00F433AD">
        <w:rPr>
          <w:rFonts w:cs="Arial"/>
          <w:bCs/>
          <w:szCs w:val="19"/>
          <w:lang w:val="en-GB"/>
        </w:rPr>
        <w:t>in 2018</w:t>
      </w:r>
      <w:r w:rsidR="00F433AD" w:rsidRPr="006416F7">
        <w:rPr>
          <w:rFonts w:cs="Arial"/>
          <w:bCs/>
          <w:szCs w:val="19"/>
          <w:lang w:val="en-GB"/>
        </w:rPr>
        <w:t xml:space="preserve"> the share of expenditure </w:t>
      </w:r>
      <w:r w:rsidR="00F433AD">
        <w:rPr>
          <w:rFonts w:cs="Arial"/>
          <w:bCs/>
          <w:szCs w:val="19"/>
          <w:lang w:val="en-GB"/>
        </w:rPr>
        <w:t xml:space="preserve">income </w:t>
      </w:r>
      <w:r w:rsidR="00F433AD" w:rsidRPr="006416F7">
        <w:rPr>
          <w:rFonts w:cs="Arial"/>
          <w:bCs/>
          <w:szCs w:val="19"/>
          <w:lang w:val="en-GB"/>
        </w:rPr>
        <w:t xml:space="preserve">in the lowest quintile group amounted </w:t>
      </w:r>
      <w:r w:rsidR="00F433AD">
        <w:rPr>
          <w:rFonts w:cs="Arial"/>
          <w:bCs/>
          <w:szCs w:val="19"/>
          <w:lang w:val="en-GB"/>
        </w:rPr>
        <w:t>107.6</w:t>
      </w:r>
      <w:r w:rsidR="00F433AD" w:rsidRPr="006416F7">
        <w:rPr>
          <w:rFonts w:cs="Arial"/>
          <w:bCs/>
          <w:szCs w:val="19"/>
          <w:lang w:val="en-GB"/>
        </w:rPr>
        <w:t>%).</w:t>
      </w:r>
    </w:p>
    <w:p w:rsidR="00764D9C" w:rsidRPr="00211F7F" w:rsidRDefault="00F433AD" w:rsidP="00764D9C">
      <w:pPr>
        <w:rPr>
          <w:spacing w:val="-2"/>
          <w:szCs w:val="19"/>
          <w:shd w:val="clear" w:color="auto" w:fill="FFFFFF"/>
          <w:lang w:val="en-GB"/>
        </w:rPr>
      </w:pPr>
      <w:r>
        <w:rPr>
          <w:rFonts w:cs="Arial"/>
          <w:bCs/>
          <w:szCs w:val="19"/>
          <w:lang w:val="en-GB"/>
        </w:rPr>
        <w:t>T</w:t>
      </w:r>
      <w:r w:rsidRPr="000C6457">
        <w:rPr>
          <w:rFonts w:cs="Arial"/>
          <w:bCs/>
          <w:szCs w:val="19"/>
          <w:lang w:val="en-GB"/>
        </w:rPr>
        <w:t>he place of residence</w:t>
      </w:r>
      <w:r>
        <w:rPr>
          <w:rFonts w:cs="Arial"/>
          <w:bCs/>
          <w:szCs w:val="19"/>
          <w:lang w:val="en-GB"/>
        </w:rPr>
        <w:t xml:space="preserve"> is another factor that</w:t>
      </w:r>
      <w:r w:rsidRPr="000C6457">
        <w:rPr>
          <w:rFonts w:cs="Arial"/>
          <w:bCs/>
          <w:szCs w:val="19"/>
          <w:lang w:val="en-GB"/>
        </w:rPr>
        <w:t xml:space="preserve"> substantially diversifie</w:t>
      </w:r>
      <w:r w:rsidR="003B4300">
        <w:rPr>
          <w:rFonts w:cs="Arial"/>
          <w:bCs/>
          <w:szCs w:val="19"/>
          <w:lang w:val="en-GB"/>
        </w:rPr>
        <w:t>d</w:t>
      </w:r>
      <w:r w:rsidRPr="000C6457">
        <w:rPr>
          <w:rFonts w:cs="Arial"/>
          <w:bCs/>
          <w:szCs w:val="19"/>
          <w:lang w:val="en-GB"/>
        </w:rPr>
        <w:t xml:space="preserve"> the level, dynamics, and structure of the income and expenditure of households.</w:t>
      </w:r>
    </w:p>
    <w:p w:rsidR="00683DE7" w:rsidRDefault="008D617E" w:rsidP="00764D9C">
      <w:pPr>
        <w:rPr>
          <w:rFonts w:cs="Arial"/>
          <w:szCs w:val="19"/>
          <w:lang w:val="en-GB"/>
        </w:rPr>
      </w:pPr>
      <w:r w:rsidRPr="006416F7">
        <w:rPr>
          <w:rFonts w:cs="Arial"/>
          <w:szCs w:val="19"/>
          <w:lang w:val="en-GB"/>
        </w:rPr>
        <w:t xml:space="preserve">The average available income per capita in urban households was by </w:t>
      </w:r>
      <w:r>
        <w:rPr>
          <w:rFonts w:cs="Arial"/>
          <w:szCs w:val="19"/>
          <w:lang w:val="en-GB"/>
        </w:rPr>
        <w:t>28.4</w:t>
      </w:r>
      <w:r w:rsidRPr="006416F7">
        <w:rPr>
          <w:rFonts w:cs="Arial"/>
          <w:szCs w:val="19"/>
          <w:lang w:val="en-GB"/>
        </w:rPr>
        <w:t xml:space="preserve">% (in </w:t>
      </w:r>
      <w:r>
        <w:rPr>
          <w:rFonts w:cs="Arial"/>
          <w:szCs w:val="19"/>
          <w:lang w:val="en-GB"/>
        </w:rPr>
        <w:t>2018</w:t>
      </w:r>
      <w:r w:rsidRPr="006416F7">
        <w:rPr>
          <w:rFonts w:cs="Arial"/>
          <w:szCs w:val="19"/>
          <w:lang w:val="en-GB"/>
        </w:rPr>
        <w:t xml:space="preserve"> – </w:t>
      </w:r>
      <w:r>
        <w:rPr>
          <w:rFonts w:cs="Arial"/>
          <w:szCs w:val="19"/>
          <w:lang w:val="en-GB"/>
        </w:rPr>
        <w:t>29.9</w:t>
      </w:r>
      <w:r w:rsidRPr="006416F7">
        <w:rPr>
          <w:rFonts w:cs="Arial"/>
          <w:szCs w:val="19"/>
          <w:lang w:val="en-GB"/>
        </w:rPr>
        <w:t xml:space="preserve">%) higher than in rural households. These differences were attributable not only to the amount of income obtained by households, but were also connected with the larger number of </w:t>
      </w:r>
      <w:r w:rsidR="003B4300">
        <w:rPr>
          <w:rFonts w:cs="Arial"/>
          <w:szCs w:val="19"/>
          <w:lang w:val="en-GB"/>
        </w:rPr>
        <w:t xml:space="preserve">persons </w:t>
      </w:r>
      <w:r w:rsidRPr="006416F7">
        <w:rPr>
          <w:rFonts w:cs="Arial"/>
          <w:szCs w:val="19"/>
          <w:lang w:val="en-GB"/>
        </w:rPr>
        <w:t>living within a rural household</w:t>
      </w:r>
      <w:r w:rsidR="00211F7F">
        <w:rPr>
          <w:rStyle w:val="Odwoanieprzypisudolnego"/>
          <w:rFonts w:cs="Arial"/>
          <w:szCs w:val="19"/>
          <w:lang w:val="en-GB"/>
        </w:rPr>
        <w:footnoteReference w:id="2"/>
      </w:r>
      <w:r w:rsidRPr="006416F7">
        <w:rPr>
          <w:rFonts w:cs="Arial"/>
          <w:szCs w:val="19"/>
          <w:lang w:val="en-GB"/>
        </w:rPr>
        <w:t>. Similar observations could be formulated on the expenditure of households. Expenditure per capita in urban households was by </w:t>
      </w:r>
      <w:r>
        <w:rPr>
          <w:rFonts w:cs="Arial"/>
          <w:szCs w:val="19"/>
          <w:lang w:val="en-GB"/>
        </w:rPr>
        <w:t>34.8</w:t>
      </w:r>
      <w:r w:rsidRPr="006416F7">
        <w:rPr>
          <w:rFonts w:cs="Arial"/>
          <w:szCs w:val="19"/>
          <w:lang w:val="en-GB"/>
        </w:rPr>
        <w:t xml:space="preserve">% higher than in rural households (in </w:t>
      </w:r>
      <w:r>
        <w:rPr>
          <w:rFonts w:cs="Arial"/>
          <w:szCs w:val="19"/>
          <w:lang w:val="en-GB"/>
        </w:rPr>
        <w:t>2018</w:t>
      </w:r>
      <w:r w:rsidRPr="006416F7">
        <w:rPr>
          <w:rFonts w:cs="Arial"/>
          <w:szCs w:val="19"/>
          <w:lang w:val="en-GB"/>
        </w:rPr>
        <w:t xml:space="preserve"> – </w:t>
      </w:r>
      <w:r>
        <w:rPr>
          <w:rFonts w:cs="Arial"/>
          <w:szCs w:val="19"/>
          <w:lang w:val="en-GB"/>
        </w:rPr>
        <w:t>34.5</w:t>
      </w:r>
      <w:r w:rsidRPr="006416F7">
        <w:rPr>
          <w:rFonts w:cs="Arial"/>
          <w:szCs w:val="19"/>
          <w:lang w:val="en-GB"/>
        </w:rPr>
        <w:t>%).</w:t>
      </w:r>
      <w:r w:rsidR="00BF168C">
        <w:rPr>
          <w:rFonts w:cs="Arial"/>
          <w:szCs w:val="19"/>
          <w:lang w:val="en-GB"/>
        </w:rPr>
        <w:t xml:space="preserve"> </w:t>
      </w:r>
    </w:p>
    <w:p w:rsidR="005C7565" w:rsidRPr="00211F7F" w:rsidRDefault="005C7565" w:rsidP="00764D9C">
      <w:pPr>
        <w:rPr>
          <w:rFonts w:cs="Arial"/>
          <w:szCs w:val="19"/>
          <w:lang w:val="en-GB"/>
        </w:rPr>
      </w:pPr>
    </w:p>
    <w:p w:rsidR="00D04BE9" w:rsidRPr="003B33FE" w:rsidRDefault="006C0943" w:rsidP="00683DE7">
      <w:pPr>
        <w:spacing w:line="240" w:lineRule="auto"/>
        <w:rPr>
          <w:i/>
          <w:spacing w:val="-2"/>
          <w:szCs w:val="19"/>
          <w:shd w:val="clear" w:color="auto" w:fill="FFFFFF"/>
        </w:rPr>
      </w:pPr>
      <w:r>
        <w:rPr>
          <w:noProof/>
          <w:lang w:eastAsia="pl-PL"/>
        </w:rPr>
        <w:drawing>
          <wp:inline distT="0" distB="0" distL="0" distR="0" wp14:anchorId="23050FB9" wp14:editId="0769980B">
            <wp:extent cx="5122545" cy="3131820"/>
            <wp:effectExtent l="0" t="0" r="0" b="0"/>
            <wp:docPr id="1" name="Wykres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rsidR="00764D9C" w:rsidRPr="003B33FE" w:rsidRDefault="00764D9C" w:rsidP="00764D9C">
      <w:pPr>
        <w:spacing w:line="240" w:lineRule="auto"/>
        <w:rPr>
          <w:i/>
          <w:spacing w:val="-2"/>
          <w:szCs w:val="19"/>
          <w:shd w:val="clear" w:color="auto" w:fill="FFFFFF"/>
        </w:rPr>
      </w:pPr>
    </w:p>
    <w:p w:rsidR="00B92CB2" w:rsidRPr="00B92CB2" w:rsidRDefault="00B92CB2" w:rsidP="00764D9C">
      <w:pPr>
        <w:rPr>
          <w:szCs w:val="19"/>
          <w:shd w:val="clear" w:color="auto" w:fill="FFFFFF"/>
          <w:lang w:val="en-GB"/>
        </w:rPr>
      </w:pPr>
      <w:r w:rsidRPr="00DA74E0">
        <w:rPr>
          <w:rFonts w:cs="Arial"/>
          <w:bCs/>
          <w:szCs w:val="19"/>
          <w:lang w:val="en-GB"/>
        </w:rPr>
        <w:lastRenderedPageBreak/>
        <w:t xml:space="preserve">In </w:t>
      </w:r>
      <w:r w:rsidRPr="006416F7">
        <w:rPr>
          <w:rFonts w:cs="Arial"/>
          <w:bCs/>
          <w:szCs w:val="19"/>
          <w:lang w:val="en-GB"/>
        </w:rPr>
        <w:t>201</w:t>
      </w:r>
      <w:r w:rsidR="00AF6EB2">
        <w:rPr>
          <w:rFonts w:cs="Arial"/>
          <w:bCs/>
          <w:szCs w:val="19"/>
          <w:lang w:val="en-GB"/>
        </w:rPr>
        <w:t>9</w:t>
      </w:r>
      <w:r w:rsidRPr="006416F7">
        <w:rPr>
          <w:rFonts w:cs="Arial"/>
          <w:bCs/>
          <w:szCs w:val="19"/>
          <w:lang w:val="en-GB"/>
        </w:rPr>
        <w:t xml:space="preserve">, the available income per capita was higher than the national average in voivodships: Mazowieckie, </w:t>
      </w:r>
      <w:r>
        <w:rPr>
          <w:rFonts w:cs="Arial"/>
          <w:bCs/>
          <w:szCs w:val="19"/>
          <w:lang w:val="en-GB"/>
        </w:rPr>
        <w:t xml:space="preserve">Dolnośląskie, </w:t>
      </w:r>
      <w:r w:rsidRPr="006416F7">
        <w:rPr>
          <w:rFonts w:cs="Arial"/>
          <w:bCs/>
          <w:szCs w:val="19"/>
          <w:lang w:val="en-GB"/>
        </w:rPr>
        <w:t>Śląsk</w:t>
      </w:r>
      <w:r>
        <w:rPr>
          <w:rFonts w:cs="Arial"/>
          <w:bCs/>
          <w:szCs w:val="19"/>
          <w:lang w:val="en-GB"/>
        </w:rPr>
        <w:t>ie, Pomorskie</w:t>
      </w:r>
      <w:r w:rsidRPr="006416F7">
        <w:rPr>
          <w:rFonts w:cs="Arial"/>
          <w:bCs/>
          <w:szCs w:val="19"/>
          <w:lang w:val="en-GB"/>
        </w:rPr>
        <w:t>.</w:t>
      </w:r>
      <w:r w:rsidRPr="006416F7">
        <w:rPr>
          <w:rFonts w:cs="Arial"/>
          <w:szCs w:val="19"/>
          <w:lang w:val="en-GB"/>
        </w:rPr>
        <w:t xml:space="preserve"> As in the previous year the highest average income per capita was available for households from Mazowieckie Voivodship (PLN </w:t>
      </w:r>
      <w:r>
        <w:rPr>
          <w:rFonts w:cs="Arial"/>
          <w:szCs w:val="19"/>
          <w:lang w:val="en-GB"/>
        </w:rPr>
        <w:t>2108</w:t>
      </w:r>
      <w:r w:rsidRPr="006416F7">
        <w:rPr>
          <w:rFonts w:cs="Arial"/>
          <w:szCs w:val="19"/>
          <w:lang w:val="en-GB"/>
        </w:rPr>
        <w:t xml:space="preserve">) and it was </w:t>
      </w:r>
      <w:r>
        <w:rPr>
          <w:rFonts w:cs="Arial"/>
          <w:szCs w:val="19"/>
          <w:lang w:val="en-GB"/>
        </w:rPr>
        <w:t>15.9</w:t>
      </w:r>
      <w:r w:rsidRPr="006416F7">
        <w:rPr>
          <w:rFonts w:cs="Arial"/>
          <w:szCs w:val="19"/>
          <w:lang w:val="en-GB"/>
        </w:rPr>
        <w:t xml:space="preserve">% higher than the national average income per capita. The lowest income was registered again in Podkarpackie Voivodship (PLN </w:t>
      </w:r>
      <w:r>
        <w:rPr>
          <w:rFonts w:cs="Arial"/>
          <w:szCs w:val="19"/>
          <w:lang w:val="en-GB"/>
        </w:rPr>
        <w:t>1471</w:t>
      </w:r>
      <w:r w:rsidRPr="006416F7">
        <w:rPr>
          <w:rFonts w:cs="Arial"/>
          <w:szCs w:val="19"/>
          <w:lang w:val="en-GB"/>
        </w:rPr>
        <w:t xml:space="preserve">) and it was </w:t>
      </w:r>
      <w:r>
        <w:rPr>
          <w:rFonts w:cs="Arial"/>
          <w:szCs w:val="19"/>
          <w:lang w:val="en-GB"/>
        </w:rPr>
        <w:t>19.1</w:t>
      </w:r>
      <w:r w:rsidRPr="006416F7">
        <w:rPr>
          <w:rFonts w:cs="Arial"/>
          <w:szCs w:val="19"/>
          <w:lang w:val="en-GB"/>
        </w:rPr>
        <w:t>% below the national average.</w:t>
      </w:r>
    </w:p>
    <w:p w:rsidR="004573DF" w:rsidRPr="004573DF" w:rsidRDefault="004573DF" w:rsidP="00764D9C">
      <w:pPr>
        <w:rPr>
          <w:spacing w:val="-2"/>
          <w:szCs w:val="19"/>
          <w:shd w:val="clear" w:color="auto" w:fill="FFFFFF"/>
          <w:lang w:val="en-GB"/>
        </w:rPr>
      </w:pPr>
      <w:r w:rsidRPr="006416F7">
        <w:rPr>
          <w:rFonts w:cs="Arial"/>
          <w:szCs w:val="19"/>
          <w:lang w:val="en-GB"/>
        </w:rPr>
        <w:t xml:space="preserve">The difference between the highest and the lowest </w:t>
      </w:r>
      <w:r>
        <w:rPr>
          <w:rFonts w:cs="Arial"/>
          <w:szCs w:val="19"/>
          <w:lang w:val="en-GB"/>
        </w:rPr>
        <w:t xml:space="preserve">indicator of the </w:t>
      </w:r>
      <w:r w:rsidRPr="006416F7">
        <w:rPr>
          <w:rFonts w:cs="Arial"/>
          <w:szCs w:val="19"/>
          <w:lang w:val="en-GB"/>
        </w:rPr>
        <w:t xml:space="preserve">average income per capita compared to the national average between voivodships </w:t>
      </w:r>
      <w:r>
        <w:rPr>
          <w:rFonts w:cs="Arial"/>
          <w:szCs w:val="19"/>
          <w:lang w:val="en-GB"/>
        </w:rPr>
        <w:t>decreased by 5.4</w:t>
      </w:r>
      <w:r w:rsidRPr="006416F7">
        <w:rPr>
          <w:rFonts w:cs="Arial"/>
          <w:szCs w:val="19"/>
          <w:lang w:val="en-GB"/>
        </w:rPr>
        <w:t xml:space="preserve"> percentage </w:t>
      </w:r>
      <w:r w:rsidR="005E115E">
        <w:rPr>
          <w:rFonts w:cs="Arial"/>
          <w:szCs w:val="19"/>
          <w:lang w:val="en-GB"/>
        </w:rPr>
        <w:t>points compared to</w:t>
      </w:r>
      <w:r w:rsidRPr="00994420">
        <w:rPr>
          <w:rFonts w:cs="Arial"/>
          <w:szCs w:val="19"/>
          <w:lang w:val="en-GB"/>
        </w:rPr>
        <w:t xml:space="preserve"> the previous</w:t>
      </w:r>
      <w:r w:rsidRPr="006416F7">
        <w:rPr>
          <w:rFonts w:cs="Arial"/>
          <w:szCs w:val="19"/>
          <w:lang w:val="en-GB"/>
        </w:rPr>
        <w:t xml:space="preserve"> year and amount</w:t>
      </w:r>
      <w:r>
        <w:rPr>
          <w:rFonts w:cs="Arial"/>
          <w:szCs w:val="19"/>
          <w:lang w:val="en-GB"/>
        </w:rPr>
        <w:t>ed to 35.0</w:t>
      </w:r>
      <w:r w:rsidRPr="006416F7">
        <w:rPr>
          <w:rFonts w:cs="Arial"/>
          <w:szCs w:val="19"/>
          <w:lang w:val="en-GB"/>
        </w:rPr>
        <w:t xml:space="preserve"> percentage points.</w:t>
      </w:r>
    </w:p>
    <w:p w:rsidR="00D04BE9" w:rsidRPr="004573DF" w:rsidRDefault="00D04BE9" w:rsidP="00764D9C">
      <w:pPr>
        <w:rPr>
          <w:i/>
          <w:spacing w:val="-2"/>
          <w:szCs w:val="19"/>
          <w:shd w:val="clear" w:color="auto" w:fill="FFFFFF"/>
          <w:lang w:val="en-GB"/>
        </w:rPr>
      </w:pPr>
    </w:p>
    <w:p w:rsidR="00764D9C" w:rsidRPr="003B33FE" w:rsidRDefault="00785360" w:rsidP="00764D9C">
      <w:pPr>
        <w:spacing w:line="240" w:lineRule="auto"/>
        <w:rPr>
          <w:i/>
          <w:spacing w:val="-2"/>
          <w:szCs w:val="19"/>
          <w:shd w:val="clear" w:color="auto" w:fill="FFFFFF"/>
        </w:rPr>
      </w:pPr>
      <w:r>
        <w:rPr>
          <w:i/>
          <w:noProof/>
          <w:lang w:eastAsia="pl-PL"/>
        </w:rPr>
        <w:pict w14:anchorId="4C7449D6">
          <v:shape id="Pole tekstowe 213" o:spid="_x0000_s1038" type="#_x0000_t202" style="position:absolute;margin-left:410.25pt;margin-top:131.25pt;width:135.85pt;height:109.6pt;z-index:-2515015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0KCFFAIAAAQEAAAOAAAAZHJzL2Uyb0RvYy54bWysU9Fu2yAUfZ+0f0C8L47dZK2tkKpr12lS&#10;t1Xq9gEE4xgVuAxI7Ozrd8FpGm1v0/yAwJd77j3nHlbXo9FkL31QYBktZ3NKpBXQKrtl9Mf3+3dX&#10;lITIbcs1WMnoQQZ6vX77ZjW4RlbQg26lJwhiQzM4RvsYXVMUQfTS8DADJy0GO/CGRzz6bdF6PiC6&#10;0UU1n78vBvCt8yBkCPj3bgrSdcbvOinit64LMhLNKPYW8+rzuklrsV7xZuu565U4tsH/oQvDlcWi&#10;J6g7HjnZefUXlFHCQ4AuzgSYArpOCZk5IJty/gebp547mbmgOMGdZAr/D1Z83T96olpGq/KCEssN&#10;DukRtCRRPocIgyQpgDINLjR4+8nh/Th+gBHHnSkH9wDiORALtz23W3njPQy95C22WabM4ix1wgkJ&#10;ZDN8gRar8V2EDDR23iQNURWC6Diuw2lEcoxEpJKX1bKql5QIjJUXdVlXeYgFb17SnQ/xkwRD0oZR&#10;jx7I8Hz/EGJqhzcvV1I1C/dK6+wDbcnAaL2sljnhLGJURJtqZRi9mqdvMk5i+dG2OTlypac9FtD2&#10;SDsxnTjHcTNmocssStJkA+0BhfAw2RKfEW568L8oGdCSjIafO+4lJfqzRTHrcrFIHs6HxfISmRN/&#10;HtmcR7gVCMVopGTa3sbs+4nzDYreqSzHayfHntFqWaXjs0hePj/nW6+Pd/0bAAD//wMAUEsDBBQA&#10;BgAIAAAAIQBHKRu+3wAAAAwBAAAPAAAAZHJzL2Rvd25yZXYueG1sTI/BTsMwDIbvSLxDZCRuLFm0&#10;ja7UnRCIK4jBJnHLGq+taJyqydby9mQnuNnyp9/fX2wm14kzDaH1jDCfKRDElbct1wifHy93GYgQ&#10;DVvTeSaEHwqwKa+vCpNbP/I7nbexFimEQ24Qmhj7XMpQNeRMmPmeON2OfnAmpnWopR3MmMJdJ7VS&#10;K+lMy+lDY3p6aqj63p4cwu71+LVfqLf62S370U9KsltLxNub6fEBRKQp/sFw0U/qUCangz+xDaJD&#10;yLRaJhRBr3QaLoRaaw3igLDI5vcgy0L+L1H+AgAA//8DAFBLAQItABQABgAIAAAAIQC2gziS/gAA&#10;AOEBAAATAAAAAAAAAAAAAAAAAAAAAABbQ29udGVudF9UeXBlc10ueG1sUEsBAi0AFAAGAAgAAAAh&#10;ADj9If/WAAAAlAEAAAsAAAAAAAAAAAAAAAAALwEAAF9yZWxzLy5yZWxzUEsBAi0AFAAGAAgAAAAh&#10;ANXQoIUUAgAABAQAAA4AAAAAAAAAAAAAAAAALgIAAGRycy9lMm9Eb2MueG1sUEsBAi0AFAAGAAgA&#10;AAAhAEcpG77fAAAADAEAAA8AAAAAAAAAAAAAAAAAbgQAAGRycy9kb3ducmV2LnhtbFBLBQYAAAAA&#10;BAAEAPMAAAB6BQAAAAA=&#10;" filled="f" stroked="f">
            <v:textbox style="mso-next-textbox:#Pole tekstowe 213">
              <w:txbxContent>
                <w:p w:rsidR="001E117D" w:rsidRPr="00A13CB9" w:rsidRDefault="001E117D" w:rsidP="008235B1">
                  <w:pPr>
                    <w:pStyle w:val="tekstzboku"/>
                    <w:rPr>
                      <w:lang w:val="en-GB"/>
                    </w:rPr>
                  </w:pPr>
                  <w:r w:rsidRPr="00A13CB9">
                    <w:rPr>
                      <w:bCs w:val="0"/>
                      <w:lang w:val="en-GB"/>
                    </w:rPr>
                    <w:t>The highest average monthly available income per capita in hous</w:t>
                  </w:r>
                  <w:r w:rsidR="008063BF">
                    <w:rPr>
                      <w:bCs w:val="0"/>
                      <w:lang w:val="en-GB"/>
                    </w:rPr>
                    <w:t>e</w:t>
                  </w:r>
                  <w:r w:rsidRPr="00A13CB9">
                    <w:rPr>
                      <w:bCs w:val="0"/>
                      <w:lang w:val="en-GB"/>
                    </w:rPr>
                    <w:t xml:space="preserve">holds </w:t>
                  </w:r>
                  <w:r w:rsidR="008063BF" w:rsidRPr="00A13CB9">
                    <w:rPr>
                      <w:bCs w:val="0"/>
                      <w:lang w:val="en-GB"/>
                    </w:rPr>
                    <w:t>occurr</w:t>
                  </w:r>
                  <w:r w:rsidR="008063BF">
                    <w:rPr>
                      <w:bCs w:val="0"/>
                      <w:lang w:val="en-GB"/>
                    </w:rPr>
                    <w:t>ed in Mazowieckie Voivodship (PLN </w:t>
                  </w:r>
                  <w:r w:rsidRPr="00A13CB9">
                    <w:rPr>
                      <w:bCs w:val="0"/>
                      <w:lang w:val="en-GB"/>
                    </w:rPr>
                    <w:t>2108) and the lowest in Podkarpackie Voivodship (PLN 1471)</w:t>
                  </w:r>
                </w:p>
              </w:txbxContent>
            </v:textbox>
            <w10:wrap type="tight"/>
          </v:shape>
        </w:pict>
      </w:r>
      <w:r w:rsidR="00FD678E">
        <w:rPr>
          <w:i/>
          <w:noProof/>
          <w:spacing w:val="-2"/>
          <w:szCs w:val="19"/>
          <w:shd w:val="clear" w:color="auto" w:fill="FFFFFF"/>
          <w:lang w:eastAsia="pl-PL"/>
        </w:rPr>
        <w:drawing>
          <wp:inline distT="0" distB="0" distL="0" distR="0">
            <wp:extent cx="5122545" cy="5423535"/>
            <wp:effectExtent l="0" t="0" r="0" b="0"/>
            <wp:docPr id="3" name="Obraz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mapa 1 2019 granat ANG.jpg"/>
                    <pic:cNvPicPr/>
                  </pic:nvPicPr>
                  <pic:blipFill>
                    <a:blip r:embed="rId21" cstate="print">
                      <a:extLst>
                        <a:ext uri="{28A0092B-C50C-407E-A947-70E740481C1C}">
                          <a14:useLocalDpi xmlns:a14="http://schemas.microsoft.com/office/drawing/2010/main" val="0"/>
                        </a:ext>
                      </a:extLst>
                    </a:blip>
                    <a:stretch>
                      <a:fillRect/>
                    </a:stretch>
                  </pic:blipFill>
                  <pic:spPr>
                    <a:xfrm>
                      <a:off x="0" y="0"/>
                      <a:ext cx="5122545" cy="5423535"/>
                    </a:xfrm>
                    <a:prstGeom prst="rect">
                      <a:avLst/>
                    </a:prstGeom>
                  </pic:spPr>
                </pic:pic>
              </a:graphicData>
            </a:graphic>
          </wp:inline>
        </w:drawing>
      </w:r>
    </w:p>
    <w:p w:rsidR="00764D9C" w:rsidRPr="003B33FE" w:rsidRDefault="00764D9C" w:rsidP="00764D9C">
      <w:pPr>
        <w:rPr>
          <w:i/>
          <w:spacing w:val="-2"/>
          <w:szCs w:val="19"/>
          <w:shd w:val="clear" w:color="auto" w:fill="FFFFFF"/>
        </w:rPr>
      </w:pPr>
    </w:p>
    <w:p w:rsidR="00D04BE9" w:rsidRPr="003B33FE" w:rsidRDefault="00D04BE9" w:rsidP="00764D9C">
      <w:pPr>
        <w:rPr>
          <w:i/>
          <w:spacing w:val="-2"/>
          <w:szCs w:val="19"/>
          <w:shd w:val="clear" w:color="auto" w:fill="FFFFFF"/>
        </w:rPr>
      </w:pPr>
      <w:r w:rsidRPr="003B33FE">
        <w:rPr>
          <w:i/>
          <w:spacing w:val="-2"/>
          <w:szCs w:val="19"/>
          <w:shd w:val="clear" w:color="auto" w:fill="FFFFFF"/>
        </w:rPr>
        <w:br w:type="page"/>
      </w:r>
    </w:p>
    <w:p w:rsidR="007E1184" w:rsidRPr="007E1184" w:rsidRDefault="007E1184" w:rsidP="00E22461">
      <w:pPr>
        <w:rPr>
          <w:szCs w:val="19"/>
          <w:shd w:val="clear" w:color="auto" w:fill="FFFFFF"/>
          <w:lang w:val="en-GB"/>
        </w:rPr>
      </w:pPr>
      <w:r w:rsidRPr="006416F7">
        <w:rPr>
          <w:rFonts w:cs="Arial"/>
          <w:bCs/>
          <w:szCs w:val="19"/>
          <w:lang w:val="en-GB"/>
        </w:rPr>
        <w:lastRenderedPageBreak/>
        <w:t xml:space="preserve">In </w:t>
      </w:r>
      <w:r>
        <w:rPr>
          <w:rFonts w:cs="Arial"/>
          <w:bCs/>
          <w:szCs w:val="19"/>
          <w:lang w:val="en-GB"/>
        </w:rPr>
        <w:t>2019</w:t>
      </w:r>
      <w:r w:rsidRPr="006416F7">
        <w:rPr>
          <w:rFonts w:cs="Arial"/>
          <w:bCs/>
          <w:szCs w:val="19"/>
          <w:lang w:val="en-GB"/>
        </w:rPr>
        <w:t xml:space="preserve">, the average monthly expenditure above the national average was observed in voivodships: Mazowieckie, </w:t>
      </w:r>
      <w:r w:rsidRPr="007E1184">
        <w:rPr>
          <w:rFonts w:cs="Arial"/>
          <w:bCs/>
          <w:szCs w:val="19"/>
          <w:lang w:val="en-GB"/>
        </w:rPr>
        <w:t>Dolnośląskie, Łódzkie,</w:t>
      </w:r>
      <w:r>
        <w:rPr>
          <w:rFonts w:cs="Arial"/>
          <w:bCs/>
          <w:szCs w:val="19"/>
          <w:lang w:val="en-GB"/>
        </w:rPr>
        <w:t xml:space="preserve"> </w:t>
      </w:r>
      <w:r w:rsidRPr="007E1184">
        <w:rPr>
          <w:rFonts w:cs="Arial"/>
          <w:bCs/>
          <w:szCs w:val="19"/>
          <w:lang w:val="en-GB"/>
        </w:rPr>
        <w:t>Pomorskie,</w:t>
      </w:r>
      <w:r>
        <w:rPr>
          <w:rFonts w:cs="Arial"/>
          <w:bCs/>
          <w:szCs w:val="19"/>
          <w:lang w:val="en-GB"/>
        </w:rPr>
        <w:t xml:space="preserve"> </w:t>
      </w:r>
      <w:r w:rsidRPr="007E1184">
        <w:rPr>
          <w:rFonts w:cs="Arial"/>
          <w:bCs/>
          <w:szCs w:val="19"/>
          <w:lang w:val="en-GB"/>
        </w:rPr>
        <w:t>Opolskie</w:t>
      </w:r>
      <w:r>
        <w:rPr>
          <w:rFonts w:cs="Arial"/>
          <w:bCs/>
          <w:szCs w:val="19"/>
          <w:lang w:val="en-GB"/>
        </w:rPr>
        <w:t>, Śląskie and</w:t>
      </w:r>
      <w:r w:rsidRPr="007E1184">
        <w:rPr>
          <w:rFonts w:cs="Arial"/>
          <w:bCs/>
          <w:szCs w:val="19"/>
          <w:lang w:val="en-GB"/>
        </w:rPr>
        <w:t xml:space="preserve"> Zachodniopomorskie.</w:t>
      </w:r>
    </w:p>
    <w:p w:rsidR="00764D9C" w:rsidRPr="000D71AB" w:rsidRDefault="008F3204" w:rsidP="00E22461">
      <w:pPr>
        <w:rPr>
          <w:szCs w:val="19"/>
          <w:shd w:val="clear" w:color="auto" w:fill="FFFFFF"/>
          <w:lang w:val="en-GB"/>
        </w:rPr>
      </w:pPr>
      <w:r w:rsidRPr="006416F7">
        <w:rPr>
          <w:szCs w:val="19"/>
          <w:lang w:val="en-US"/>
        </w:rPr>
        <w:t xml:space="preserve">As in the previous year, the highest average monthly </w:t>
      </w:r>
      <w:r w:rsidRPr="006416F7">
        <w:rPr>
          <w:rFonts w:cs="Arial"/>
          <w:szCs w:val="19"/>
          <w:lang w:val="en-GB"/>
        </w:rPr>
        <w:t xml:space="preserve">expenditure per capita in households </w:t>
      </w:r>
      <w:r>
        <w:rPr>
          <w:szCs w:val="19"/>
          <w:lang w:val="en-US"/>
        </w:rPr>
        <w:t>(PLN 1476</w:t>
      </w:r>
      <w:r w:rsidRPr="006416F7">
        <w:rPr>
          <w:szCs w:val="19"/>
          <w:lang w:val="en-US"/>
        </w:rPr>
        <w:t xml:space="preserve">), was recorded in the Mazowieckie Voivodship; it was higher than the average for Poland in total – by </w:t>
      </w:r>
      <w:r>
        <w:rPr>
          <w:szCs w:val="19"/>
          <w:lang w:val="en-US"/>
        </w:rPr>
        <w:t>17.9</w:t>
      </w:r>
      <w:r w:rsidRPr="006416F7">
        <w:rPr>
          <w:szCs w:val="19"/>
          <w:lang w:val="en-US"/>
        </w:rPr>
        <w:t xml:space="preserve">%. The lowest average expenditure per capita in households was noted in the </w:t>
      </w:r>
      <w:r>
        <w:rPr>
          <w:szCs w:val="19"/>
          <w:lang w:val="en-US"/>
        </w:rPr>
        <w:t>Warmińsko-Mazurskie</w:t>
      </w:r>
      <w:r w:rsidRPr="006416F7">
        <w:rPr>
          <w:szCs w:val="19"/>
          <w:lang w:val="en-US"/>
        </w:rPr>
        <w:t xml:space="preserve"> Voivodship (PLN </w:t>
      </w:r>
      <w:r>
        <w:rPr>
          <w:szCs w:val="19"/>
          <w:lang w:val="en-US"/>
        </w:rPr>
        <w:t>1007</w:t>
      </w:r>
      <w:r w:rsidRPr="006416F7">
        <w:rPr>
          <w:szCs w:val="19"/>
          <w:lang w:val="en-US"/>
        </w:rPr>
        <w:t xml:space="preserve">) – </w:t>
      </w:r>
      <w:r>
        <w:rPr>
          <w:szCs w:val="19"/>
          <w:lang w:val="en-US"/>
        </w:rPr>
        <w:t>19.6</w:t>
      </w:r>
      <w:r w:rsidRPr="006416F7">
        <w:rPr>
          <w:szCs w:val="19"/>
          <w:lang w:val="en-US"/>
        </w:rPr>
        <w:t>% lower than the national average.</w:t>
      </w:r>
    </w:p>
    <w:p w:rsidR="00994420" w:rsidRPr="00994420" w:rsidRDefault="000D71AB" w:rsidP="00E22461">
      <w:pPr>
        <w:spacing w:after="240"/>
        <w:rPr>
          <w:rFonts w:cs="Arial"/>
          <w:szCs w:val="19"/>
          <w:lang w:val="en-GB"/>
        </w:rPr>
      </w:pPr>
      <w:r w:rsidRPr="00994420">
        <w:rPr>
          <w:rFonts w:cs="Arial"/>
          <w:szCs w:val="19"/>
          <w:lang w:val="en-GB"/>
        </w:rPr>
        <w:t xml:space="preserve">The difference between the highest and the lowest </w:t>
      </w:r>
      <w:r w:rsidR="00994420" w:rsidRPr="00994420">
        <w:rPr>
          <w:rFonts w:cs="Arial"/>
          <w:szCs w:val="19"/>
          <w:lang w:val="en-GB"/>
        </w:rPr>
        <w:t xml:space="preserve">indicator of the </w:t>
      </w:r>
      <w:r w:rsidRPr="00994420">
        <w:rPr>
          <w:rFonts w:cs="Arial"/>
          <w:szCs w:val="19"/>
          <w:lang w:val="en-GB"/>
        </w:rPr>
        <w:t>average expenditure per capita in voivodships in relation to the national average decreased by 1.3 percentage points in comparison to 2018 year and amounted to 37.5 percentage points.</w:t>
      </w:r>
    </w:p>
    <w:p w:rsidR="00D04BE9" w:rsidRPr="000D71AB" w:rsidRDefault="00D04BE9" w:rsidP="00764D9C">
      <w:pPr>
        <w:rPr>
          <w:i/>
          <w:spacing w:val="-2"/>
          <w:szCs w:val="19"/>
          <w:shd w:val="clear" w:color="auto" w:fill="FFFFFF"/>
          <w:lang w:val="en-GB"/>
        </w:rPr>
      </w:pPr>
    </w:p>
    <w:p w:rsidR="00764D9C" w:rsidRDefault="00785360" w:rsidP="00F46F5C">
      <w:pPr>
        <w:spacing w:before="0" w:line="240" w:lineRule="auto"/>
        <w:rPr>
          <w:i/>
          <w:spacing w:val="-2"/>
          <w:szCs w:val="19"/>
          <w:shd w:val="clear" w:color="auto" w:fill="FFFFFF"/>
        </w:rPr>
      </w:pPr>
      <w:r>
        <w:rPr>
          <w:i/>
          <w:noProof/>
          <w:lang w:eastAsia="pl-PL"/>
        </w:rPr>
        <w:pict w14:anchorId="1CA13198">
          <v:shape id="Pole tekstowe 212" o:spid="_x0000_s1039" type="#_x0000_t202" style="position:absolute;margin-left:410.5pt;margin-top:132pt;width:135.85pt;height:111.7pt;z-index:-2515005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ax2KEwIAAAQEAAAOAAAAZHJzL2Uyb0RvYy54bWysU9Fu2yAUfZ+0f0C8L46teE2skKpr12lS&#10;t1Xq9gEE4xgVuAxI7Ozrd8FpGm1v0/yAwJd77j3nHtbXo9HkIH1QYBktZ3NKpBXQKrtj9Mf3+3dL&#10;SkLktuUarGT0KAO93rx9sx5cIyvoQbfSEwSxoRkco32MrimKIHppeJiBkxaDHXjDIx79rmg9HxDd&#10;6KKaz98XA/jWeRAyBPx7NwXpJuN3nRTxW9cFGYlmFHuLefV53aa12Kx5s/Pc9Uqc2uD/0IXhymLR&#10;M9Qdj5zsvfoLyijhIUAXZwJMAV2nhMwckE05/4PNU8+dzFxQnODOMoX/Byu+Hh49US2jVVlRYrnB&#10;IT2CliTK5xBhkCQFUKbBhQZvPzm8H8cPMOK4M+XgHkA8B2Lhtud2J2+8h6GXvMU2y5RZXKROOCGB&#10;bIcv0GI1vo+QgcbOm6QhqkIQHcd1PI9IjpGIVPKqqqtVTYnAWLkol/UqD7HgzUu68yF+kmBI2jDq&#10;0QMZnh8eQkzt8OblSqpm4V5pnX2gLRkYXdVVnRMuIkZFtKlWhtHlPH2TcRLLj7bNyZErPe2xgLYn&#10;2onpxDmO2zEL/SrnFtojCuFhsiU+I9z04H9RMqAlGQ0/99xLSvRni2KuysUieTgfFvVVhQd/Gdle&#10;RrgVCMVopGTa3sbs+4nzDYreqSxHms7UyalntFpW6fQskpcvz/nW6+Pd/AYAAP//AwBQSwMEFAAG&#10;AAgAAAAhACDILh7gAAAADAEAAA8AAABkcnMvZG93bnJldi54bWxMj81OwzAQhO9IfQdrK3GjdqPQ&#10;piGbqiriCqL8SNzceJtExOsodpvw9rgnuM1qRrPfFNvJduJCg28dIywXCgRx5UzLNcL729NdBsIH&#10;zUZ3jgnhhzxsy9lNoXPjRn6lyyHUIpawzzVCE0KfS+mrhqz2C9cTR+/kBqtDPIdamkGPsdx2MlFq&#10;Ja1uOX5odE/7hqrvw9kifDyfvj5T9VI/2vt+dJOSbDcS8XY+7R5ABJrCXxiu+BEdysh0dGc2XnQI&#10;WbKMWwJCskqjuCbUJlmDOCKk2ToFWRby/4jyFwAA//8DAFBLAQItABQABgAIAAAAIQC2gziS/gAA&#10;AOEBAAATAAAAAAAAAAAAAAAAAAAAAABbQ29udGVudF9UeXBlc10ueG1sUEsBAi0AFAAGAAgAAAAh&#10;ADj9If/WAAAAlAEAAAsAAAAAAAAAAAAAAAAALwEAAF9yZWxzLy5yZWxzUEsBAi0AFAAGAAgAAAAh&#10;AG1rHYoTAgAABAQAAA4AAAAAAAAAAAAAAAAALgIAAGRycy9lMm9Eb2MueG1sUEsBAi0AFAAGAAgA&#10;AAAhACDILh7gAAAADAEAAA8AAAAAAAAAAAAAAAAAbQQAAGRycy9kb3ducmV2LnhtbFBLBQYAAAAA&#10;BAAEAPMAAAB6BQAAAAA=&#10;" filled="f" stroked="f">
            <v:textbox style="mso-next-textbox:#Pole tekstowe 212">
              <w:txbxContent>
                <w:p w:rsidR="001E117D" w:rsidRPr="00A13CB9" w:rsidRDefault="001E117D" w:rsidP="00764D9C">
                  <w:pPr>
                    <w:pStyle w:val="tekstzboku"/>
                    <w:rPr>
                      <w:spacing w:val="-2"/>
                      <w:lang w:val="en-GB"/>
                    </w:rPr>
                  </w:pPr>
                  <w:r w:rsidRPr="00A13CB9">
                    <w:rPr>
                      <w:spacing w:val="-2"/>
                      <w:lang w:val="en-GB"/>
                    </w:rPr>
                    <w:t>The highest average monthly expenditure per capita in ho</w:t>
                  </w:r>
                  <w:r w:rsidR="007E0E31">
                    <w:rPr>
                      <w:spacing w:val="-2"/>
                      <w:lang w:val="en-GB"/>
                    </w:rPr>
                    <w:t>u</w:t>
                  </w:r>
                  <w:r w:rsidRPr="00A13CB9">
                    <w:rPr>
                      <w:spacing w:val="-2"/>
                      <w:lang w:val="en-GB"/>
                    </w:rPr>
                    <w:t xml:space="preserve">seholds </w:t>
                  </w:r>
                  <w:r w:rsidR="007E0E31" w:rsidRPr="00A13CB9">
                    <w:rPr>
                      <w:spacing w:val="-2"/>
                      <w:lang w:val="en-GB"/>
                    </w:rPr>
                    <w:t>occurred</w:t>
                  </w:r>
                  <w:r w:rsidRPr="00A13CB9">
                    <w:rPr>
                      <w:spacing w:val="-2"/>
                      <w:lang w:val="en-GB"/>
                    </w:rPr>
                    <w:t xml:space="preserve"> in Mazowieckie Voivodship (PL</w:t>
                  </w:r>
                  <w:r w:rsidR="007E0E31">
                    <w:rPr>
                      <w:spacing w:val="-2"/>
                      <w:lang w:val="en-GB"/>
                    </w:rPr>
                    <w:t>N </w:t>
                  </w:r>
                  <w:r w:rsidR="003B4300">
                    <w:rPr>
                      <w:spacing w:val="-2"/>
                      <w:lang w:val="en-GB"/>
                    </w:rPr>
                    <w:t>1476) and the lowest in Warmiń</w:t>
                  </w:r>
                  <w:r w:rsidRPr="00A13CB9">
                    <w:rPr>
                      <w:spacing w:val="-2"/>
                      <w:lang w:val="en-GB"/>
                    </w:rPr>
                    <w:t>sko-Mazurskie Voivodship (PLN 1007)</w:t>
                  </w:r>
                </w:p>
                <w:p w:rsidR="001E117D" w:rsidRPr="00A13CB9" w:rsidRDefault="001E117D" w:rsidP="00764D9C">
                  <w:pPr>
                    <w:spacing w:after="0"/>
                    <w:rPr>
                      <w:rFonts w:eastAsia="Times New Roman"/>
                      <w:bCs/>
                      <w:i/>
                      <w:color w:val="001D77"/>
                      <w:sz w:val="18"/>
                      <w:szCs w:val="18"/>
                      <w:lang w:val="en-GB" w:eastAsia="pl-PL"/>
                    </w:rPr>
                  </w:pPr>
                </w:p>
              </w:txbxContent>
            </v:textbox>
            <w10:wrap type="tight"/>
          </v:shape>
        </w:pict>
      </w:r>
      <w:r w:rsidR="00FD678E">
        <w:rPr>
          <w:i/>
          <w:noProof/>
          <w:spacing w:val="-2"/>
          <w:szCs w:val="19"/>
          <w:shd w:val="clear" w:color="auto" w:fill="FFFFFF"/>
          <w:lang w:eastAsia="pl-PL"/>
        </w:rPr>
        <w:drawing>
          <wp:inline distT="0" distB="0" distL="0" distR="0">
            <wp:extent cx="5122545" cy="5423535"/>
            <wp:effectExtent l="0" t="0" r="0" b="0"/>
            <wp:docPr id="7" name="Obraz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mapa 2 2019 zielony ANG.jpg"/>
                    <pic:cNvPicPr/>
                  </pic:nvPicPr>
                  <pic:blipFill>
                    <a:blip r:embed="rId22" cstate="print">
                      <a:extLst>
                        <a:ext uri="{28A0092B-C50C-407E-A947-70E740481C1C}">
                          <a14:useLocalDpi xmlns:a14="http://schemas.microsoft.com/office/drawing/2010/main" val="0"/>
                        </a:ext>
                      </a:extLst>
                    </a:blip>
                    <a:stretch>
                      <a:fillRect/>
                    </a:stretch>
                  </pic:blipFill>
                  <pic:spPr>
                    <a:xfrm>
                      <a:off x="0" y="0"/>
                      <a:ext cx="5122545" cy="5423535"/>
                    </a:xfrm>
                    <a:prstGeom prst="rect">
                      <a:avLst/>
                    </a:prstGeom>
                  </pic:spPr>
                </pic:pic>
              </a:graphicData>
            </a:graphic>
          </wp:inline>
        </w:drawing>
      </w:r>
    </w:p>
    <w:p w:rsidR="00BB40E7" w:rsidRPr="00BB40E7" w:rsidRDefault="00BB40E7" w:rsidP="00E22461">
      <w:pPr>
        <w:spacing w:before="0" w:line="240" w:lineRule="auto"/>
        <w:rPr>
          <w:rFonts w:ascii="Fira Sans SemiBold" w:hAnsi="Fira Sans SemiBold"/>
          <w:color w:val="001D77"/>
          <w:spacing w:val="-2"/>
          <w:szCs w:val="19"/>
          <w:shd w:val="clear" w:color="auto" w:fill="FFFFFF"/>
          <w:lang w:val="en-GB"/>
        </w:rPr>
      </w:pPr>
      <w:r w:rsidRPr="001D40F5">
        <w:rPr>
          <w:i/>
          <w:spacing w:val="-2"/>
          <w:szCs w:val="19"/>
          <w:shd w:val="clear" w:color="auto" w:fill="FFFFFF"/>
          <w:lang w:val="en-GB"/>
        </w:rPr>
        <w:br w:type="column"/>
      </w:r>
      <w:r w:rsidR="00785360">
        <w:rPr>
          <w:noProof/>
          <w:lang w:eastAsia="pl-PL"/>
        </w:rPr>
        <w:lastRenderedPageBreak/>
        <w:pict w14:anchorId="57C53879">
          <v:shape id="Pole tekstowe 31" o:spid="_x0000_s1040" type="#_x0000_t202" style="position:absolute;margin-left:410.25pt;margin-top:6.75pt;width:135.85pt;height:120.05pt;z-index:-2514872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hCJAFAIAAAIEAAAOAAAAZHJzL2Uyb0RvYy54bWysU11v2yAUfZ+0/4B4X/yRuG2sOFXXrtOk&#10;bqvU7QcQjGNU4DIgsbNfvwtOsmh7m+YHBL7cwzmHw+p21IrshfMSTEOLWU6JMBxaabYN/f7t8d0N&#10;JT4w0zIFRjT0IDy9Xb99sxpsLUroQbXCEQQxvh5sQ/sQbJ1lnvdCMz8DKwwWO3CaBVy6bdY6NiC6&#10;VlmZ51fZAK61DrjwHv8+TEW6TvhdJ3j42nVeBKIaitxCGl0aN3HM1itWbx2zveRHGuwfWGgmDR56&#10;hnpggZGdk39BackdeOjCjIPOoOskF0kDqinyP9S89MyKpAXN8fZsk/9/sPzL/tkR2Ta0qigxTOMd&#10;PYMSJIhXH2AQZF5Ekwbra9z7YnF3GN/DiJedBHv7BPzVEwP3PTNbceccDL1gLZJMndlF64TjI8hm&#10;+AwtHsZ2ARLQ2DkdHURPCKLjZR3OFyTGQHg88rqsyiUS5VgrqnJxNa8iu4zVp3brfPgoQJM4aajD&#10;BCR4tn/yYdp62hJPM/AolUopUIYMDV1WZZUaLipaBgypkrqhN3n8pthElR9Mm5oDk2qaIxdlkFKU&#10;HZVOmsO4GZPNxfxk5wbaAxrhYAolPiKc9OB+UjJgIBvqf+yYE5SoTwbNXBaLRUxwWiyq6xIX7rKy&#10;uawwwxGqoYGSaXofUuonzXdoeieTHZHmxOTIGYOWDD0+ipjky3Xa9fvprn8BAAD//wMAUEsDBBQA&#10;BgAIAAAAIQAtgktX3wAAAAsBAAAPAAAAZHJzL2Rvd25yZXYueG1sTI9NT8MwDIbvSPyHyEjcWEJG&#10;p61rOiEQVxDjQ9ota7y2onGqJlvLv8c7sZNlvY9ePy42k+/ECYfYBjJwP1MgkKrgWqoNfH683C1B&#10;xGTJ2S4QGvjFCJvy+qqwuQsjveNpm2rBJRRza6BJqc+ljFWD3sZZ6JE4O4TB28TrUEs32JHLfSe1&#10;UgvpbUt8obE9PjVY/WyP3sDX62H3/aDe6mef9WOYlCS/ksbc3kyPaxAJp/QPw1mf1aFkp304koui&#10;M7DUKmOUgznPM6BWWoPYG9DZfAGyLOTlD+UfAAAA//8DAFBLAQItABQABgAIAAAAIQC2gziS/gAA&#10;AOEBAAATAAAAAAAAAAAAAAAAAAAAAABbQ29udGVudF9UeXBlc10ueG1sUEsBAi0AFAAGAAgAAAAh&#10;ADj9If/WAAAAlAEAAAsAAAAAAAAAAAAAAAAALwEAAF9yZWxzLy5yZWxzUEsBAi0AFAAGAAgAAAAh&#10;AFiEIkAUAgAAAgQAAA4AAAAAAAAAAAAAAAAALgIAAGRycy9lMm9Eb2MueG1sUEsBAi0AFAAGAAgA&#10;AAAhAC2CS1ffAAAACwEAAA8AAAAAAAAAAAAAAAAAbgQAAGRycy9kb3ducmV2LnhtbFBLBQYAAAAA&#10;BAAEAPMAAAB6BQAAAAA=&#10;" filled="f" stroked="f">
            <v:textbox style="mso-next-textbox:#Pole tekstowe 31">
              <w:txbxContent>
                <w:p w:rsidR="00BB40E7" w:rsidRPr="00BB40E7" w:rsidRDefault="00BB40E7" w:rsidP="00BB40E7">
                  <w:pPr>
                    <w:pStyle w:val="tekstzboku"/>
                    <w:rPr>
                      <w:bCs w:val="0"/>
                      <w:lang w:val="en-GB"/>
                    </w:rPr>
                  </w:pPr>
                  <w:r w:rsidRPr="00BB40E7">
                    <w:rPr>
                      <w:lang w:val="en-GB"/>
                    </w:rPr>
                    <w:t xml:space="preserve">In 2019 the </w:t>
                  </w:r>
                  <w:r w:rsidR="008E48C4" w:rsidRPr="00BB40E7">
                    <w:rPr>
                      <w:lang w:val="en-GB"/>
                    </w:rPr>
                    <w:t>decreasing</w:t>
                  </w:r>
                  <w:r w:rsidRPr="00BB40E7">
                    <w:rPr>
                      <w:lang w:val="en-GB"/>
                    </w:rPr>
                    <w:t xml:space="preserve"> trend in consumption of the most basic foodstuffs, as: vegetables, </w:t>
                  </w:r>
                  <w:r w:rsidR="007F25A3">
                    <w:rPr>
                      <w:lang w:val="en-GB"/>
                    </w:rPr>
                    <w:t>f</w:t>
                  </w:r>
                  <w:r w:rsidRPr="00BB40E7">
                    <w:rPr>
                      <w:lang w:val="en-GB"/>
                    </w:rPr>
                    <w:t xml:space="preserve">ish and seafood, milk, meat, bread and cereals, oils and fats and </w:t>
                  </w:r>
                  <w:r w:rsidRPr="00D043CE">
                    <w:rPr>
                      <w:rFonts w:cs="Arial"/>
                      <w:bCs w:val="0"/>
                      <w:sz w:val="19"/>
                      <w:szCs w:val="19"/>
                      <w:lang w:val="en-GB"/>
                    </w:rPr>
                    <w:t>p</w:t>
                  </w:r>
                  <w:r w:rsidRPr="00D043CE">
                    <w:rPr>
                      <w:rFonts w:cs="Arial"/>
                      <w:sz w:val="19"/>
                      <w:szCs w:val="19"/>
                      <w:lang w:val="en-GB"/>
                    </w:rPr>
                    <w:t>rocessed meat and other meat preparations</w:t>
                  </w:r>
                  <w:r w:rsidR="007E0E31">
                    <w:rPr>
                      <w:bCs w:val="0"/>
                      <w:lang w:val="en-GB"/>
                    </w:rPr>
                    <w:t>, continued</w:t>
                  </w:r>
                </w:p>
              </w:txbxContent>
            </v:textbox>
            <w10:wrap type="tight"/>
          </v:shape>
        </w:pict>
      </w:r>
      <w:r w:rsidRPr="00BB40E7">
        <w:rPr>
          <w:rFonts w:ascii="Fira Sans SemiBold" w:hAnsi="Fira Sans SemiBold"/>
          <w:color w:val="001D77"/>
          <w:spacing w:val="-2"/>
          <w:szCs w:val="19"/>
          <w:shd w:val="clear" w:color="auto" w:fill="FFFFFF"/>
          <w:lang w:val="en-GB"/>
        </w:rPr>
        <w:t>Quantitative food consumption</w:t>
      </w:r>
    </w:p>
    <w:p w:rsidR="00BB40E7" w:rsidRPr="004D50DD" w:rsidRDefault="006C5D1A" w:rsidP="00E22461">
      <w:pPr>
        <w:rPr>
          <w:rFonts w:cs="Arial"/>
          <w:b/>
          <w:bCs/>
          <w:spacing w:val="-2"/>
          <w:szCs w:val="19"/>
          <w:lang w:val="en-GB"/>
        </w:rPr>
      </w:pPr>
      <w:r w:rsidRPr="004D50DD">
        <w:rPr>
          <w:rFonts w:ascii="Fira Sans SemiBold" w:hAnsi="Fira Sans SemiBold" w:cs="Arial"/>
          <w:bCs/>
          <w:spacing w:val="-2"/>
          <w:szCs w:val="19"/>
          <w:lang w:val="en-GB"/>
        </w:rPr>
        <w:t xml:space="preserve">In 2019 </w:t>
      </w:r>
      <w:r w:rsidR="00BB40E7" w:rsidRPr="004D50DD">
        <w:rPr>
          <w:rFonts w:ascii="Fira Sans SemiBold" w:hAnsi="Fira Sans SemiBold" w:cs="Arial"/>
          <w:bCs/>
          <w:spacing w:val="-2"/>
          <w:szCs w:val="19"/>
          <w:lang w:val="en-GB"/>
        </w:rPr>
        <w:t>the decreasing trend in consumption of the most basic foodstuffs continued.</w:t>
      </w:r>
      <w:r w:rsidR="007F25A3" w:rsidRPr="004D50DD">
        <w:rPr>
          <w:rFonts w:cs="Arial"/>
          <w:bCs/>
          <w:spacing w:val="-2"/>
          <w:szCs w:val="19"/>
          <w:lang w:val="en-GB"/>
        </w:rPr>
        <w:t xml:space="preserve"> This decrease</w:t>
      </w:r>
      <w:r w:rsidR="00BB40E7" w:rsidRPr="004D50DD">
        <w:rPr>
          <w:rFonts w:cs="Arial"/>
          <w:bCs/>
          <w:spacing w:val="-2"/>
          <w:szCs w:val="19"/>
          <w:lang w:val="en-GB"/>
        </w:rPr>
        <w:t xml:space="preserve"> applied especially to vegetables (by 3.9%), fish an</w:t>
      </w:r>
      <w:r w:rsidR="008E48C4" w:rsidRPr="004D50DD">
        <w:rPr>
          <w:rFonts w:cs="Arial"/>
          <w:bCs/>
          <w:spacing w:val="-2"/>
          <w:szCs w:val="19"/>
          <w:lang w:val="en-GB"/>
        </w:rPr>
        <w:t>d seafood (by 3.6%), milk (by 2.4%), meat (by 2.3%), bread and cereals (by 2.</w:t>
      </w:r>
      <w:r w:rsidR="00BB40E7" w:rsidRPr="004D50DD">
        <w:rPr>
          <w:rFonts w:cs="Arial"/>
          <w:bCs/>
          <w:spacing w:val="-2"/>
          <w:szCs w:val="19"/>
          <w:lang w:val="en-GB"/>
        </w:rPr>
        <w:t>2%, of which brea</w:t>
      </w:r>
      <w:r w:rsidR="008E48C4" w:rsidRPr="004D50DD">
        <w:rPr>
          <w:rFonts w:cs="Arial"/>
          <w:bCs/>
          <w:spacing w:val="-2"/>
          <w:szCs w:val="19"/>
          <w:lang w:val="en-GB"/>
        </w:rPr>
        <w:t>d by 5.4%), oils and fats (by 1.</w:t>
      </w:r>
      <w:r w:rsidR="00BB40E7" w:rsidRPr="004D50DD">
        <w:rPr>
          <w:rFonts w:cs="Arial"/>
          <w:bCs/>
          <w:spacing w:val="-2"/>
          <w:szCs w:val="19"/>
          <w:lang w:val="en-GB"/>
        </w:rPr>
        <w:t>9%) and processed meat an</w:t>
      </w:r>
      <w:r w:rsidR="008E48C4" w:rsidRPr="004D50DD">
        <w:rPr>
          <w:rFonts w:cs="Arial"/>
          <w:bCs/>
          <w:spacing w:val="-2"/>
          <w:szCs w:val="19"/>
          <w:lang w:val="en-GB"/>
        </w:rPr>
        <w:t>d other meat preparations (by 1.</w:t>
      </w:r>
      <w:r w:rsidR="00BB40E7" w:rsidRPr="004D50DD">
        <w:rPr>
          <w:rFonts w:cs="Arial"/>
          <w:bCs/>
          <w:spacing w:val="-2"/>
          <w:szCs w:val="19"/>
          <w:lang w:val="en-GB"/>
        </w:rPr>
        <w:t xml:space="preserve">5%). On the other hand, the consumption of cheese and curd increased </w:t>
      </w:r>
      <w:r w:rsidR="008E48C4" w:rsidRPr="004D50DD">
        <w:rPr>
          <w:rFonts w:cs="Arial"/>
          <w:bCs/>
          <w:spacing w:val="-2"/>
          <w:szCs w:val="19"/>
          <w:lang w:val="en-GB"/>
        </w:rPr>
        <w:t>by 2.</w:t>
      </w:r>
      <w:r w:rsidR="00BB40E7" w:rsidRPr="004D50DD">
        <w:rPr>
          <w:rFonts w:cs="Arial"/>
          <w:bCs/>
          <w:spacing w:val="-2"/>
          <w:szCs w:val="19"/>
          <w:lang w:val="en-GB"/>
        </w:rPr>
        <w:t xml:space="preserve">3% and fruit by </w:t>
      </w:r>
      <w:r w:rsidR="008E48C4" w:rsidRPr="004D50DD">
        <w:rPr>
          <w:rFonts w:cs="Arial"/>
          <w:bCs/>
          <w:spacing w:val="-2"/>
          <w:szCs w:val="19"/>
          <w:lang w:val="en-GB"/>
        </w:rPr>
        <w:t>1.</w:t>
      </w:r>
      <w:r w:rsidR="00BB40E7" w:rsidRPr="004D50DD">
        <w:rPr>
          <w:rFonts w:cs="Arial"/>
          <w:bCs/>
          <w:spacing w:val="-2"/>
          <w:szCs w:val="19"/>
          <w:lang w:val="en-GB"/>
        </w:rPr>
        <w:t>1%.</w:t>
      </w:r>
      <w:r w:rsidR="00637458" w:rsidRPr="004D50DD">
        <w:rPr>
          <w:rFonts w:cs="Arial"/>
          <w:bCs/>
          <w:spacing w:val="-2"/>
          <w:szCs w:val="19"/>
          <w:lang w:val="en-GB"/>
        </w:rPr>
        <w:t xml:space="preserve"> The decrease of consumption level could be caused by </w:t>
      </w:r>
      <w:r w:rsidR="004D50DD">
        <w:rPr>
          <w:rFonts w:cs="Arial"/>
          <w:bCs/>
          <w:spacing w:val="-2"/>
          <w:szCs w:val="19"/>
          <w:lang w:val="en-GB"/>
        </w:rPr>
        <w:t xml:space="preserve">the </w:t>
      </w:r>
      <w:r w:rsidR="00637458" w:rsidRPr="004D50DD">
        <w:rPr>
          <w:rFonts w:cs="Arial"/>
          <w:bCs/>
          <w:spacing w:val="-2"/>
          <w:szCs w:val="19"/>
          <w:lang w:val="en-GB"/>
        </w:rPr>
        <w:t>growth of expenditure on catering establishments which amounted to 4.6% in 2019.</w:t>
      </w:r>
      <w:r w:rsidR="00D6231E" w:rsidRPr="004D50DD">
        <w:rPr>
          <w:rFonts w:cs="Arial"/>
          <w:bCs/>
          <w:spacing w:val="-2"/>
          <w:szCs w:val="19"/>
          <w:lang w:val="en-GB"/>
        </w:rPr>
        <w:t xml:space="preserve"> </w:t>
      </w:r>
    </w:p>
    <w:p w:rsidR="00BB40E7" w:rsidRPr="00BB40E7" w:rsidRDefault="00BB40E7" w:rsidP="00BB40E7">
      <w:pPr>
        <w:rPr>
          <w:spacing w:val="-2"/>
          <w:szCs w:val="19"/>
          <w:shd w:val="clear" w:color="auto" w:fill="FFFFFF"/>
          <w:lang w:val="en-GB"/>
        </w:rPr>
      </w:pPr>
      <w:r w:rsidRPr="006E1C16">
        <w:rPr>
          <w:rFonts w:cs="Arial"/>
          <w:szCs w:val="19"/>
          <w:lang w:val="en-GB"/>
        </w:rPr>
        <w:t>The level of consumption of most foodstuffs greatly depends on household income. As the wealth of households increases, so does the level of consumption of certain foodstu</w:t>
      </w:r>
      <w:r>
        <w:rPr>
          <w:rFonts w:cs="Arial"/>
          <w:szCs w:val="19"/>
          <w:lang w:val="en-GB"/>
        </w:rPr>
        <w:t xml:space="preserve">ffs, as </w:t>
      </w:r>
      <w:r w:rsidRPr="00D043CE">
        <w:rPr>
          <w:rFonts w:cs="Arial"/>
          <w:bCs/>
          <w:szCs w:val="19"/>
          <w:lang w:val="en-GB"/>
        </w:rPr>
        <w:t>bread and cereals</w:t>
      </w:r>
      <w:r w:rsidRPr="00BB40E7">
        <w:rPr>
          <w:spacing w:val="-2"/>
          <w:szCs w:val="19"/>
          <w:shd w:val="clear" w:color="auto" w:fill="FFFFFF"/>
          <w:lang w:val="en-GB"/>
        </w:rPr>
        <w:t xml:space="preserve">, </w:t>
      </w:r>
      <w:r w:rsidRPr="00D043CE">
        <w:rPr>
          <w:rFonts w:cs="Arial"/>
          <w:bCs/>
          <w:szCs w:val="19"/>
          <w:lang w:val="en-GB"/>
        </w:rPr>
        <w:t>meat</w:t>
      </w:r>
      <w:r w:rsidRPr="00BB40E7">
        <w:rPr>
          <w:spacing w:val="-2"/>
          <w:szCs w:val="19"/>
          <w:shd w:val="clear" w:color="auto" w:fill="FFFFFF"/>
          <w:lang w:val="en-GB"/>
        </w:rPr>
        <w:t xml:space="preserve">, </w:t>
      </w:r>
      <w:r w:rsidRPr="00D043CE">
        <w:rPr>
          <w:rFonts w:cs="Arial"/>
          <w:bCs/>
          <w:szCs w:val="19"/>
          <w:lang w:val="en-GB"/>
        </w:rPr>
        <w:t>vegetables</w:t>
      </w:r>
      <w:r w:rsidRPr="00BB40E7">
        <w:rPr>
          <w:spacing w:val="-2"/>
          <w:szCs w:val="19"/>
          <w:shd w:val="clear" w:color="auto" w:fill="FFFFFF"/>
          <w:lang w:val="en-GB"/>
        </w:rPr>
        <w:t xml:space="preserve">, </w:t>
      </w:r>
      <w:r w:rsidRPr="006E1C16">
        <w:rPr>
          <w:rFonts w:cs="Arial"/>
          <w:bCs/>
          <w:szCs w:val="19"/>
          <w:lang w:val="en-GB"/>
        </w:rPr>
        <w:t>fruit</w:t>
      </w:r>
      <w:r w:rsidRPr="00BB40E7">
        <w:rPr>
          <w:spacing w:val="-2"/>
          <w:szCs w:val="19"/>
          <w:shd w:val="clear" w:color="auto" w:fill="FFFFFF"/>
          <w:lang w:val="en-GB"/>
        </w:rPr>
        <w:t xml:space="preserve">, </w:t>
      </w:r>
      <w:r>
        <w:rPr>
          <w:rFonts w:cs="Arial"/>
          <w:bCs/>
          <w:szCs w:val="19"/>
          <w:lang w:val="en-GB"/>
        </w:rPr>
        <w:t>c</w:t>
      </w:r>
      <w:r w:rsidRPr="00E36A9B">
        <w:rPr>
          <w:rFonts w:cs="Arial"/>
          <w:bCs/>
          <w:szCs w:val="19"/>
          <w:lang w:val="en-GB"/>
        </w:rPr>
        <w:t>heese and curd</w:t>
      </w:r>
      <w:r>
        <w:rPr>
          <w:rFonts w:cs="Arial"/>
          <w:bCs/>
          <w:szCs w:val="19"/>
          <w:lang w:val="en-GB"/>
        </w:rPr>
        <w:t xml:space="preserve"> </w:t>
      </w:r>
      <w:r w:rsidRPr="00BB40E7">
        <w:rPr>
          <w:spacing w:val="-2"/>
          <w:szCs w:val="19"/>
          <w:shd w:val="clear" w:color="auto" w:fill="FFFFFF"/>
          <w:lang w:val="en-GB"/>
        </w:rPr>
        <w:t xml:space="preserve">and </w:t>
      </w:r>
      <w:r w:rsidRPr="006E1C16">
        <w:rPr>
          <w:rFonts w:cs="Arial"/>
          <w:szCs w:val="19"/>
          <w:lang w:val="en-GB"/>
        </w:rPr>
        <w:t>mineral and spring water</w:t>
      </w:r>
      <w:r w:rsidRPr="00BB40E7">
        <w:rPr>
          <w:spacing w:val="-2"/>
          <w:szCs w:val="19"/>
          <w:shd w:val="clear" w:color="auto" w:fill="FFFFFF"/>
          <w:lang w:val="en-GB"/>
        </w:rPr>
        <w:t>.</w:t>
      </w:r>
    </w:p>
    <w:p w:rsidR="00BB40E7" w:rsidRPr="00BB40E7" w:rsidRDefault="00BB40E7" w:rsidP="00BB40E7">
      <w:pPr>
        <w:rPr>
          <w:spacing w:val="-2"/>
          <w:szCs w:val="19"/>
          <w:shd w:val="clear" w:color="auto" w:fill="FFFFFF"/>
          <w:lang w:val="en-GB"/>
        </w:rPr>
      </w:pPr>
    </w:p>
    <w:p w:rsidR="00BB40E7" w:rsidRPr="00230699" w:rsidRDefault="00BB40E7" w:rsidP="00BB40E7">
      <w:pPr>
        <w:spacing w:line="240" w:lineRule="auto"/>
        <w:rPr>
          <w:spacing w:val="-2"/>
          <w:szCs w:val="19"/>
          <w:shd w:val="clear" w:color="auto" w:fill="FFFFFF"/>
        </w:rPr>
      </w:pPr>
      <w:r>
        <w:rPr>
          <w:noProof/>
          <w:lang w:eastAsia="pl-PL"/>
        </w:rPr>
        <w:drawing>
          <wp:inline distT="0" distB="0" distL="0" distR="0">
            <wp:extent cx="5122545" cy="2734945"/>
            <wp:effectExtent l="0" t="0" r="0" b="0"/>
            <wp:docPr id="24" name="Wykres 24"/>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rsidR="00BB40E7" w:rsidRDefault="00BB40E7" w:rsidP="00BB40E7">
      <w:pPr>
        <w:rPr>
          <w:spacing w:val="-2"/>
          <w:szCs w:val="19"/>
          <w:shd w:val="clear" w:color="auto" w:fill="FFFFFF"/>
        </w:rPr>
      </w:pPr>
    </w:p>
    <w:p w:rsidR="00BB40E7" w:rsidRDefault="00BB40E7" w:rsidP="00BB40E7">
      <w:pPr>
        <w:rPr>
          <w:rFonts w:cs="Arial"/>
          <w:spacing w:val="2"/>
          <w:szCs w:val="19"/>
          <w:lang w:val="en-GB"/>
        </w:rPr>
      </w:pPr>
      <w:r w:rsidRPr="006E1C16">
        <w:rPr>
          <w:rFonts w:cs="Arial"/>
          <w:bCs/>
          <w:spacing w:val="2"/>
          <w:szCs w:val="19"/>
          <w:lang w:val="en-GB"/>
        </w:rPr>
        <w:t>The level of consumption is also affected by eating habits, availability and prices of foodstuff in a place of residence.</w:t>
      </w:r>
      <w:r w:rsidRPr="006E1C16">
        <w:rPr>
          <w:rFonts w:cs="Arial"/>
          <w:spacing w:val="2"/>
          <w:szCs w:val="19"/>
          <w:lang w:val="en-GB"/>
        </w:rPr>
        <w:t xml:space="preserve"> Households in rural areas compared with households in urban areas are characterised by a slightly different model of nutrition.</w:t>
      </w:r>
    </w:p>
    <w:p w:rsidR="00DF67FC" w:rsidRPr="00BB40E7" w:rsidRDefault="00DF67FC" w:rsidP="00BB40E7">
      <w:pPr>
        <w:rPr>
          <w:spacing w:val="-2"/>
          <w:szCs w:val="19"/>
          <w:shd w:val="clear" w:color="auto" w:fill="FFFFFF"/>
          <w:lang w:val="en-GB"/>
        </w:rPr>
      </w:pPr>
    </w:p>
    <w:p w:rsidR="00BB40E7" w:rsidRPr="00230699" w:rsidRDefault="00BB40E7" w:rsidP="00BB40E7">
      <w:pPr>
        <w:spacing w:line="240" w:lineRule="auto"/>
        <w:rPr>
          <w:spacing w:val="-2"/>
          <w:szCs w:val="19"/>
          <w:shd w:val="clear" w:color="auto" w:fill="FFFFFF"/>
        </w:rPr>
      </w:pPr>
      <w:r>
        <w:rPr>
          <w:noProof/>
          <w:lang w:eastAsia="pl-PL"/>
        </w:rPr>
        <w:drawing>
          <wp:inline distT="0" distB="0" distL="0" distR="0">
            <wp:extent cx="5122545" cy="2626995"/>
            <wp:effectExtent l="0" t="0" r="0" b="0"/>
            <wp:docPr id="26" name="Wykres 26"/>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rsidR="00BB40E7" w:rsidRPr="00230699" w:rsidRDefault="00BB40E7" w:rsidP="00BB40E7">
      <w:pPr>
        <w:spacing w:line="240" w:lineRule="auto"/>
        <w:rPr>
          <w:spacing w:val="-2"/>
          <w:szCs w:val="19"/>
          <w:shd w:val="clear" w:color="auto" w:fill="FFFFFF"/>
        </w:rPr>
      </w:pPr>
    </w:p>
    <w:p w:rsidR="00BB40E7" w:rsidRPr="00230699" w:rsidRDefault="00BB40E7" w:rsidP="00BB40E7">
      <w:pPr>
        <w:spacing w:before="240" w:line="240" w:lineRule="auto"/>
        <w:rPr>
          <w:rFonts w:ascii="Fira Sans SemiBold" w:hAnsi="Fira Sans SemiBold"/>
          <w:color w:val="001D77"/>
          <w:spacing w:val="-2"/>
          <w:szCs w:val="19"/>
          <w:shd w:val="clear" w:color="auto" w:fill="FFFFFF"/>
        </w:rPr>
      </w:pPr>
      <w:r w:rsidRPr="00230699">
        <w:rPr>
          <w:rFonts w:ascii="Fira Sans SemiBold" w:hAnsi="Fira Sans SemiBold"/>
          <w:color w:val="001D77"/>
          <w:spacing w:val="-2"/>
          <w:szCs w:val="19"/>
          <w:shd w:val="clear" w:color="auto" w:fill="FFFFFF"/>
        </w:rPr>
        <w:br w:type="page"/>
      </w:r>
    </w:p>
    <w:p w:rsidR="00BB40E7" w:rsidRPr="00BB40E7" w:rsidRDefault="00785360" w:rsidP="00BB40E7">
      <w:pPr>
        <w:spacing w:before="240" w:line="240" w:lineRule="auto"/>
        <w:rPr>
          <w:rFonts w:ascii="Fira Sans SemiBold" w:hAnsi="Fira Sans SemiBold"/>
          <w:color w:val="001D77"/>
          <w:spacing w:val="-2"/>
          <w:szCs w:val="19"/>
          <w:shd w:val="clear" w:color="auto" w:fill="FFFFFF"/>
          <w:lang w:val="en-GB"/>
        </w:rPr>
      </w:pPr>
      <w:r>
        <w:rPr>
          <w:noProof/>
          <w:lang w:eastAsia="pl-PL"/>
        </w:rPr>
        <w:lastRenderedPageBreak/>
        <w:pict w14:anchorId="1AB501AB">
          <v:shape id="Pole tekstowe 30" o:spid="_x0000_s1041" type="#_x0000_t202" style="position:absolute;margin-left:410.25pt;margin-top:6.45pt;width:135.85pt;height:133.5pt;z-index:-25148620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w3oCFgIAAAIEAAAOAAAAZHJzL2Uyb0RvYy54bWysU9Fu2yAUfZ+0f0C8L449u22sOFXXrtOk&#10;bqvU7QMwxjEqcBmQ2NnX74LTNNrepvkBgS/33HvOPayvJ63IXjgvwTQ0XywpEYZDJ822oT++37+7&#10;osQHZjqmwIiGHoSn15u3b9ajrUUBA6hOOIIgxtejbegQgq2zzPNBaOYXYIXBYA9Os4BHt806x0ZE&#10;1yorlsuLbATXWQdceI9/7+Yg3ST8vhc8fOt7LwJRDcXeQlpdWtu4Zps1q7eO2UHyYxvsH7rQTBos&#10;eoK6Y4GRnZN/QWnJHXjow4KDzqDvJReJA7LJl3+weRqYFYkLiuPtSSb//2D51/2jI7JraFVSYpjG&#10;GT2CEiSIZx9gFOR9Emm0vsa7TxZvh+kDTDjsRNjbB+DPnhi4HZjZihvnYBwE67DJPMqbnaXGsfja&#10;R5B2/AIdFmO7AAlo6p2OCqImBNFxWIfTgMQUCI8lL4uqWFWUcIzlF6uqrFJ3Gatf0q3z4ZMATeKm&#10;oQ4dkODZ/sGH2A6rX67EagbupVLJBcqQsaGrqqhSwllEy4AmVVI39GoZv9k2keVH06XkwKSa91hA&#10;mSPtyHTmHKZ2SjLnZUyOMrTQHVAIB7Mp8RHhZgD3i5IRDdlQ/3PHnKBEfTYo5iovy+jgdCirywIP&#10;7jzSnkeY4QjV0EDJvL0NyfUz5xsUvZdJjtdOjj2j0ZJKx0cRnXx+Trden+7mNwAAAP//AwBQSwME&#10;FAAGAAgAAAAhANS5XQXeAAAACwEAAA8AAABkcnMvZG93bnJldi54bWxMj8tOwzAQRfdI/IM1SOyo&#10;jUWhDnEqBGILojwkdtN4mkTE4yh2m/D3uCu6HN2je8+U69n34kBj7AJbuF4oEMR1cB03Fj7en69W&#10;IGJCdtgHJgu/FGFdnZ+VWLgw8RsdNqkRuYRjgRbalIZCyli35DEuwkCcs10YPaZ8jo10I0653PdS&#10;K3UrPXacF1oc6LGl+mez9xY+X3bfXzfqtXnyy2EKs5LsjbT28mJ+uAeRaE7/MBz1szpU2Wkb9uyi&#10;6C2stFpmNAfagDgCymgNYmtB3xkDsirl6Q/VHwAAAP//AwBQSwECLQAUAAYACAAAACEAtoM4kv4A&#10;AADhAQAAEwAAAAAAAAAAAAAAAAAAAAAAW0NvbnRlbnRfVHlwZXNdLnhtbFBLAQItABQABgAIAAAA&#10;IQA4/SH/1gAAAJQBAAALAAAAAAAAAAAAAAAAAC8BAABfcmVscy8ucmVsc1BLAQItABQABgAIAAAA&#10;IQCgw3oCFgIAAAIEAAAOAAAAAAAAAAAAAAAAAC4CAABkcnMvZTJvRG9jLnhtbFBLAQItABQABgAI&#10;AAAAIQDUuV0F3gAAAAsBAAAPAAAAAAAAAAAAAAAAAHAEAABkcnMvZG93bnJldi54bWxQSwUGAAAA&#10;AAQABADzAAAAewUAAAAA&#10;" filled="f" stroked="f">
            <v:textbox style="mso-next-textbox:#Pole tekstowe 30">
              <w:txbxContent>
                <w:p w:rsidR="00BB40E7" w:rsidRPr="00BB40E7" w:rsidRDefault="00BB40E7" w:rsidP="00BB40E7">
                  <w:pPr>
                    <w:pStyle w:val="tekstzboku"/>
                    <w:rPr>
                      <w:lang w:val="en-GB"/>
                    </w:rPr>
                  </w:pPr>
                  <w:r>
                    <w:rPr>
                      <w:rFonts w:cs="Arial"/>
                      <w:bCs w:val="0"/>
                      <w:szCs w:val="19"/>
                      <w:lang w:val="en-GB"/>
                    </w:rPr>
                    <w:t>In 2019</w:t>
                  </w:r>
                  <w:r w:rsidRPr="006E1C16">
                    <w:rPr>
                      <w:rFonts w:cs="Arial"/>
                      <w:sz w:val="19"/>
                      <w:szCs w:val="19"/>
                      <w:lang w:val="en-GB"/>
                    </w:rPr>
                    <w:t xml:space="preserve"> there was a high growth rate in household equipment with </w:t>
                  </w:r>
                  <w:r w:rsidRPr="00194D55">
                    <w:rPr>
                      <w:spacing w:val="-2"/>
                      <w:szCs w:val="19"/>
                      <w:lang w:val="en-GB"/>
                    </w:rPr>
                    <w:t>dishwasher game console, smartphone</w:t>
                  </w:r>
                  <w:r w:rsidR="00F128F2" w:rsidRPr="00194D55">
                    <w:rPr>
                      <w:spacing w:val="-2"/>
                      <w:szCs w:val="19"/>
                      <w:lang w:val="en-GB"/>
                    </w:rPr>
                    <w:t>.</w:t>
                  </w:r>
                  <w:r w:rsidRPr="00BB40E7">
                    <w:rPr>
                      <w:spacing w:val="-2"/>
                      <w:szCs w:val="19"/>
                      <w:shd w:val="clear" w:color="auto" w:fill="FFFFFF"/>
                      <w:lang w:val="en-GB"/>
                    </w:rPr>
                    <w:t xml:space="preserve"> </w:t>
                  </w:r>
                  <w:r w:rsidRPr="00BB40E7">
                    <w:rPr>
                      <w:lang w:val="en-GB"/>
                    </w:rPr>
                    <w:t>However, the dynamics of these changes w</w:t>
                  </w:r>
                  <w:r w:rsidR="007E0E31">
                    <w:rPr>
                      <w:lang w:val="en-GB"/>
                    </w:rPr>
                    <w:t>ere lower than in the year 2018</w:t>
                  </w:r>
                </w:p>
                <w:p w:rsidR="00BB40E7" w:rsidRPr="00BB40E7" w:rsidRDefault="00BB40E7" w:rsidP="00BB40E7">
                  <w:pPr>
                    <w:spacing w:after="0"/>
                    <w:rPr>
                      <w:rFonts w:eastAsia="Times New Roman" w:cs="Times New Roman"/>
                      <w:bCs/>
                      <w:color w:val="001D77"/>
                      <w:sz w:val="18"/>
                      <w:szCs w:val="18"/>
                      <w:lang w:val="en-GB" w:eastAsia="pl-PL"/>
                    </w:rPr>
                  </w:pPr>
                </w:p>
              </w:txbxContent>
            </v:textbox>
            <w10:wrap type="tight"/>
          </v:shape>
        </w:pict>
      </w:r>
      <w:r w:rsidR="00BB40E7" w:rsidRPr="00BB40E7">
        <w:rPr>
          <w:rFonts w:ascii="Fira Sans SemiBold" w:hAnsi="Fira Sans SemiBold"/>
          <w:color w:val="001D77"/>
          <w:spacing w:val="-2"/>
          <w:szCs w:val="19"/>
          <w:shd w:val="clear" w:color="auto" w:fill="FFFFFF"/>
          <w:lang w:val="en-GB"/>
        </w:rPr>
        <w:t>The equipment of household</w:t>
      </w:r>
      <w:r w:rsidR="007F25A3">
        <w:rPr>
          <w:rFonts w:ascii="Fira Sans SemiBold" w:hAnsi="Fira Sans SemiBold"/>
          <w:color w:val="001D77"/>
          <w:spacing w:val="-2"/>
          <w:szCs w:val="19"/>
          <w:shd w:val="clear" w:color="auto" w:fill="FFFFFF"/>
          <w:lang w:val="en-GB"/>
        </w:rPr>
        <w:t>s</w:t>
      </w:r>
      <w:r w:rsidR="00BB40E7" w:rsidRPr="00BB40E7">
        <w:rPr>
          <w:rFonts w:ascii="Fira Sans SemiBold" w:hAnsi="Fira Sans SemiBold"/>
          <w:color w:val="001D77"/>
          <w:spacing w:val="-2"/>
          <w:szCs w:val="19"/>
          <w:shd w:val="clear" w:color="auto" w:fill="FFFFFF"/>
          <w:lang w:val="en-GB"/>
        </w:rPr>
        <w:t xml:space="preserve"> with durable goods</w:t>
      </w:r>
    </w:p>
    <w:p w:rsidR="00BB40E7" w:rsidRPr="00BB40E7" w:rsidRDefault="00BB40E7" w:rsidP="00BB40E7">
      <w:pPr>
        <w:rPr>
          <w:spacing w:val="-2"/>
          <w:szCs w:val="19"/>
          <w:shd w:val="clear" w:color="auto" w:fill="FFFFFF"/>
          <w:lang w:val="en-GB"/>
        </w:rPr>
      </w:pPr>
      <w:r>
        <w:rPr>
          <w:rFonts w:cs="Arial"/>
          <w:bCs/>
          <w:szCs w:val="19"/>
          <w:lang w:val="en-GB"/>
        </w:rPr>
        <w:t>In 2019</w:t>
      </w:r>
      <w:r w:rsidRPr="006E1C16">
        <w:rPr>
          <w:rFonts w:cs="Arial"/>
          <w:bCs/>
          <w:szCs w:val="19"/>
          <w:lang w:val="en-GB"/>
        </w:rPr>
        <w:t xml:space="preserve"> there was </w:t>
      </w:r>
      <w:r w:rsidRPr="006E1C16">
        <w:rPr>
          <w:rFonts w:cs="Arial"/>
          <w:szCs w:val="19"/>
          <w:lang w:val="en-GB"/>
        </w:rPr>
        <w:t>a high growth rate in household</w:t>
      </w:r>
      <w:r w:rsidR="006232C8">
        <w:rPr>
          <w:rFonts w:cs="Arial"/>
          <w:szCs w:val="19"/>
          <w:lang w:val="en-GB"/>
        </w:rPr>
        <w:t>s</w:t>
      </w:r>
      <w:r w:rsidRPr="006E1C16">
        <w:rPr>
          <w:rFonts w:cs="Arial"/>
          <w:szCs w:val="19"/>
          <w:lang w:val="en-GB"/>
        </w:rPr>
        <w:t xml:space="preserve"> equipment with </w:t>
      </w:r>
      <w:r w:rsidRPr="00BB40E7">
        <w:rPr>
          <w:spacing w:val="-2"/>
          <w:szCs w:val="19"/>
          <w:shd w:val="clear" w:color="auto" w:fill="FFFFFF"/>
          <w:lang w:val="en-GB"/>
        </w:rPr>
        <w:t>dishwasher (by</w:t>
      </w:r>
      <w:r w:rsidR="00BA3B45">
        <w:rPr>
          <w:spacing w:val="-2"/>
          <w:szCs w:val="19"/>
          <w:shd w:val="clear" w:color="auto" w:fill="FFFFFF"/>
          <w:lang w:val="en-GB"/>
        </w:rPr>
        <w:t xml:space="preserve"> 10.2%), game console (by 8.3%) and</w:t>
      </w:r>
      <w:r w:rsidRPr="00BB40E7">
        <w:rPr>
          <w:spacing w:val="-2"/>
          <w:szCs w:val="19"/>
          <w:shd w:val="clear" w:color="auto" w:fill="FFFFFF"/>
          <w:lang w:val="en-GB"/>
        </w:rPr>
        <w:t xml:space="preserve"> smartphone (o 6.8%). However, compared to 2018, this dynamic was noticeably lower, and for some goods the direction of change even reversed, resulting in a decrease in household equipment for the printer (a decrease of 4.9%, in 2018 an</w:t>
      </w:r>
      <w:r w:rsidR="001D40F5">
        <w:rPr>
          <w:spacing w:val="-2"/>
          <w:szCs w:val="19"/>
          <w:shd w:val="clear" w:color="auto" w:fill="FFFFFF"/>
          <w:lang w:val="en-GB"/>
        </w:rPr>
        <w:t xml:space="preserve"> increase of 10.9%), home theat</w:t>
      </w:r>
      <w:r w:rsidRPr="00BB40E7">
        <w:rPr>
          <w:spacing w:val="-2"/>
          <w:szCs w:val="19"/>
          <w:shd w:val="clear" w:color="auto" w:fill="FFFFFF"/>
          <w:lang w:val="en-GB"/>
        </w:rPr>
        <w:t>r</w:t>
      </w:r>
      <w:r w:rsidR="001D40F5">
        <w:rPr>
          <w:spacing w:val="-2"/>
          <w:szCs w:val="19"/>
          <w:shd w:val="clear" w:color="auto" w:fill="FFFFFF"/>
          <w:lang w:val="en-GB"/>
        </w:rPr>
        <w:t>e</w:t>
      </w:r>
      <w:r w:rsidRPr="00BB40E7">
        <w:rPr>
          <w:spacing w:val="-2"/>
          <w:szCs w:val="19"/>
          <w:shd w:val="clear" w:color="auto" w:fill="FFFFFF"/>
          <w:lang w:val="en-GB"/>
        </w:rPr>
        <w:t xml:space="preserve"> system (decrease by 1.6%, in 2018 an increase of 13.0%).</w:t>
      </w:r>
    </w:p>
    <w:p w:rsidR="00BB40E7" w:rsidRDefault="00BA3B45" w:rsidP="00BB40E7">
      <w:pPr>
        <w:rPr>
          <w:rFonts w:cs="Arial"/>
          <w:szCs w:val="19"/>
          <w:lang w:val="en-GB"/>
        </w:rPr>
      </w:pPr>
      <w:r w:rsidRPr="006E1C16">
        <w:rPr>
          <w:rFonts w:cs="Arial"/>
          <w:bCs/>
          <w:szCs w:val="19"/>
          <w:lang w:val="en-GB"/>
        </w:rPr>
        <w:t>The equipment</w:t>
      </w:r>
      <w:r w:rsidR="00BB40E7" w:rsidRPr="006E1C16">
        <w:rPr>
          <w:rFonts w:cs="Arial"/>
          <w:bCs/>
          <w:szCs w:val="19"/>
          <w:lang w:val="en-GB"/>
        </w:rPr>
        <w:t xml:space="preserve"> of households with durable goods largely depends on the financial situation of the household.</w:t>
      </w:r>
    </w:p>
    <w:p w:rsidR="00BB40E7" w:rsidRPr="005C7565" w:rsidRDefault="005B630A" w:rsidP="00BB40E7">
      <w:pPr>
        <w:rPr>
          <w:szCs w:val="19"/>
          <w:shd w:val="clear" w:color="auto" w:fill="FFFFFF"/>
          <w:lang w:val="en-GB"/>
        </w:rPr>
      </w:pPr>
      <w:r w:rsidRPr="005C7565">
        <w:rPr>
          <w:rFonts w:cs="Arial"/>
          <w:bCs/>
          <w:szCs w:val="19"/>
          <w:lang w:val="en-GB"/>
        </w:rPr>
        <w:t>The richest households (5th quintile group) were much better equipped than the poorest households (1st quintile group). It should be emphasised, however, that the differences in the degree of equipment between 5th and 1st quintile group decreased in comparison to 2018, the most for dishwasher (by 3.0 percentage points) and device wit</w:t>
      </w:r>
      <w:r w:rsidR="00D604A9">
        <w:rPr>
          <w:rFonts w:cs="Arial"/>
          <w:bCs/>
          <w:szCs w:val="19"/>
          <w:lang w:val="en-GB"/>
        </w:rPr>
        <w:t>h access to the Internet (by 1.4</w:t>
      </w:r>
      <w:r w:rsidRPr="005C7565">
        <w:rPr>
          <w:rFonts w:cs="Arial"/>
          <w:bCs/>
          <w:szCs w:val="19"/>
          <w:lang w:val="en-GB"/>
        </w:rPr>
        <w:t xml:space="preserve"> percentage points). For other goods the changes were slight.</w:t>
      </w:r>
      <w:r w:rsidRPr="005C7565">
        <w:rPr>
          <w:szCs w:val="19"/>
          <w:shd w:val="clear" w:color="auto" w:fill="FFFFFF"/>
          <w:lang w:val="en-GB"/>
        </w:rPr>
        <w:t xml:space="preserve"> </w:t>
      </w:r>
    </w:p>
    <w:p w:rsidR="005B630A" w:rsidRPr="005C7565" w:rsidRDefault="005B630A" w:rsidP="00BB40E7">
      <w:pPr>
        <w:rPr>
          <w:szCs w:val="19"/>
          <w:shd w:val="clear" w:color="auto" w:fill="FFFFFF"/>
          <w:lang w:val="en-GB"/>
        </w:rPr>
      </w:pPr>
    </w:p>
    <w:p w:rsidR="00BB40E7" w:rsidRPr="005C7565" w:rsidRDefault="00D604A9" w:rsidP="00BB40E7">
      <w:pPr>
        <w:spacing w:line="240" w:lineRule="auto"/>
        <w:rPr>
          <w:szCs w:val="19"/>
          <w:shd w:val="clear" w:color="auto" w:fill="FFFFFF"/>
        </w:rPr>
      </w:pPr>
      <w:r>
        <w:rPr>
          <w:noProof/>
          <w:lang w:eastAsia="pl-PL"/>
        </w:rPr>
        <w:drawing>
          <wp:inline distT="0" distB="0" distL="0" distR="0" wp14:anchorId="6BF1337B" wp14:editId="7CC27D35">
            <wp:extent cx="5122545" cy="2520000"/>
            <wp:effectExtent l="0" t="0" r="0" b="0"/>
            <wp:docPr id="5" name="Wykres 5"/>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rsidR="00BB40E7" w:rsidRPr="005C7565" w:rsidRDefault="00BB40E7" w:rsidP="00BB40E7">
      <w:pPr>
        <w:spacing w:line="240" w:lineRule="auto"/>
        <w:rPr>
          <w:szCs w:val="19"/>
          <w:shd w:val="clear" w:color="auto" w:fill="FFFFFF"/>
        </w:rPr>
      </w:pPr>
    </w:p>
    <w:p w:rsidR="00BB40E7" w:rsidRPr="004712DB" w:rsidRDefault="00BB40E7" w:rsidP="00BB40E7">
      <w:pPr>
        <w:rPr>
          <w:spacing w:val="-2"/>
          <w:szCs w:val="19"/>
          <w:shd w:val="clear" w:color="auto" w:fill="FFFFFF"/>
          <w:lang w:val="en-GB"/>
        </w:rPr>
      </w:pPr>
      <w:r w:rsidRPr="005C7565">
        <w:rPr>
          <w:rFonts w:cs="Arial"/>
          <w:bCs/>
          <w:spacing w:val="-2"/>
          <w:szCs w:val="19"/>
          <w:lang w:val="en-GB"/>
        </w:rPr>
        <w:t>Households in urban areas were better equipped with high-tech devices (such as device with the access to the Internet</w:t>
      </w:r>
      <w:r w:rsidRPr="005C7565">
        <w:rPr>
          <w:rStyle w:val="Odwoanieprzypisudolnego"/>
          <w:rFonts w:cs="Arial"/>
          <w:spacing w:val="-2"/>
          <w:szCs w:val="19"/>
          <w:lang w:val="en-GB"/>
        </w:rPr>
        <w:footnoteReference w:id="3"/>
      </w:r>
      <w:r w:rsidRPr="005C7565">
        <w:rPr>
          <w:rFonts w:cs="Arial"/>
          <w:bCs/>
          <w:spacing w:val="-2"/>
          <w:szCs w:val="19"/>
          <w:lang w:val="en-GB"/>
        </w:rPr>
        <w:t xml:space="preserve"> or smartphone</w:t>
      </w:r>
      <w:r w:rsidRPr="005C7565">
        <w:rPr>
          <w:rStyle w:val="Odwoanieprzypisudolnego"/>
          <w:rFonts w:cs="Arial"/>
          <w:spacing w:val="-2"/>
          <w:szCs w:val="19"/>
          <w:lang w:val="en-GB"/>
        </w:rPr>
        <w:footnoteReference w:id="4"/>
      </w:r>
      <w:r w:rsidRPr="005C7565">
        <w:rPr>
          <w:rFonts w:cs="Arial"/>
          <w:bCs/>
          <w:spacing w:val="-2"/>
          <w:szCs w:val="19"/>
          <w:lang w:val="en-GB"/>
        </w:rPr>
        <w:t>) than households in rural areas</w:t>
      </w:r>
      <w:r w:rsidRPr="005C7565">
        <w:rPr>
          <w:rFonts w:cs="Arial"/>
          <w:spacing w:val="-2"/>
          <w:szCs w:val="19"/>
          <w:lang w:val="en-GB"/>
        </w:rPr>
        <w:t xml:space="preserve">. In case of plasma or LCD TV set and dishwasher there are no significant diversity. However much larger percentage of households in rural areas had passenger car, motorcycle, scooter, moped and bicycle. </w:t>
      </w:r>
      <w:r w:rsidRPr="005C7565">
        <w:rPr>
          <w:spacing w:val="-2"/>
          <w:szCs w:val="19"/>
          <w:shd w:val="clear" w:color="auto" w:fill="FFFFFF"/>
          <w:lang w:val="en-GB"/>
        </w:rPr>
        <w:t xml:space="preserve">Compared to 2018, the differences in equipment decreased slightly in favour of </w:t>
      </w:r>
      <w:r w:rsidR="000D7AC4" w:rsidRPr="005C7565">
        <w:rPr>
          <w:spacing w:val="-2"/>
          <w:szCs w:val="19"/>
          <w:shd w:val="clear" w:color="auto" w:fill="FFFFFF"/>
          <w:lang w:val="en-GB"/>
        </w:rPr>
        <w:t>rural areas</w:t>
      </w:r>
      <w:r w:rsidR="00DF67FC" w:rsidRPr="005C7565">
        <w:rPr>
          <w:spacing w:val="-2"/>
          <w:szCs w:val="19"/>
          <w:shd w:val="clear" w:color="auto" w:fill="FFFFFF"/>
          <w:lang w:val="en-GB"/>
        </w:rPr>
        <w:t>.</w:t>
      </w:r>
    </w:p>
    <w:p w:rsidR="00BB40E7" w:rsidRDefault="00BB40E7" w:rsidP="00BB40E7">
      <w:pPr>
        <w:rPr>
          <w:spacing w:val="-4"/>
          <w:szCs w:val="19"/>
          <w:shd w:val="clear" w:color="auto" w:fill="FFFFFF"/>
        </w:rPr>
      </w:pPr>
      <w:r>
        <w:rPr>
          <w:noProof/>
          <w:lang w:eastAsia="pl-PL"/>
        </w:rPr>
        <w:drawing>
          <wp:inline distT="0" distB="0" distL="0" distR="0">
            <wp:extent cx="5122545" cy="2328545"/>
            <wp:effectExtent l="0" t="0" r="0" b="0"/>
            <wp:docPr id="28" name="Wykres 28"/>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rsidR="00BB40E7" w:rsidRDefault="00785360" w:rsidP="00BB40E7">
      <w:pPr>
        <w:spacing w:line="240" w:lineRule="auto"/>
        <w:rPr>
          <w:spacing w:val="-4"/>
          <w:szCs w:val="19"/>
          <w:shd w:val="clear" w:color="auto" w:fill="FFFFFF"/>
        </w:rPr>
      </w:pPr>
      <w:r>
        <w:rPr>
          <w:noProof/>
          <w:lang w:eastAsia="pl-PL"/>
        </w:rPr>
        <w:pict w14:anchorId="0BC9100D">
          <v:shape id="Pole tekstowe 28" o:spid="_x0000_s1044" type="#_x0000_t202" style="position:absolute;margin-left:415.1pt;margin-top:43.4pt;width:140.25pt;height:107.7pt;z-index:-251483136;visibility:visible;mso-wrap-style:square;mso-width-percent:0;mso-wrap-distance-left:9pt;mso-wrap-distance-top:3.6pt;mso-wrap-distance-right:9pt;mso-wrap-distance-bottom:3.6pt;mso-position-horizontal-relative:text;mso-position-vertical-relative:text;mso-width-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rYQFAIAAAIEAAAOAAAAZHJzL2Uyb0RvYy54bWysU11v2yAUfZ+0/4B4X/zReEmsOFXXrtOk&#10;bqvU7QcQjGNU4DIgsbNfvwtO02h7m+YHxPXlnnvP4bC+HrUiB+G8BNPQYpZTIgyHVppdQ398v3+3&#10;pMQHZlqmwIiGHoWn15u3b9aDrUUJPahWOIIgxteDbWgfgq2zzPNeaOZnYIXBZAdOs4Ch22WtYwOi&#10;a5WVef4+G8C11gEX3uPfuylJNwm/6wQP37rOi0BUQ3G2kFaX1m1cs82a1TvHbC/5aQz2D1NoJg02&#10;PUPdscDI3sm/oLTkDjx0YcZBZ9B1kovEAdkU+R9snnpmReKC4nh7lsn/P1j+9fDoiGwbWl1RYpjG&#10;O3oEJUgQzz7AIEi5jCIN1td49sni6TB+gBEvOxH29gH4sycGbntmduLGORh6wVocsoiV2UXphOMj&#10;yHb4Ai02Y/sACWjsnI4KoiYE0fGyjucLEmMgPLZcLItiUVHCMVdczeflqko9WP1Sbp0PnwRoEjcN&#10;deiABM8ODz7EcVj9ciR2M3AvlUouUIYMDV1VZZUKLjJaBjSpkrqhyzx+k20iy4+mTcWBSTXtsYEy&#10;J9qR6cQ5jNsxyVykgaMmW2iPKISDyZT4iHDTg/tFyYCGbKj/uWdOUKI+GxRzVczn0cEpmFeLEgN3&#10;mdleZpjhCNXQQMm0vQ3J9RPnGxS9k0mO10lOM6PRkkqnRxGdfBmnU69Pd/MbAAD//wMAUEsDBBQA&#10;BgAIAAAAIQCEg/LI3wAAAAsBAAAPAAAAZHJzL2Rvd25yZXYueG1sTI9NT8MwDIbvSPyHyEjcWJKu&#10;jFGaTgjEFcT4kLh5jddWNE7VZGv592QnONp+9Pp5y83senGkMXSeDeiFAkFce9txY+D97elqDSJE&#10;ZIu9ZzLwQwE21flZiYX1E7/ScRsbkUI4FGigjXEopAx1Sw7Dwg/E6bb3o8OYxrGRdsQphbteZkqt&#10;pMOO04cWB3poqf7eHpyBj+f912euXppHdz1MflaS3a005vJivr8DEWmOfzCc9JM6VMlp5w9sg+gN&#10;rJf6JqEGsjwHcQK0zjIQu7RZrjTIqpT/O1S/AAAA//8DAFBLAQItABQABgAIAAAAIQC2gziS/gAA&#10;AOEBAAATAAAAAAAAAAAAAAAAAAAAAABbQ29udGVudF9UeXBlc10ueG1sUEsBAi0AFAAGAAgAAAAh&#10;ADj9If/WAAAAlAEAAAsAAAAAAAAAAAAAAAAALwEAAF9yZWxzLy5yZWxzUEsBAi0AFAAGAAgAAAAh&#10;AO/6thAUAgAAAgQAAA4AAAAAAAAAAAAAAAAALgIAAGRycy9lMm9Eb2MueG1sUEsBAi0AFAAGAAgA&#10;AAAhAISD8sjfAAAACwEAAA8AAAAAAAAAAAAAAAAAbgQAAGRycy9kb3ducmV2LnhtbFBLBQYAAAAA&#10;BAAEAPMAAAB6BQAAAAA=&#10;" filled="f" stroked="f">
            <v:textbox style="mso-next-textbox:#Pole tekstowe 28">
              <w:txbxContent>
                <w:p w:rsidR="00BB40E7" w:rsidRPr="00BB40E7" w:rsidRDefault="00BB40E7" w:rsidP="00BB40E7">
                  <w:pPr>
                    <w:pStyle w:val="tekstzboku"/>
                    <w:rPr>
                      <w:lang w:val="en-GB"/>
                    </w:rPr>
                  </w:pPr>
                  <w:r>
                    <w:rPr>
                      <w:rFonts w:cs="Arial"/>
                      <w:sz w:val="19"/>
                      <w:szCs w:val="19"/>
                      <w:lang w:val="en-GB"/>
                    </w:rPr>
                    <w:t>L</w:t>
                  </w:r>
                  <w:r w:rsidRPr="006E1C16">
                    <w:rPr>
                      <w:rFonts w:cs="Arial"/>
                      <w:sz w:val="19"/>
                      <w:szCs w:val="19"/>
                      <w:lang w:val="en-GB"/>
                    </w:rPr>
                    <w:t>arger percentage of households in rural areas had passenger car, motorcycle, scooter, moped and bicyc</w:t>
                  </w:r>
                  <w:r>
                    <w:rPr>
                      <w:rFonts w:cs="Arial"/>
                      <w:sz w:val="19"/>
                      <w:szCs w:val="19"/>
                      <w:lang w:val="en-GB"/>
                    </w:rPr>
                    <w:t>le,</w:t>
                  </w:r>
                  <w:r w:rsidRPr="00BB40E7">
                    <w:rPr>
                      <w:lang w:val="en-GB"/>
                    </w:rPr>
                    <w:t xml:space="preserve"> while </w:t>
                  </w:r>
                  <w:r>
                    <w:rPr>
                      <w:rFonts w:cs="Arial"/>
                      <w:sz w:val="19"/>
                      <w:szCs w:val="19"/>
                      <w:lang w:val="en-GB"/>
                    </w:rPr>
                    <w:t>h</w:t>
                  </w:r>
                  <w:r w:rsidRPr="006E1C16">
                    <w:rPr>
                      <w:rFonts w:cs="Arial"/>
                      <w:sz w:val="19"/>
                      <w:szCs w:val="19"/>
                      <w:lang w:val="en-GB"/>
                    </w:rPr>
                    <w:t>ouseholds in urban areas were better equipped with high-tech devices</w:t>
                  </w:r>
                </w:p>
              </w:txbxContent>
            </v:textbox>
            <w10:wrap type="tight"/>
          </v:shape>
        </w:pict>
      </w:r>
      <w:r w:rsidR="00BB40E7">
        <w:rPr>
          <w:noProof/>
          <w:lang w:eastAsia="pl-PL"/>
        </w:rPr>
        <w:drawing>
          <wp:inline distT="0" distB="0" distL="0" distR="0">
            <wp:extent cx="5122545" cy="2412000"/>
            <wp:effectExtent l="0" t="0" r="0" b="0"/>
            <wp:docPr id="29" name="Wykres 29"/>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rsidR="00BB40E7" w:rsidRPr="00BB40E7" w:rsidRDefault="00785360" w:rsidP="00BB40E7">
      <w:pPr>
        <w:spacing w:before="240" w:line="240" w:lineRule="auto"/>
        <w:rPr>
          <w:rFonts w:ascii="Fira Sans SemiBold" w:hAnsi="Fira Sans SemiBold"/>
          <w:color w:val="001D77"/>
          <w:spacing w:val="-2"/>
          <w:szCs w:val="19"/>
          <w:shd w:val="clear" w:color="auto" w:fill="FFFFFF"/>
          <w:lang w:val="en-GB"/>
        </w:rPr>
      </w:pPr>
      <w:r>
        <w:rPr>
          <w:noProof/>
          <w:lang w:eastAsia="pl-PL"/>
        </w:rPr>
        <w:lastRenderedPageBreak/>
        <w:pict w14:anchorId="598B3E21">
          <v:shape id="Pole tekstowe 26" o:spid="_x0000_s1042" type="#_x0000_t202" style="position:absolute;margin-left:410.25pt;margin-top:7.85pt;width:135.85pt;height:135pt;z-index:-25148518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ICbUFAIAAAIEAAAOAAAAZHJzL2Uyb0RvYy54bWysU11v2yAUfZ+0/4B4X/yhuGmsOFXXrtOk&#10;bqvU7QdgjGNU4DIgsbNfvwtOs2h7m+YHBL7cc+8597C5mbQiB+G8BNPQYpFTIgyHTppdQ79/e3h3&#10;TYkPzHRMgRENPQpPb7Zv32xGW4sSBlCdcARBjK9H29AhBFtnmeeD0MwvwAqDwR6cZgGPbpd1jo2I&#10;rlVW5vlVNoLrrAMuvMe/93OQbhN+3wsevva9F4GohmJvIa0urW1cs+2G1TvH7CD5qQ32D11oJg0W&#10;PUPds8DI3sm/oLTkDjz0YcFBZ9D3kovEAdkU+R9sngdmReKC4nh7lsn/P1j+5fDkiOwaWpWUGKZx&#10;Rk+gBAnixQcYBSmvokij9TXefbZ4O0zvYcJhJ8LePgJ/8cTA3cDMTtw6B+MgWIdNFjEzu0idcXwE&#10;acfP0GExtg+QgKbe6aggakIQHYd1PA9ITIHwWHJVVuW6ooRjrFgVyypPI8xY/ZpunQ8fBWgSNw11&#10;6IAEzw6PPsR2WP16JVYz8CCVSi5QhowNXVdllRIuIloGNKmSuqHXefxm20SWH0yXkgOTat5jAWVO&#10;tCPTmXOY2inJXJzlbKE7ohAOZlPiI8LNAO4nJSMasqH+x545QYn6ZFDMdbFcRgenw7JalXhwl5H2&#10;MsIMR6iGBkrm7V1Irp8536LovUxyxOnMnZx6RqMllU6PIjr58pxu/X66218AAAD//wMAUEsDBBQA&#10;BgAIAAAAIQDB03wQ3QAAAAsBAAAPAAAAZHJzL2Rvd25yZXYueG1sTI/BTsMwDIbvSLxDZCRuLCGi&#10;0JWmEwJxBTFg0m5Z47UVjVM12VreHu/Ejvb/6ffncjX7XhxxjF0gA7cLBQKpDq6jxsDX5+tNDiIm&#10;S872gdDAL0ZYVZcXpS1cmOgDj+vUCC6hWFgDbUpDIWWsW/Q2LsKAxNk+jN4mHsdGutFOXO57qZW6&#10;l952xBdaO+Bzi/XP+uANfL/tt5s79d68+GyYwqwk+aU05vpqfnoEkXBO/zCc9FkdKnbahQO5KHoD&#10;uVYZoxxkDyBOgFpqDWJnQOe8klUpz3+o/gAAAP//AwBQSwECLQAUAAYACAAAACEAtoM4kv4AAADh&#10;AQAAEwAAAAAAAAAAAAAAAAAAAAAAW0NvbnRlbnRfVHlwZXNdLnhtbFBLAQItABQABgAIAAAAIQA4&#10;/SH/1gAAAJQBAAALAAAAAAAAAAAAAAAAAC8BAABfcmVscy8ucmVsc1BLAQItABQABgAIAAAAIQAw&#10;ICbUFAIAAAIEAAAOAAAAAAAAAAAAAAAAAC4CAABkcnMvZTJvRG9jLnhtbFBLAQItABQABgAIAAAA&#10;IQDB03wQ3QAAAAsBAAAPAAAAAAAAAAAAAAAAAG4EAABkcnMvZG93bnJldi54bWxQSwUGAAAAAAQA&#10;BADzAAAAeAUAAAAA&#10;" filled="f" stroked="f">
            <v:textbox style="mso-next-textbox:#Pole tekstowe 26">
              <w:txbxContent>
                <w:p w:rsidR="00BB40E7" w:rsidRPr="007E0E31" w:rsidRDefault="00BB40E7" w:rsidP="00BB40E7">
                  <w:pPr>
                    <w:spacing w:after="0"/>
                    <w:rPr>
                      <w:rFonts w:eastAsia="Times New Roman" w:cs="Times New Roman"/>
                      <w:bCs/>
                      <w:color w:val="001D77"/>
                      <w:sz w:val="18"/>
                      <w:szCs w:val="18"/>
                      <w:lang w:val="en-GB" w:eastAsia="pl-PL"/>
                    </w:rPr>
                  </w:pPr>
                  <w:r w:rsidRPr="007E0E31">
                    <w:rPr>
                      <w:rFonts w:eastAsia="Times New Roman" w:cs="Times New Roman"/>
                      <w:bCs/>
                      <w:color w:val="001D77"/>
                      <w:sz w:val="18"/>
                      <w:szCs w:val="18"/>
                      <w:lang w:val="en-GB" w:eastAsia="pl-PL"/>
                    </w:rPr>
                    <w:t xml:space="preserve">In 2019, the dwelling conditions of households improved slightly. </w:t>
                  </w:r>
                  <w:r w:rsidRPr="007E0E31">
                    <w:rPr>
                      <w:rFonts w:cs="Arial"/>
                      <w:bCs/>
                      <w:color w:val="001D77"/>
                      <w:szCs w:val="19"/>
                      <w:lang w:val="en-GB"/>
                    </w:rPr>
                    <w:t>T</w:t>
                  </w:r>
                  <w:r w:rsidR="00290FBD">
                    <w:rPr>
                      <w:rFonts w:cs="Arial"/>
                      <w:bCs/>
                      <w:color w:val="001D77"/>
                      <w:szCs w:val="19"/>
                      <w:lang w:val="en-GB"/>
                    </w:rPr>
                    <w:t>he average household occupied a </w:t>
                  </w:r>
                  <w:r w:rsidRPr="007E0E31">
                    <w:rPr>
                      <w:rFonts w:cs="Arial"/>
                      <w:bCs/>
                      <w:color w:val="001D77"/>
                      <w:szCs w:val="19"/>
                      <w:lang w:val="en-GB"/>
                    </w:rPr>
                    <w:t>d</w:t>
                  </w:r>
                  <w:r w:rsidR="00BA3B45">
                    <w:rPr>
                      <w:rFonts w:cs="Arial"/>
                      <w:bCs/>
                      <w:color w:val="001D77"/>
                      <w:szCs w:val="19"/>
                      <w:lang w:val="en-GB"/>
                    </w:rPr>
                    <w:t>welling with a floor area of 80.</w:t>
                  </w:r>
                  <w:r w:rsidRPr="007E0E31">
                    <w:rPr>
                      <w:rFonts w:cs="Arial"/>
                      <w:bCs/>
                      <w:color w:val="001D77"/>
                      <w:szCs w:val="19"/>
                      <w:lang w:val="en-GB"/>
                    </w:rPr>
                    <w:t>4 m</w:t>
                  </w:r>
                  <w:r w:rsidRPr="007E0E31">
                    <w:rPr>
                      <w:rFonts w:cs="Arial"/>
                      <w:bCs/>
                      <w:color w:val="001D77"/>
                      <w:szCs w:val="19"/>
                      <w:vertAlign w:val="superscript"/>
                      <w:lang w:val="en-GB"/>
                    </w:rPr>
                    <w:t>2</w:t>
                  </w:r>
                  <w:r w:rsidRPr="007E0E31">
                    <w:rPr>
                      <w:rFonts w:cs="Arial"/>
                      <w:color w:val="001D77"/>
                      <w:szCs w:val="19"/>
                      <w:lang w:val="en-GB"/>
                    </w:rPr>
                    <w:t xml:space="preserve"> which consisted of 3.0 rooms.</w:t>
                  </w:r>
                </w:p>
                <w:p w:rsidR="00BB40E7" w:rsidRPr="007E0E31" w:rsidRDefault="00BB40E7" w:rsidP="00BB40E7">
                  <w:pPr>
                    <w:rPr>
                      <w:color w:val="001D77"/>
                      <w:lang w:val="en-GB"/>
                    </w:rPr>
                  </w:pPr>
                </w:p>
              </w:txbxContent>
            </v:textbox>
            <w10:wrap type="tight"/>
          </v:shape>
        </w:pict>
      </w:r>
      <w:r w:rsidR="00BB40E7" w:rsidRPr="00BB40E7">
        <w:rPr>
          <w:rFonts w:ascii="Fira Sans SemiBold" w:hAnsi="Fira Sans SemiBold"/>
          <w:color w:val="001D77"/>
          <w:spacing w:val="-2"/>
          <w:szCs w:val="19"/>
          <w:shd w:val="clear" w:color="auto" w:fill="FFFFFF"/>
          <w:lang w:val="en-GB"/>
        </w:rPr>
        <w:t>Dwelling conditions</w:t>
      </w:r>
    </w:p>
    <w:p w:rsidR="00BB40E7" w:rsidRPr="00290FBD" w:rsidRDefault="00BB40E7" w:rsidP="00AD1C4D">
      <w:pPr>
        <w:spacing w:line="238" w:lineRule="exact"/>
        <w:rPr>
          <w:rFonts w:cs="Arial"/>
          <w:spacing w:val="-4"/>
          <w:szCs w:val="19"/>
          <w:lang w:val="en-GB"/>
        </w:rPr>
      </w:pPr>
      <w:r w:rsidRPr="00290FBD">
        <w:rPr>
          <w:rFonts w:cs="Arial"/>
          <w:bCs/>
          <w:spacing w:val="-4"/>
          <w:szCs w:val="19"/>
          <w:lang w:val="en-GB"/>
        </w:rPr>
        <w:t xml:space="preserve">In 2019, the average household occupied a dwelling with a floor area of </w:t>
      </w:r>
      <w:r w:rsidR="00BA3B45" w:rsidRPr="00290FBD">
        <w:rPr>
          <w:rFonts w:cs="Arial"/>
          <w:bCs/>
          <w:spacing w:val="-4"/>
          <w:szCs w:val="19"/>
          <w:lang w:val="en-GB"/>
        </w:rPr>
        <w:t>80.</w:t>
      </w:r>
      <w:r w:rsidRPr="00290FBD">
        <w:rPr>
          <w:rFonts w:cs="Arial"/>
          <w:bCs/>
          <w:spacing w:val="-4"/>
          <w:szCs w:val="19"/>
          <w:lang w:val="en-GB"/>
        </w:rPr>
        <w:t>4 m</w:t>
      </w:r>
      <w:r w:rsidRPr="00290FBD">
        <w:rPr>
          <w:rFonts w:cs="Arial"/>
          <w:bCs/>
          <w:spacing w:val="-4"/>
          <w:szCs w:val="19"/>
          <w:vertAlign w:val="superscript"/>
          <w:lang w:val="en-GB"/>
        </w:rPr>
        <w:t>2</w:t>
      </w:r>
      <w:r w:rsidRPr="00290FBD">
        <w:rPr>
          <w:rFonts w:cs="Arial"/>
          <w:spacing w:val="-4"/>
          <w:szCs w:val="19"/>
          <w:lang w:val="en-GB"/>
        </w:rPr>
        <w:t xml:space="preserve"> (in 2018 – 79.4 m</w:t>
      </w:r>
      <w:r w:rsidRPr="00290FBD">
        <w:rPr>
          <w:rFonts w:cs="Arial"/>
          <w:spacing w:val="-4"/>
          <w:szCs w:val="19"/>
          <w:vertAlign w:val="superscript"/>
          <w:lang w:val="en-GB"/>
        </w:rPr>
        <w:t>2</w:t>
      </w:r>
      <w:r w:rsidRPr="00290FBD">
        <w:rPr>
          <w:rFonts w:cs="Arial"/>
          <w:spacing w:val="-4"/>
          <w:szCs w:val="19"/>
          <w:lang w:val="en-GB"/>
        </w:rPr>
        <w:t xml:space="preserve">) which consisted of 3.0 rooms. </w:t>
      </w:r>
      <w:r w:rsidRPr="00290FBD">
        <w:rPr>
          <w:rFonts w:cs="Arial"/>
          <w:bCs/>
          <w:spacing w:val="-4"/>
          <w:szCs w:val="19"/>
          <w:lang w:val="en-GB"/>
        </w:rPr>
        <w:t>On average, there were 28.7 m</w:t>
      </w:r>
      <w:r w:rsidRPr="00290FBD">
        <w:rPr>
          <w:rFonts w:cs="Arial"/>
          <w:bCs/>
          <w:spacing w:val="-4"/>
          <w:szCs w:val="19"/>
          <w:vertAlign w:val="superscript"/>
          <w:lang w:val="en-GB"/>
        </w:rPr>
        <w:t>2</w:t>
      </w:r>
      <w:r w:rsidRPr="00290FBD">
        <w:rPr>
          <w:rFonts w:cs="Arial"/>
          <w:bCs/>
          <w:spacing w:val="-4"/>
          <w:szCs w:val="19"/>
          <w:lang w:val="en-GB"/>
        </w:rPr>
        <w:t xml:space="preserve"> of usable floor area</w:t>
      </w:r>
      <w:r w:rsidRPr="00290FBD">
        <w:rPr>
          <w:rFonts w:cs="Arial"/>
          <w:spacing w:val="-4"/>
          <w:szCs w:val="19"/>
          <w:lang w:val="en-GB"/>
        </w:rPr>
        <w:t xml:space="preserve"> and 1 room per person (in 2018 – 28.4 m</w:t>
      </w:r>
      <w:r w:rsidRPr="00290FBD">
        <w:rPr>
          <w:rFonts w:cs="Arial"/>
          <w:spacing w:val="-4"/>
          <w:szCs w:val="19"/>
          <w:vertAlign w:val="superscript"/>
          <w:lang w:val="en-GB"/>
        </w:rPr>
        <w:t>2</w:t>
      </w:r>
      <w:r w:rsidRPr="00290FBD">
        <w:rPr>
          <w:rFonts w:cs="Arial"/>
          <w:spacing w:val="-4"/>
          <w:szCs w:val="19"/>
          <w:lang w:val="en-GB"/>
        </w:rPr>
        <w:t xml:space="preserve"> and 1 room per person).</w:t>
      </w:r>
    </w:p>
    <w:p w:rsidR="00BB40E7" w:rsidRPr="00BB40E7" w:rsidRDefault="00BB40E7" w:rsidP="00AD1C4D">
      <w:pPr>
        <w:rPr>
          <w:szCs w:val="19"/>
          <w:shd w:val="clear" w:color="auto" w:fill="FFFFFF"/>
          <w:lang w:val="en-GB"/>
        </w:rPr>
      </w:pPr>
      <w:r w:rsidRPr="006E1C16">
        <w:rPr>
          <w:rFonts w:cs="Arial"/>
          <w:szCs w:val="19"/>
          <w:lang w:val="en-GB"/>
        </w:rPr>
        <w:t>The largest dwelling area was declared by t</w:t>
      </w:r>
      <w:r>
        <w:rPr>
          <w:rFonts w:cs="Arial"/>
          <w:szCs w:val="19"/>
          <w:lang w:val="en-GB"/>
        </w:rPr>
        <w:t>he households of farmers – 134.6</w:t>
      </w:r>
      <w:r w:rsidRPr="006E1C16">
        <w:rPr>
          <w:rFonts w:cs="Arial"/>
          <w:szCs w:val="19"/>
          <w:lang w:val="en-GB"/>
        </w:rPr>
        <w:t xml:space="preserve"> m</w:t>
      </w:r>
      <w:r w:rsidRPr="006E1C16">
        <w:rPr>
          <w:rFonts w:cs="Arial"/>
          <w:szCs w:val="19"/>
          <w:vertAlign w:val="superscript"/>
          <w:lang w:val="en-GB"/>
        </w:rPr>
        <w:t>2</w:t>
      </w:r>
      <w:r w:rsidRPr="006E1C16">
        <w:rPr>
          <w:rFonts w:cs="Arial"/>
          <w:szCs w:val="19"/>
          <w:lang w:val="en-GB"/>
        </w:rPr>
        <w:t xml:space="preserve">, while the smallest by households of </w:t>
      </w:r>
      <w:r>
        <w:rPr>
          <w:rFonts w:cs="Arial"/>
          <w:szCs w:val="19"/>
          <w:lang w:val="en-GB"/>
        </w:rPr>
        <w:t>pensioners – 65.9</w:t>
      </w:r>
      <w:r w:rsidRPr="006E1C16">
        <w:rPr>
          <w:rFonts w:cs="Arial"/>
          <w:szCs w:val="19"/>
          <w:lang w:val="en-GB"/>
        </w:rPr>
        <w:t xml:space="preserve"> m</w:t>
      </w:r>
      <w:r w:rsidRPr="006E1C16">
        <w:rPr>
          <w:rFonts w:cs="Arial"/>
          <w:szCs w:val="19"/>
          <w:vertAlign w:val="superscript"/>
          <w:lang w:val="en-GB"/>
        </w:rPr>
        <w:t>2</w:t>
      </w:r>
      <w:r>
        <w:rPr>
          <w:rFonts w:cs="Arial"/>
          <w:szCs w:val="19"/>
          <w:vertAlign w:val="superscript"/>
          <w:lang w:val="en-GB"/>
        </w:rPr>
        <w:t>.</w:t>
      </w:r>
      <w:r>
        <w:rPr>
          <w:rFonts w:cs="Arial"/>
          <w:szCs w:val="19"/>
          <w:lang w:val="en-GB"/>
        </w:rPr>
        <w:t xml:space="preserve">. </w:t>
      </w:r>
      <w:r w:rsidRPr="00BB40E7">
        <w:rPr>
          <w:szCs w:val="19"/>
          <w:shd w:val="clear" w:color="auto" w:fill="FFFFFF"/>
          <w:lang w:val="en-GB"/>
        </w:rPr>
        <w:t xml:space="preserve">Compared to 2018, there was a slight increase in the area of the dwelling occupied by households of employees, farmers and retirees, while a slight decrease in </w:t>
      </w:r>
      <w:r w:rsidR="00290FBD">
        <w:rPr>
          <w:szCs w:val="19"/>
          <w:shd w:val="clear" w:color="auto" w:fill="FFFFFF"/>
          <w:lang w:val="en-GB"/>
        </w:rPr>
        <w:t xml:space="preserve">households of </w:t>
      </w:r>
      <w:r w:rsidRPr="00BB40E7">
        <w:rPr>
          <w:szCs w:val="19"/>
          <w:shd w:val="clear" w:color="auto" w:fill="FFFFFF"/>
          <w:lang w:val="en-GB"/>
        </w:rPr>
        <w:t>self-employed and pensioners. The changes ranged from 0.4 to 1.2 m</w:t>
      </w:r>
      <w:r w:rsidRPr="00BB40E7">
        <w:rPr>
          <w:szCs w:val="19"/>
          <w:shd w:val="clear" w:color="auto" w:fill="FFFFFF"/>
          <w:vertAlign w:val="superscript"/>
          <w:lang w:val="en-GB"/>
        </w:rPr>
        <w:t>2</w:t>
      </w:r>
      <w:r w:rsidRPr="00BB40E7">
        <w:rPr>
          <w:szCs w:val="19"/>
          <w:shd w:val="clear" w:color="auto" w:fill="FFFFFF"/>
          <w:lang w:val="en-GB"/>
        </w:rPr>
        <w:t>.</w:t>
      </w:r>
    </w:p>
    <w:p w:rsidR="00BB40E7" w:rsidRPr="006E1C16" w:rsidRDefault="00BB40E7" w:rsidP="00AD1C4D">
      <w:pPr>
        <w:spacing w:line="238" w:lineRule="exact"/>
        <w:rPr>
          <w:rFonts w:cs="Arial"/>
          <w:szCs w:val="19"/>
          <w:lang w:val="en-GB"/>
        </w:rPr>
      </w:pPr>
      <w:r w:rsidRPr="006E1C16">
        <w:rPr>
          <w:rFonts w:cs="Arial"/>
          <w:szCs w:val="19"/>
          <w:lang w:val="en-GB"/>
        </w:rPr>
        <w:t xml:space="preserve">The largest usable floor area per </w:t>
      </w:r>
      <w:r w:rsidR="000D7AC4">
        <w:rPr>
          <w:rFonts w:cs="Arial"/>
          <w:szCs w:val="19"/>
          <w:lang w:val="en-GB"/>
        </w:rPr>
        <w:t>capita</w:t>
      </w:r>
      <w:r w:rsidRPr="006E1C16">
        <w:rPr>
          <w:rFonts w:cs="Arial"/>
          <w:szCs w:val="19"/>
          <w:lang w:val="en-GB"/>
        </w:rPr>
        <w:t xml:space="preserve"> was in th</w:t>
      </w:r>
      <w:r>
        <w:rPr>
          <w:rFonts w:cs="Arial"/>
          <w:szCs w:val="19"/>
          <w:lang w:val="en-GB"/>
        </w:rPr>
        <w:t>e households of pensioners (40.3</w:t>
      </w:r>
      <w:r w:rsidRPr="006E1C16">
        <w:rPr>
          <w:rFonts w:cs="Arial"/>
          <w:szCs w:val="19"/>
          <w:lang w:val="en-GB"/>
        </w:rPr>
        <w:t xml:space="preserve"> m</w:t>
      </w:r>
      <w:r w:rsidRPr="006E1C16">
        <w:rPr>
          <w:rFonts w:cs="Arial"/>
          <w:szCs w:val="19"/>
          <w:vertAlign w:val="superscript"/>
          <w:lang w:val="en-GB"/>
        </w:rPr>
        <w:t>2</w:t>
      </w:r>
      <w:r>
        <w:rPr>
          <w:rFonts w:cs="Arial"/>
          <w:szCs w:val="19"/>
          <w:lang w:val="en-GB"/>
        </w:rPr>
        <w:t>) and retirees (39</w:t>
      </w:r>
      <w:r w:rsidRPr="006E1C16">
        <w:rPr>
          <w:rFonts w:cs="Arial"/>
          <w:szCs w:val="19"/>
          <w:lang w:val="en-GB"/>
        </w:rPr>
        <w:t>.6 m</w:t>
      </w:r>
      <w:r w:rsidRPr="006E1C16">
        <w:rPr>
          <w:rFonts w:cs="Arial"/>
          <w:szCs w:val="19"/>
          <w:vertAlign w:val="superscript"/>
          <w:lang w:val="en-GB"/>
        </w:rPr>
        <w:t>2</w:t>
      </w:r>
      <w:r w:rsidRPr="006E1C16">
        <w:rPr>
          <w:rFonts w:cs="Arial"/>
          <w:szCs w:val="19"/>
          <w:lang w:val="en-GB"/>
        </w:rPr>
        <w:t>) – which is attributable to a lower number of persons in the household. The smallest usable floor area per capita was in t</w:t>
      </w:r>
      <w:r>
        <w:rPr>
          <w:rFonts w:cs="Arial"/>
          <w:szCs w:val="19"/>
          <w:lang w:val="en-GB"/>
        </w:rPr>
        <w:t>he households of employees (24.5</w:t>
      </w:r>
      <w:r w:rsidRPr="006E1C16">
        <w:rPr>
          <w:rFonts w:cs="Arial"/>
          <w:szCs w:val="19"/>
          <w:lang w:val="en-GB"/>
        </w:rPr>
        <w:t xml:space="preserve"> m</w:t>
      </w:r>
      <w:r w:rsidRPr="006E1C16">
        <w:rPr>
          <w:rFonts w:cs="Arial"/>
          <w:szCs w:val="19"/>
          <w:vertAlign w:val="superscript"/>
          <w:lang w:val="en-GB"/>
        </w:rPr>
        <w:t>2</w:t>
      </w:r>
      <w:r w:rsidRPr="006E1C16">
        <w:rPr>
          <w:rFonts w:cs="Arial"/>
          <w:szCs w:val="19"/>
          <w:lang w:val="en-GB"/>
        </w:rPr>
        <w:t>).</w:t>
      </w:r>
    </w:p>
    <w:p w:rsidR="00BB40E7" w:rsidRPr="00290FBD" w:rsidRDefault="00BB40E7" w:rsidP="00AD1C4D">
      <w:pPr>
        <w:spacing w:line="238" w:lineRule="exact"/>
        <w:rPr>
          <w:rFonts w:cs="Arial"/>
          <w:spacing w:val="-2"/>
          <w:szCs w:val="19"/>
          <w:lang w:val="en-GB"/>
        </w:rPr>
      </w:pPr>
      <w:r w:rsidRPr="00290FBD">
        <w:rPr>
          <w:rFonts w:cs="Arial"/>
          <w:spacing w:val="-2"/>
          <w:szCs w:val="19"/>
          <w:lang w:val="en-GB"/>
        </w:rPr>
        <w:t>The area of the dwellings occupied by households was diversified by level of their income. Households with the highest income (5th quintile</w:t>
      </w:r>
      <w:r w:rsidR="00D71B29">
        <w:rPr>
          <w:rFonts w:cs="Arial"/>
          <w:spacing w:val="-2"/>
          <w:szCs w:val="19"/>
          <w:lang w:val="en-GB"/>
        </w:rPr>
        <w:t xml:space="preserve"> group</w:t>
      </w:r>
      <w:r w:rsidRPr="00290FBD">
        <w:rPr>
          <w:rFonts w:cs="Arial"/>
          <w:spacing w:val="-2"/>
          <w:szCs w:val="19"/>
          <w:lang w:val="en-GB"/>
        </w:rPr>
        <w:t>) occupied slightly smaller dwellings (78.8 m</w:t>
      </w:r>
      <w:r w:rsidRPr="00290FBD">
        <w:rPr>
          <w:rFonts w:cs="Arial"/>
          <w:spacing w:val="-2"/>
          <w:szCs w:val="19"/>
          <w:vertAlign w:val="superscript"/>
          <w:lang w:val="en-GB"/>
        </w:rPr>
        <w:t>2</w:t>
      </w:r>
      <w:r w:rsidRPr="00290FBD">
        <w:rPr>
          <w:rFonts w:cs="Arial"/>
          <w:spacing w:val="-2"/>
          <w:szCs w:val="19"/>
          <w:lang w:val="en-GB"/>
        </w:rPr>
        <w:t>) than households with the lowest income (1st quintile</w:t>
      </w:r>
      <w:r w:rsidR="00D71B29">
        <w:rPr>
          <w:rFonts w:cs="Arial"/>
          <w:spacing w:val="-2"/>
          <w:szCs w:val="19"/>
          <w:lang w:val="en-GB"/>
        </w:rPr>
        <w:t xml:space="preserve"> group</w:t>
      </w:r>
      <w:r w:rsidRPr="00290FBD">
        <w:rPr>
          <w:rFonts w:cs="Arial"/>
          <w:spacing w:val="-2"/>
          <w:szCs w:val="19"/>
          <w:lang w:val="en-GB"/>
        </w:rPr>
        <w:t>) – 84.7 m</w:t>
      </w:r>
      <w:r w:rsidRPr="00290FBD">
        <w:rPr>
          <w:rFonts w:cs="Arial"/>
          <w:spacing w:val="-2"/>
          <w:szCs w:val="19"/>
          <w:shd w:val="clear" w:color="auto" w:fill="FFFFFF" w:themeFill="background1"/>
          <w:vertAlign w:val="superscript"/>
          <w:lang w:val="en-GB"/>
        </w:rPr>
        <w:t>2</w:t>
      </w:r>
      <w:r w:rsidRPr="00290FBD">
        <w:rPr>
          <w:rFonts w:cs="Arial"/>
          <w:spacing w:val="-2"/>
          <w:szCs w:val="19"/>
          <w:shd w:val="clear" w:color="auto" w:fill="FFFFFF" w:themeFill="background1"/>
          <w:lang w:val="en-GB"/>
        </w:rPr>
        <w:t xml:space="preserve">, but their members had more usable floor per </w:t>
      </w:r>
      <w:r w:rsidR="000D7AC4" w:rsidRPr="00290FBD">
        <w:rPr>
          <w:rFonts w:cs="Arial"/>
          <w:spacing w:val="-2"/>
          <w:szCs w:val="19"/>
          <w:shd w:val="clear" w:color="auto" w:fill="FFFFFF" w:themeFill="background1"/>
          <w:lang w:val="en-GB"/>
        </w:rPr>
        <w:t>capita</w:t>
      </w:r>
      <w:r w:rsidRPr="00290FBD">
        <w:rPr>
          <w:rFonts w:cs="Arial"/>
          <w:spacing w:val="-2"/>
          <w:szCs w:val="19"/>
          <w:shd w:val="clear" w:color="auto" w:fill="FFFFFF" w:themeFill="background1"/>
          <w:lang w:val="en-GB"/>
        </w:rPr>
        <w:t xml:space="preserve"> (37.0 m</w:t>
      </w:r>
      <w:r w:rsidRPr="00290FBD">
        <w:rPr>
          <w:rFonts w:cs="Arial"/>
          <w:spacing w:val="-2"/>
          <w:szCs w:val="19"/>
          <w:vertAlign w:val="superscript"/>
          <w:lang w:val="en-GB"/>
        </w:rPr>
        <w:t>2</w:t>
      </w:r>
      <w:r w:rsidRPr="00290FBD">
        <w:rPr>
          <w:rFonts w:cs="Arial"/>
          <w:spacing w:val="-2"/>
          <w:szCs w:val="19"/>
          <w:shd w:val="clear" w:color="auto" w:fill="FFFFFF" w:themeFill="background1"/>
          <w:lang w:val="en-GB"/>
        </w:rPr>
        <w:t xml:space="preserve"> and 22.5 m</w:t>
      </w:r>
      <w:r w:rsidRPr="00290FBD">
        <w:rPr>
          <w:rFonts w:cs="Arial"/>
          <w:spacing w:val="-2"/>
          <w:szCs w:val="19"/>
          <w:vertAlign w:val="superscript"/>
          <w:lang w:val="en-GB"/>
        </w:rPr>
        <w:t>2</w:t>
      </w:r>
      <w:r w:rsidRPr="00290FBD">
        <w:rPr>
          <w:rFonts w:cs="Arial"/>
          <w:spacing w:val="-2"/>
          <w:szCs w:val="19"/>
          <w:shd w:val="clear" w:color="auto" w:fill="FFFFFF" w:themeFill="background1"/>
          <w:lang w:val="en-GB"/>
        </w:rPr>
        <w:t xml:space="preserve"> respectively)</w:t>
      </w:r>
      <w:r w:rsidRPr="00290FBD">
        <w:rPr>
          <w:rStyle w:val="Odwoanieprzypisudolnego"/>
          <w:rFonts w:cs="Arial"/>
          <w:spacing w:val="-2"/>
          <w:szCs w:val="19"/>
          <w:lang w:val="en-GB"/>
        </w:rPr>
        <w:footnoteReference w:id="5"/>
      </w:r>
      <w:r w:rsidRPr="00290FBD">
        <w:rPr>
          <w:rFonts w:cs="Arial"/>
          <w:spacing w:val="-2"/>
          <w:szCs w:val="19"/>
          <w:shd w:val="clear" w:color="auto" w:fill="FFFFFF" w:themeFill="background1"/>
          <w:lang w:val="en-GB"/>
        </w:rPr>
        <w:t>.</w:t>
      </w:r>
    </w:p>
    <w:p w:rsidR="00BB40E7" w:rsidRPr="006E1C16" w:rsidRDefault="00BB40E7" w:rsidP="00AD1C4D">
      <w:pPr>
        <w:rPr>
          <w:rFonts w:cs="Arial"/>
          <w:szCs w:val="19"/>
          <w:lang w:val="en-GB"/>
        </w:rPr>
      </w:pPr>
      <w:r w:rsidRPr="006E1C16">
        <w:rPr>
          <w:rFonts w:cs="Arial"/>
          <w:bCs/>
          <w:szCs w:val="19"/>
          <w:lang w:val="en-GB"/>
        </w:rPr>
        <w:t xml:space="preserve">The equipment of dwellings in sanitary and technical installations steadily improved. </w:t>
      </w:r>
      <w:r>
        <w:rPr>
          <w:rFonts w:cs="Arial"/>
          <w:szCs w:val="19"/>
          <w:lang w:val="en-GB"/>
        </w:rPr>
        <w:t>99.8</w:t>
      </w:r>
      <w:r w:rsidRPr="006E1C16">
        <w:rPr>
          <w:rFonts w:cs="Arial"/>
          <w:szCs w:val="19"/>
          <w:lang w:val="en-GB"/>
        </w:rPr>
        <w:t xml:space="preserve">% of households occupied dwellings equipped with running water, </w:t>
      </w:r>
      <w:r>
        <w:rPr>
          <w:rFonts w:cs="Arial"/>
          <w:szCs w:val="19"/>
          <w:lang w:val="en-GB"/>
        </w:rPr>
        <w:t>98.5</w:t>
      </w:r>
      <w:r w:rsidRPr="006E1C16">
        <w:rPr>
          <w:rFonts w:cs="Arial"/>
          <w:szCs w:val="19"/>
          <w:lang w:val="en-GB"/>
        </w:rPr>
        <w:t>%</w:t>
      </w:r>
      <w:r>
        <w:rPr>
          <w:rFonts w:cs="Arial"/>
          <w:szCs w:val="19"/>
          <w:lang w:val="en-GB"/>
        </w:rPr>
        <w:t xml:space="preserve"> with a flushing toilet and 98.2</w:t>
      </w:r>
      <w:r w:rsidR="001D40F5">
        <w:rPr>
          <w:rFonts w:cs="Arial"/>
          <w:szCs w:val="19"/>
          <w:lang w:val="en-GB"/>
        </w:rPr>
        <w:t>% with a bathroom.</w:t>
      </w:r>
    </w:p>
    <w:p w:rsidR="00BB40E7" w:rsidRPr="006E1C16" w:rsidRDefault="00BB40E7" w:rsidP="00AD1C4D">
      <w:pPr>
        <w:rPr>
          <w:rFonts w:cs="Arial"/>
          <w:szCs w:val="19"/>
          <w:lang w:val="en-GB"/>
        </w:rPr>
      </w:pPr>
      <w:r>
        <w:rPr>
          <w:rFonts w:cs="Arial"/>
          <w:szCs w:val="19"/>
          <w:lang w:val="en-GB"/>
        </w:rPr>
        <w:t>Again t</w:t>
      </w:r>
      <w:r w:rsidRPr="006E1C16">
        <w:rPr>
          <w:rFonts w:cs="Arial"/>
          <w:szCs w:val="19"/>
          <w:lang w:val="en-GB"/>
        </w:rPr>
        <w:t xml:space="preserve">he highest level of equipment with sanitary and technical installations (except gas) was observed in the dwellings of the </w:t>
      </w:r>
      <w:r w:rsidRPr="006E1C16">
        <w:rPr>
          <w:rFonts w:cs="Arial"/>
          <w:szCs w:val="19"/>
          <w:shd w:val="clear" w:color="auto" w:fill="FFFFFF" w:themeFill="background1"/>
          <w:lang w:val="en-GB"/>
        </w:rPr>
        <w:t>households</w:t>
      </w:r>
      <w:r w:rsidRPr="006E1C16">
        <w:rPr>
          <w:rFonts w:cs="Arial"/>
          <w:szCs w:val="19"/>
          <w:lang w:val="en-GB"/>
        </w:rPr>
        <w:t xml:space="preserve"> </w:t>
      </w:r>
      <w:r>
        <w:rPr>
          <w:rFonts w:cs="Arial"/>
          <w:szCs w:val="19"/>
          <w:lang w:val="en-GB"/>
        </w:rPr>
        <w:t xml:space="preserve">of </w:t>
      </w:r>
      <w:r w:rsidRPr="006E1C16">
        <w:rPr>
          <w:rFonts w:cs="Arial"/>
          <w:szCs w:val="19"/>
          <w:lang w:val="en-GB"/>
        </w:rPr>
        <w:t xml:space="preserve">self-employed </w:t>
      </w:r>
      <w:r w:rsidR="00763982">
        <w:rPr>
          <w:rFonts w:cs="Arial"/>
          <w:szCs w:val="19"/>
          <w:shd w:val="clear" w:color="auto" w:fill="FFFFFF" w:themeFill="background1"/>
          <w:lang w:val="en-GB"/>
        </w:rPr>
        <w:t>outside</w:t>
      </w:r>
      <w:r>
        <w:rPr>
          <w:rFonts w:cs="Arial"/>
          <w:szCs w:val="19"/>
          <w:shd w:val="clear" w:color="auto" w:fill="FFFFFF" w:themeFill="background1"/>
          <w:lang w:val="en-GB"/>
        </w:rPr>
        <w:t xml:space="preserve"> farm</w:t>
      </w:r>
      <w:r w:rsidR="00763982">
        <w:rPr>
          <w:rFonts w:cs="Arial"/>
          <w:szCs w:val="19"/>
          <w:shd w:val="clear" w:color="auto" w:fill="FFFFFF" w:themeFill="background1"/>
          <w:lang w:val="en-GB"/>
        </w:rPr>
        <w:t>ing</w:t>
      </w:r>
      <w:r w:rsidRPr="000D45C0">
        <w:rPr>
          <w:rFonts w:cs="Arial"/>
          <w:szCs w:val="19"/>
          <w:shd w:val="clear" w:color="auto" w:fill="FFFFFF" w:themeFill="background1"/>
          <w:lang w:val="en-GB"/>
        </w:rPr>
        <w:t xml:space="preserve"> </w:t>
      </w:r>
      <w:r>
        <w:rPr>
          <w:rFonts w:cs="Arial"/>
          <w:szCs w:val="19"/>
          <w:shd w:val="clear" w:color="auto" w:fill="FFFFFF" w:themeFill="background1"/>
          <w:lang w:val="en-GB"/>
        </w:rPr>
        <w:t>and the lowest – household</w:t>
      </w:r>
      <w:r w:rsidR="000D7AC4">
        <w:rPr>
          <w:rFonts w:cs="Arial"/>
          <w:szCs w:val="19"/>
          <w:shd w:val="clear" w:color="auto" w:fill="FFFFFF" w:themeFill="background1"/>
          <w:lang w:val="en-GB"/>
        </w:rPr>
        <w:t>s</w:t>
      </w:r>
      <w:r>
        <w:rPr>
          <w:rFonts w:cs="Arial"/>
          <w:szCs w:val="19"/>
          <w:shd w:val="clear" w:color="auto" w:fill="FFFFFF" w:themeFill="background1"/>
          <w:lang w:val="en-GB"/>
        </w:rPr>
        <w:t xml:space="preserve"> of pensioners.</w:t>
      </w:r>
    </w:p>
    <w:p w:rsidR="00BB40E7" w:rsidRDefault="00BB40E7" w:rsidP="00AD1C4D">
      <w:pPr>
        <w:rPr>
          <w:rFonts w:cs="Arial"/>
          <w:szCs w:val="19"/>
          <w:lang w:val="en-GB"/>
        </w:rPr>
      </w:pPr>
      <w:r w:rsidRPr="006E1C16">
        <w:rPr>
          <w:rFonts w:cs="Arial"/>
          <w:szCs w:val="19"/>
          <w:lang w:val="en-GB"/>
        </w:rPr>
        <w:t xml:space="preserve">Households in urban areas were slightly better equipped with sanitary and technical installations (except gas) </w:t>
      </w:r>
      <w:r w:rsidR="001D40F5">
        <w:rPr>
          <w:rFonts w:cs="Arial"/>
          <w:szCs w:val="19"/>
          <w:lang w:val="en-GB"/>
        </w:rPr>
        <w:t>than households in rural areas.</w:t>
      </w:r>
    </w:p>
    <w:p w:rsidR="00BB40E7" w:rsidRPr="00BB40E7" w:rsidRDefault="00BB40E7" w:rsidP="00BB40E7">
      <w:pPr>
        <w:rPr>
          <w:spacing w:val="-2"/>
          <w:szCs w:val="19"/>
          <w:shd w:val="clear" w:color="auto" w:fill="FFFFFF"/>
          <w:lang w:val="en-GB"/>
        </w:rPr>
      </w:pPr>
    </w:p>
    <w:p w:rsidR="00BB40E7" w:rsidRPr="00230699" w:rsidRDefault="00785360" w:rsidP="00BB40E7">
      <w:pPr>
        <w:spacing w:line="240" w:lineRule="auto"/>
        <w:jc w:val="both"/>
        <w:rPr>
          <w:spacing w:val="-2"/>
          <w:szCs w:val="19"/>
          <w:shd w:val="clear" w:color="auto" w:fill="FFFFFF"/>
        </w:rPr>
      </w:pPr>
      <w:r>
        <w:rPr>
          <w:noProof/>
          <w:lang w:eastAsia="pl-PL"/>
        </w:rPr>
        <w:pict w14:anchorId="7A643DB3">
          <v:shape id="Pole tekstowe 25" o:spid="_x0000_s1045" type="#_x0000_t202" style="position:absolute;left:0;text-align:left;margin-left:410.95pt;margin-top:53.75pt;width:135.85pt;height:142.5pt;z-index:-2514821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0fd2EwIAAAIEAAAOAAAAZHJzL2Uyb0RvYy54bWysU9uO2yAQfa/Uf0C8N74obhIrzmq7260q&#10;bduVtv0AgnGMFhgKJHb69R1wkkbbt6p+QIwHzsw5c1jfjFqRg3BegmloMcspEYZDK82uoT++P7xb&#10;UuIDMy1TYERDj8LTm83bN+vB1qKEHlQrHEEQ4+vBNrQPwdZZ5nkvNPMzsMJgsgOnWcDQ7bLWsQHR&#10;tcrKPH+fDeBa64AL7/Hv/ZSkm4TfdYKHb13nRSCqodhbSKtL6zau2WbN6p1jtpf81Ab7hy40kwaL&#10;XqDuWWBk7+RfUFpyBx66MOOgM+g6yUXigGyK/BWb555ZkbigON5eZPL/D5Z/PTw5ItuGVgUlhmmc&#10;0RMoQYJ48QEGQcoqijRYX+PZZ4unw/gBRhx2IuztI/AXTwzc9czsxK1zMPSCtdhkEW9mV1cnHB9B&#10;tsMXaLEY2wdIQGPndFQQNSGIjsM6XgYkxkB4LLkoq3JVUcIxVyzz1aJKI8xYfb5unQ+fBGgSNw11&#10;6IAEzw6PPsR2WH0+EqsZeJBKJRcoQ4aGriok/CqjZUCTKqkbuszjN9kmsvxo2nQ5MKmmPRZQ5kQ7&#10;Mp04h3E7JpmLxVnOLbRHFMLBZEp8RLjpwf2iZEBDNtT/3DMnKFGfDYq5Kubz6OAUzKtFiYG7zmyv&#10;M8xwhGpooGTa3oXk+onZLYreySRHnM7UyalnNFpS6fQoopOv43Tqz9Pd/AYAAP//AwBQSwMEFAAG&#10;AAgAAAAhAK+XN13fAAAADAEAAA8AAABkcnMvZG93bnJldi54bWxMj8FOwzAQRO9I/IO1SNzouikp&#10;TYhTIRBXUAutxM2Nt0lEvI5itwl/j3uC42qeZt4W68l24kyDbx0rmM8kCOLKmZZrBZ8fr3crED5o&#10;NrpzTAp+yMO6vL4qdG7cyBs6b0MtYgn7XCtoQuhzRF81ZLWfuZ44Zkc3WB3iOdRoBj3GctthIuUS&#10;rW45LjS6p+eGqu/tySrYvR2/9vfyvX6xaT+6SSLbDJW6vZmeHkEEmsIfDBf9qA5ldDq4ExsvOgWr&#10;ZJ5FNAbyIQVxIWS2WII4KFhkSQpYFvj/ifIXAAD//wMAUEsBAi0AFAAGAAgAAAAhALaDOJL+AAAA&#10;4QEAABMAAAAAAAAAAAAAAAAAAAAAAFtDb250ZW50X1R5cGVzXS54bWxQSwECLQAUAAYACAAAACEA&#10;OP0h/9YAAACUAQAACwAAAAAAAAAAAAAAAAAvAQAAX3JlbHMvLnJlbHNQSwECLQAUAAYACAAAACEA&#10;ytH3dhMCAAACBAAADgAAAAAAAAAAAAAAAAAuAgAAZHJzL2Uyb0RvYy54bWxQSwECLQAUAAYACAAA&#10;ACEAr5c3Xd8AAAAMAQAADwAAAAAAAAAAAAAAAABtBAAAZHJzL2Rvd25yZXYueG1sUEsFBgAAAAAE&#10;AAQA8wAAAHkFAAAAAA==&#10;" filled="f" stroked="f">
            <v:textbox style="mso-next-textbox:#Pole tekstowe 25">
              <w:txbxContent>
                <w:p w:rsidR="00BB40E7" w:rsidRPr="007E0E31" w:rsidRDefault="00BB40E7" w:rsidP="00BB40E7">
                  <w:pPr>
                    <w:rPr>
                      <w:rFonts w:cs="Arial"/>
                      <w:color w:val="001D77"/>
                      <w:szCs w:val="19"/>
                      <w:lang w:val="en-GB"/>
                    </w:rPr>
                  </w:pPr>
                  <w:r w:rsidRPr="007E0E31">
                    <w:rPr>
                      <w:rFonts w:cs="Arial"/>
                      <w:color w:val="001D77"/>
                      <w:szCs w:val="19"/>
                      <w:lang w:val="en-GB"/>
                    </w:rPr>
                    <w:t xml:space="preserve">Households in urban areas were slightly better equipped with sanitary and technical installations (except gas) than households in rural areas. </w:t>
                  </w:r>
                </w:p>
                <w:p w:rsidR="00BB40E7" w:rsidRPr="007E0E31" w:rsidRDefault="00BB40E7" w:rsidP="00BB40E7">
                  <w:pPr>
                    <w:rPr>
                      <w:color w:val="001D77"/>
                      <w:szCs w:val="18"/>
                      <w:lang w:val="en-GB"/>
                    </w:rPr>
                  </w:pPr>
                </w:p>
              </w:txbxContent>
            </v:textbox>
            <w10:wrap type="tight"/>
          </v:shape>
        </w:pict>
      </w:r>
      <w:r w:rsidR="00BB40E7">
        <w:rPr>
          <w:noProof/>
          <w:lang w:eastAsia="pl-PL"/>
        </w:rPr>
        <w:drawing>
          <wp:inline distT="0" distB="0" distL="0" distR="0">
            <wp:extent cx="5122545" cy="2626995"/>
            <wp:effectExtent l="0" t="0" r="0" b="0"/>
            <wp:docPr id="30" name="Wykres 30"/>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rsidR="00BB40E7" w:rsidRPr="00AD1C4D" w:rsidRDefault="00BB40E7" w:rsidP="00AD1C4D">
      <w:pPr>
        <w:spacing w:before="240" w:after="240"/>
        <w:rPr>
          <w:rFonts w:cs="Arial"/>
          <w:bCs/>
          <w:spacing w:val="2"/>
          <w:szCs w:val="19"/>
          <w:lang w:val="en-GB"/>
        </w:rPr>
      </w:pPr>
      <w:r w:rsidRPr="00AD1C4D">
        <w:rPr>
          <w:rFonts w:cs="Arial"/>
          <w:bCs/>
          <w:spacing w:val="2"/>
          <w:szCs w:val="19"/>
          <w:lang w:val="en-GB"/>
        </w:rPr>
        <w:t>The equipment of dwellings in sanitary and technical install</w:t>
      </w:r>
      <w:r w:rsidR="00BC16CA" w:rsidRPr="00AD1C4D">
        <w:rPr>
          <w:rFonts w:cs="Arial"/>
          <w:bCs/>
          <w:spacing w:val="2"/>
          <w:szCs w:val="19"/>
          <w:lang w:val="en-GB"/>
        </w:rPr>
        <w:t>ations significantly depends on </w:t>
      </w:r>
      <w:r w:rsidRPr="00AD1C4D">
        <w:rPr>
          <w:rFonts w:cs="Arial"/>
          <w:bCs/>
          <w:spacing w:val="2"/>
          <w:szCs w:val="19"/>
          <w:lang w:val="en-GB"/>
        </w:rPr>
        <w:t xml:space="preserve">household’s income, excluding gas, which </w:t>
      </w:r>
      <w:r w:rsidR="00D856F5" w:rsidRPr="00AD1C4D">
        <w:rPr>
          <w:rFonts w:cs="Arial"/>
          <w:bCs/>
          <w:spacing w:val="2"/>
          <w:szCs w:val="19"/>
          <w:lang w:val="en-GB"/>
        </w:rPr>
        <w:t>was</w:t>
      </w:r>
      <w:r w:rsidRPr="00AD1C4D">
        <w:rPr>
          <w:rFonts w:cs="Arial"/>
          <w:bCs/>
          <w:spacing w:val="2"/>
          <w:szCs w:val="19"/>
          <w:lang w:val="en-GB"/>
        </w:rPr>
        <w:t xml:space="preserve"> use</w:t>
      </w:r>
      <w:r w:rsidR="00D856F5" w:rsidRPr="00AD1C4D">
        <w:rPr>
          <w:rFonts w:cs="Arial"/>
          <w:bCs/>
          <w:spacing w:val="2"/>
          <w:szCs w:val="19"/>
          <w:lang w:val="en-GB"/>
        </w:rPr>
        <w:t>d by</w:t>
      </w:r>
      <w:r w:rsidRPr="00AD1C4D">
        <w:rPr>
          <w:rFonts w:cs="Arial"/>
          <w:bCs/>
          <w:spacing w:val="2"/>
          <w:szCs w:val="19"/>
          <w:lang w:val="en-GB"/>
        </w:rPr>
        <w:t xml:space="preserve"> the richest households</w:t>
      </w:r>
      <w:r w:rsidR="00D856F5" w:rsidRPr="00AD1C4D">
        <w:rPr>
          <w:rFonts w:cs="Arial"/>
          <w:bCs/>
          <w:spacing w:val="2"/>
          <w:szCs w:val="19"/>
          <w:lang w:val="en-GB"/>
        </w:rPr>
        <w:t xml:space="preserve"> the least</w:t>
      </w:r>
      <w:r w:rsidR="00290FBD" w:rsidRPr="00AD1C4D">
        <w:rPr>
          <w:rFonts w:cs="Arial"/>
          <w:bCs/>
          <w:spacing w:val="2"/>
          <w:szCs w:val="19"/>
          <w:lang w:val="en-GB"/>
        </w:rPr>
        <w:t xml:space="preserve"> (5</w:t>
      </w:r>
      <w:r w:rsidR="00BC16CA" w:rsidRPr="00AD1C4D">
        <w:rPr>
          <w:rFonts w:cs="Arial"/>
          <w:bCs/>
          <w:spacing w:val="2"/>
          <w:szCs w:val="19"/>
          <w:lang w:val="en-GB"/>
        </w:rPr>
        <w:t>th</w:t>
      </w:r>
      <w:r w:rsidR="00290FBD" w:rsidRPr="00AD1C4D">
        <w:rPr>
          <w:rFonts w:cs="Arial"/>
          <w:bCs/>
          <w:spacing w:val="2"/>
          <w:szCs w:val="19"/>
          <w:lang w:val="en-GB"/>
        </w:rPr>
        <w:t> </w:t>
      </w:r>
      <w:r w:rsidRPr="00AD1C4D">
        <w:rPr>
          <w:rFonts w:cs="Arial"/>
          <w:bCs/>
          <w:spacing w:val="2"/>
          <w:szCs w:val="19"/>
          <w:lang w:val="en-GB"/>
        </w:rPr>
        <w:t>quintile group).</w:t>
      </w:r>
      <w:r w:rsidRPr="00AD1C4D">
        <w:rPr>
          <w:rFonts w:cs="Arial"/>
          <w:spacing w:val="2"/>
          <w:szCs w:val="19"/>
          <w:lang w:val="en-GB"/>
        </w:rPr>
        <w:t xml:space="preserve"> </w:t>
      </w:r>
      <w:r w:rsidRPr="00AD1C4D">
        <w:rPr>
          <w:rFonts w:cs="Arial"/>
          <w:bCs/>
          <w:spacing w:val="2"/>
          <w:szCs w:val="19"/>
          <w:lang w:val="en-GB"/>
        </w:rPr>
        <w:t>The most significant difference in this area between 1st and 5th quintile group (in favour of the richest) concerned the equipment with central heating (11.7 </w:t>
      </w:r>
      <w:r w:rsidRPr="00AD1C4D">
        <w:rPr>
          <w:rFonts w:cs="Arial"/>
          <w:spacing w:val="2"/>
          <w:szCs w:val="19"/>
          <w:lang w:val="en-GB"/>
        </w:rPr>
        <w:t>percentage points</w:t>
      </w:r>
      <w:r w:rsidRPr="00AD1C4D">
        <w:rPr>
          <w:rFonts w:cs="Arial"/>
          <w:bCs/>
          <w:spacing w:val="2"/>
          <w:szCs w:val="19"/>
          <w:lang w:val="en-GB"/>
        </w:rPr>
        <w:t>), bathroom (4.7 percentage points) and flushing toilet (4.2 percentage point</w:t>
      </w:r>
      <w:r w:rsidR="00BC16CA" w:rsidRPr="00AD1C4D">
        <w:rPr>
          <w:rFonts w:cs="Arial"/>
          <w:bCs/>
          <w:spacing w:val="2"/>
          <w:szCs w:val="19"/>
          <w:lang w:val="en-GB"/>
        </w:rPr>
        <w:t>s</w:t>
      </w:r>
      <w:r w:rsidRPr="00AD1C4D">
        <w:rPr>
          <w:rFonts w:cs="Arial"/>
          <w:bCs/>
          <w:spacing w:val="2"/>
          <w:szCs w:val="19"/>
          <w:lang w:val="en-GB"/>
        </w:rPr>
        <w:t>). Differences in the level of equipment decreased in comparison to 2018.</w:t>
      </w:r>
    </w:p>
    <w:p w:rsidR="00BB40E7" w:rsidRPr="00230699" w:rsidRDefault="00BB40E7" w:rsidP="00BB40E7">
      <w:pPr>
        <w:spacing w:line="240" w:lineRule="auto"/>
        <w:jc w:val="both"/>
        <w:rPr>
          <w:spacing w:val="-2"/>
          <w:szCs w:val="19"/>
          <w:shd w:val="clear" w:color="auto" w:fill="FFFFFF"/>
        </w:rPr>
      </w:pPr>
      <w:r>
        <w:rPr>
          <w:noProof/>
          <w:lang w:eastAsia="pl-PL"/>
        </w:rPr>
        <w:lastRenderedPageBreak/>
        <w:drawing>
          <wp:inline distT="0" distB="0" distL="0" distR="0">
            <wp:extent cx="5122545" cy="2626995"/>
            <wp:effectExtent l="0" t="0" r="0" b="0"/>
            <wp:docPr id="36" name="Wykres 36"/>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rsidR="00BB40E7" w:rsidRPr="00230699" w:rsidRDefault="00BB40E7" w:rsidP="00BB40E7">
      <w:pPr>
        <w:spacing w:before="240"/>
        <w:rPr>
          <w:spacing w:val="-2"/>
          <w:szCs w:val="19"/>
          <w:shd w:val="clear" w:color="auto" w:fill="FFFFFF"/>
        </w:rPr>
      </w:pPr>
    </w:p>
    <w:p w:rsidR="00BB40E7" w:rsidRPr="00BB40E7" w:rsidRDefault="00785360" w:rsidP="00AD1C4D">
      <w:pPr>
        <w:spacing w:before="240" w:line="240" w:lineRule="auto"/>
        <w:rPr>
          <w:rFonts w:ascii="Fira Sans SemiBold" w:hAnsi="Fira Sans SemiBold"/>
          <w:color w:val="001D77"/>
          <w:spacing w:val="-2"/>
          <w:szCs w:val="19"/>
          <w:shd w:val="clear" w:color="auto" w:fill="FFFFFF"/>
          <w:lang w:val="en-GB"/>
        </w:rPr>
      </w:pPr>
      <w:r>
        <w:rPr>
          <w:noProof/>
          <w:lang w:eastAsia="pl-PL"/>
        </w:rPr>
        <w:pict w14:anchorId="5F989E52">
          <v:shape id="Pole tekstowe 23" o:spid="_x0000_s1043" type="#_x0000_t202" style="position:absolute;margin-left:410.25pt;margin-top:13.5pt;width:135.85pt;height:99pt;z-index:-2514841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wrapcoords="0 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ESyaFQIAAAIEAAAOAAAAZHJzL2Uyb0RvYy54bWysU11v2yAUfZ+0/4B4X/zReE2sOFXXrtOk&#10;bqvU7QcQjGNU4DIgsbNf3wtOsmh7m+YHBL7cc+8597C6GbUie+G8BNPQYpZTIgyHVpptQ398f3i3&#10;oMQHZlqmwIiGHoSnN+u3b1aDrUUJPahWOIIgxteDbWgfgq2zzPNeaOZnYIXBYAdOs4BHt81axwZE&#10;1yor8/x9NoBrrQMuvMe/91OQrhN+1wkevnWdF4GohmJvIa0urZu4ZusVq7eO2V7yYxvsH7rQTBos&#10;eoa6Z4GRnZN/QWnJHXjowoyDzqDrJBeJA7Ip8j/YPPfMisQFxfH2LJP/f7D86/7JEdk2tEJ5DNM4&#10;oydQggTx4gMMgpRXUaTB+hrvPlu8HcYPMOKwE2FvH4G/eGLgrmdmK26dg6EXrMUmi5iZXaROOD6C&#10;bIYv0GIxtguQgMbO6aggakIQHbs5nAckxkB4LHldVuWyooRjrCir66s8jTBj9SndOh8+CdAkbhrq&#10;0AEJnu0ffYjtsPp0JVYz8CCVSi5QhgwNXVZllRIuIloGNKmSuqGLPH6TbSLLj6ZNyYFJNe2xgDJH&#10;2pHpxDmMmzHJXCxOcm6gPaAQDiZT4iPCTQ/uFyUDGrKh/ueOOUGJ+mxQzGUxn0cHp8O8ui7x4C4j&#10;m8sIMxyhGhoombZ3Ibl+4nyLoncyyRGnM3Vy7BmNllQ6Poro5MtzuvX76a5fAQAA//8DAFBLAwQU&#10;AAYACAAAACEAdwqCOt4AAAALAQAADwAAAGRycy9kb3ducmV2LnhtbEyPTU/DMAyG70j7D5EncWPJ&#10;IgpbaTpNIK4gxofELWu8tqJxqiZby7/HO7Gj7Uevn7fYTL4TJxxiG8jAcqFAIFXBtVQb+Hh/vlmB&#10;iMmSs10gNPCLETbl7KqwuQsjveFpl2rBIRRza6BJqc+ljFWD3sZF6JH4dgiDt4nHoZZusCOH+05q&#10;pe6kty3xh8b2+Nhg9bM7egOfL4fvr1v1Wj/5rB/DpCT5tTTmej5tH0AknNI/DGd9VoeSnfbhSC6K&#10;zsBKq4xRA/qeO50BtdYaxJ43OlMgy0Jedij/AAAA//8DAFBLAQItABQABgAIAAAAIQC2gziS/gAA&#10;AOEBAAATAAAAAAAAAAAAAAAAAAAAAABbQ29udGVudF9UeXBlc10ueG1sUEsBAi0AFAAGAAgAAAAh&#10;ADj9If/WAAAAlAEAAAsAAAAAAAAAAAAAAAAALwEAAF9yZWxzLy5yZWxzUEsBAi0AFAAGAAgAAAAh&#10;ABQRLJoVAgAAAgQAAA4AAAAAAAAAAAAAAAAALgIAAGRycy9lMm9Eb2MueG1sUEsBAi0AFAAGAAgA&#10;AAAhAHcKgjreAAAACwEAAA8AAAAAAAAAAAAAAAAAbwQAAGRycy9kb3ducmV2LnhtbFBLBQYAAAAA&#10;BAAEAPMAAAB6BQAAAAA=&#10;" filled="f" stroked="f">
            <v:textbox style="mso-next-textbox:#Pole tekstowe 23">
              <w:txbxContent>
                <w:p w:rsidR="00BB40E7" w:rsidRPr="007E0E31" w:rsidRDefault="00BB40E7" w:rsidP="00BB40E7">
                  <w:pPr>
                    <w:spacing w:after="0"/>
                    <w:rPr>
                      <w:rFonts w:eastAsia="Times New Roman" w:cs="Times New Roman"/>
                      <w:bCs/>
                      <w:color w:val="001D77"/>
                      <w:sz w:val="18"/>
                      <w:szCs w:val="18"/>
                      <w:lang w:val="en-GB" w:eastAsia="pl-PL"/>
                    </w:rPr>
                  </w:pPr>
                  <w:r w:rsidRPr="007E0E31">
                    <w:rPr>
                      <w:color w:val="001D77"/>
                      <w:spacing w:val="-2"/>
                      <w:szCs w:val="19"/>
                      <w:lang w:val="en-US"/>
                    </w:rPr>
                    <w:t xml:space="preserve">The subjective assessment of the financial situation of households </w:t>
                  </w:r>
                  <w:r w:rsidR="002413CA" w:rsidRPr="007E0E31">
                    <w:rPr>
                      <w:color w:val="001D77"/>
                      <w:spacing w:val="-2"/>
                      <w:szCs w:val="19"/>
                      <w:lang w:val="en-US"/>
                    </w:rPr>
                    <w:t>was</w:t>
                  </w:r>
                  <w:r w:rsidRPr="007E0E31">
                    <w:rPr>
                      <w:color w:val="001D77"/>
                      <w:spacing w:val="-2"/>
                      <w:szCs w:val="19"/>
                      <w:lang w:val="en-US"/>
                    </w:rPr>
                    <w:t xml:space="preserve"> constantly improving.</w:t>
                  </w:r>
                </w:p>
              </w:txbxContent>
            </v:textbox>
            <w10:wrap type="tight"/>
          </v:shape>
        </w:pict>
      </w:r>
      <w:r w:rsidR="00BB40E7" w:rsidRPr="00BB40E7">
        <w:rPr>
          <w:rFonts w:ascii="Fira Sans SemiBold" w:hAnsi="Fira Sans SemiBold"/>
          <w:color w:val="001D77"/>
          <w:spacing w:val="-2"/>
          <w:szCs w:val="19"/>
          <w:shd w:val="clear" w:color="auto" w:fill="FFFFFF"/>
          <w:lang w:val="en-GB"/>
        </w:rPr>
        <w:t xml:space="preserve">A subjective evaluation of the financial situation of households </w:t>
      </w:r>
    </w:p>
    <w:p w:rsidR="00BB40E7" w:rsidRPr="006E1C16" w:rsidRDefault="00BB40E7" w:rsidP="00AD1C4D">
      <w:pPr>
        <w:pStyle w:val="HTML-wstpniesformatowany"/>
        <w:spacing w:after="280"/>
        <w:rPr>
          <w:rFonts w:ascii="Fira Sans" w:hAnsi="Fira Sans"/>
          <w:spacing w:val="-2"/>
          <w:sz w:val="19"/>
          <w:szCs w:val="19"/>
          <w:lang w:val="en-US"/>
        </w:rPr>
      </w:pPr>
      <w:r>
        <w:rPr>
          <w:rFonts w:ascii="Fira Sans" w:hAnsi="Fira Sans"/>
          <w:spacing w:val="-2"/>
          <w:sz w:val="19"/>
          <w:szCs w:val="19"/>
          <w:lang w:val="en-US"/>
        </w:rPr>
        <w:t>I</w:t>
      </w:r>
      <w:r w:rsidRPr="006E1C16">
        <w:rPr>
          <w:rFonts w:ascii="Fira Sans" w:hAnsi="Fira Sans"/>
          <w:spacing w:val="-2"/>
          <w:sz w:val="19"/>
          <w:szCs w:val="19"/>
          <w:lang w:val="en-US"/>
        </w:rPr>
        <w:t xml:space="preserve">n all socio-economic groups, the subjective assessment of the financial situation of households </w:t>
      </w:r>
      <w:r w:rsidR="002413CA" w:rsidRPr="002413CA">
        <w:rPr>
          <w:rFonts w:ascii="Fira Sans" w:hAnsi="Fira Sans"/>
          <w:spacing w:val="-2"/>
          <w:sz w:val="19"/>
          <w:szCs w:val="19"/>
          <w:lang w:val="en-US"/>
        </w:rPr>
        <w:t xml:space="preserve">was </w:t>
      </w:r>
      <w:r w:rsidRPr="002413CA">
        <w:rPr>
          <w:rFonts w:ascii="Fira Sans" w:hAnsi="Fira Sans"/>
          <w:spacing w:val="-2"/>
          <w:sz w:val="19"/>
          <w:szCs w:val="19"/>
          <w:lang w:val="en-US"/>
        </w:rPr>
        <w:t>constantly improving.</w:t>
      </w:r>
      <w:r>
        <w:rPr>
          <w:rFonts w:ascii="Fira Sans" w:hAnsi="Fira Sans"/>
          <w:spacing w:val="-2"/>
          <w:sz w:val="19"/>
          <w:szCs w:val="19"/>
          <w:lang w:val="en-US"/>
        </w:rPr>
        <w:t xml:space="preserve"> In 2019</w:t>
      </w:r>
      <w:r w:rsidRPr="006E1C16">
        <w:rPr>
          <w:rFonts w:ascii="Fira Sans" w:hAnsi="Fira Sans"/>
          <w:spacing w:val="-2"/>
          <w:sz w:val="19"/>
          <w:szCs w:val="19"/>
          <w:lang w:val="en-US"/>
        </w:rPr>
        <w:t>, there was a further increase in the percentage of households assessing their financial situation a</w:t>
      </w:r>
      <w:r>
        <w:rPr>
          <w:rFonts w:ascii="Fira Sans" w:hAnsi="Fira Sans"/>
          <w:spacing w:val="-2"/>
          <w:sz w:val="19"/>
          <w:szCs w:val="19"/>
          <w:lang w:val="en-US"/>
        </w:rPr>
        <w:t>s good or rather good (48.6</w:t>
      </w:r>
      <w:r w:rsidRPr="006E1C16">
        <w:rPr>
          <w:rFonts w:ascii="Fira Sans" w:hAnsi="Fira Sans"/>
          <w:spacing w:val="-2"/>
          <w:sz w:val="19"/>
          <w:szCs w:val="19"/>
          <w:lang w:val="en-US"/>
        </w:rPr>
        <w:t>% of house</w:t>
      </w:r>
      <w:r>
        <w:rPr>
          <w:rFonts w:ascii="Fira Sans" w:hAnsi="Fira Sans"/>
          <w:spacing w:val="-2"/>
          <w:sz w:val="19"/>
          <w:szCs w:val="19"/>
          <w:lang w:val="en-US"/>
        </w:rPr>
        <w:t>holds compared to 44.0% in 2018</w:t>
      </w:r>
      <w:r w:rsidRPr="006E1C16">
        <w:rPr>
          <w:rFonts w:ascii="Fira Sans" w:hAnsi="Fira Sans"/>
          <w:spacing w:val="-2"/>
          <w:sz w:val="19"/>
          <w:szCs w:val="19"/>
          <w:lang w:val="en-US"/>
        </w:rPr>
        <w:t xml:space="preserve">) and decrease in the percentage of households perceiving it as </w:t>
      </w:r>
      <w:r>
        <w:rPr>
          <w:rFonts w:ascii="Fira Sans" w:hAnsi="Fira Sans"/>
          <w:spacing w:val="-2"/>
          <w:sz w:val="19"/>
          <w:szCs w:val="19"/>
          <w:lang w:val="en-US"/>
        </w:rPr>
        <w:t xml:space="preserve">bad or </w:t>
      </w:r>
      <w:r w:rsidRPr="006E1C16">
        <w:rPr>
          <w:rFonts w:ascii="Fira Sans" w:hAnsi="Fira Sans"/>
          <w:spacing w:val="-2"/>
          <w:sz w:val="19"/>
          <w:szCs w:val="19"/>
          <w:lang w:val="en-US"/>
        </w:rPr>
        <w:t>ra</w:t>
      </w:r>
      <w:r>
        <w:rPr>
          <w:rFonts w:ascii="Fira Sans" w:hAnsi="Fira Sans"/>
          <w:spacing w:val="-2"/>
          <w:sz w:val="19"/>
          <w:szCs w:val="19"/>
          <w:lang w:val="en-US"/>
        </w:rPr>
        <w:t>ther bad (7.0% compared to 8.1% in 2018</w:t>
      </w:r>
      <w:r w:rsidRPr="006E1C16">
        <w:rPr>
          <w:rFonts w:ascii="Fira Sans" w:hAnsi="Fira Sans"/>
          <w:spacing w:val="-2"/>
          <w:sz w:val="19"/>
          <w:szCs w:val="19"/>
          <w:lang w:val="en-US"/>
        </w:rPr>
        <w:t xml:space="preserve">). </w:t>
      </w:r>
      <w:r w:rsidRPr="006E1C16">
        <w:rPr>
          <w:rFonts w:ascii="Fira Sans" w:hAnsi="Fira Sans" w:cs="Arial"/>
          <w:sz w:val="19"/>
          <w:szCs w:val="19"/>
          <w:lang w:val="en-GB"/>
        </w:rPr>
        <w:t>The assessment of financial situation as the most favourable was recorded in househ</w:t>
      </w:r>
      <w:r>
        <w:rPr>
          <w:rFonts w:ascii="Fira Sans" w:hAnsi="Fira Sans" w:cs="Arial"/>
          <w:sz w:val="19"/>
          <w:szCs w:val="19"/>
          <w:lang w:val="en-GB"/>
        </w:rPr>
        <w:t>olds of the self-employed (73.4</w:t>
      </w:r>
      <w:r w:rsidRPr="006E1C16">
        <w:rPr>
          <w:rFonts w:ascii="Fira Sans" w:hAnsi="Fira Sans" w:cs="Arial"/>
          <w:sz w:val="19"/>
          <w:szCs w:val="19"/>
          <w:lang w:val="en-GB"/>
        </w:rPr>
        <w:t xml:space="preserve">% </w:t>
      </w:r>
      <w:r>
        <w:rPr>
          <w:rFonts w:ascii="Fira Sans" w:hAnsi="Fira Sans"/>
          <w:spacing w:val="-2"/>
          <w:sz w:val="19"/>
          <w:szCs w:val="19"/>
          <w:lang w:val="en-US"/>
        </w:rPr>
        <w:t>positive assessments compared to 70.1% in 2018</w:t>
      </w:r>
      <w:r w:rsidRPr="006E1C16">
        <w:rPr>
          <w:rFonts w:ascii="Fira Sans" w:hAnsi="Fira Sans" w:cs="Arial"/>
          <w:sz w:val="19"/>
          <w:szCs w:val="19"/>
          <w:lang w:val="en-GB"/>
        </w:rPr>
        <w:t xml:space="preserve">) whereas the highest percentage of bad and rather bad assessments occurred among households of pensioners </w:t>
      </w:r>
      <w:r>
        <w:rPr>
          <w:rFonts w:ascii="Fira Sans" w:hAnsi="Fira Sans" w:cs="Arial"/>
          <w:sz w:val="19"/>
          <w:szCs w:val="19"/>
          <w:lang w:val="en-GB"/>
        </w:rPr>
        <w:t>(22.4</w:t>
      </w:r>
      <w:r w:rsidRPr="006E1C16">
        <w:rPr>
          <w:rFonts w:ascii="Fira Sans" w:hAnsi="Fira Sans" w:cs="Arial"/>
          <w:sz w:val="19"/>
          <w:szCs w:val="19"/>
          <w:lang w:val="en-GB"/>
        </w:rPr>
        <w:t xml:space="preserve">% </w:t>
      </w:r>
      <w:r>
        <w:rPr>
          <w:rFonts w:ascii="Fira Sans" w:hAnsi="Fira Sans"/>
          <w:spacing w:val="-2"/>
          <w:sz w:val="19"/>
          <w:szCs w:val="19"/>
          <w:lang w:val="en-US"/>
        </w:rPr>
        <w:t>positive assessments compared to 18.1% in 2018).</w:t>
      </w:r>
    </w:p>
    <w:p w:rsidR="00BB40E7" w:rsidRPr="00230699" w:rsidRDefault="00BB40E7" w:rsidP="00BB40E7">
      <w:pPr>
        <w:spacing w:line="240" w:lineRule="auto"/>
        <w:jc w:val="both"/>
        <w:rPr>
          <w:spacing w:val="-2"/>
          <w:szCs w:val="19"/>
          <w:shd w:val="clear" w:color="auto" w:fill="FFFFFF"/>
        </w:rPr>
      </w:pPr>
      <w:r>
        <w:rPr>
          <w:noProof/>
          <w:lang w:eastAsia="pl-PL"/>
        </w:rPr>
        <w:drawing>
          <wp:inline distT="0" distB="0" distL="0" distR="0">
            <wp:extent cx="5122545" cy="4138295"/>
            <wp:effectExtent l="0" t="0" r="0" b="0"/>
            <wp:docPr id="38" name="Wykres 38"/>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rsidR="00BB40E7" w:rsidRDefault="00BB40E7" w:rsidP="00BB40E7">
      <w:pPr>
        <w:spacing w:line="240" w:lineRule="auto"/>
        <w:rPr>
          <w:spacing w:val="-2"/>
          <w:sz w:val="18"/>
          <w:szCs w:val="19"/>
          <w:shd w:val="clear" w:color="auto" w:fill="FFFFFF"/>
        </w:rPr>
      </w:pPr>
      <w:r>
        <w:rPr>
          <w:spacing w:val="-2"/>
          <w:sz w:val="18"/>
          <w:szCs w:val="19"/>
          <w:shd w:val="clear" w:color="auto" w:fill="FFFFFF"/>
        </w:rPr>
        <w:br w:type="page"/>
      </w:r>
    </w:p>
    <w:p w:rsidR="00BB40E7" w:rsidRPr="00060989" w:rsidRDefault="00BB40E7" w:rsidP="00BB40E7">
      <w:pPr>
        <w:rPr>
          <w:rFonts w:cs="Arial"/>
          <w:spacing w:val="-2"/>
          <w:szCs w:val="19"/>
          <w:lang w:val="en-GB"/>
        </w:rPr>
      </w:pPr>
      <w:r w:rsidRPr="00060989">
        <w:rPr>
          <w:rFonts w:cs="Arial"/>
          <w:spacing w:val="-2"/>
          <w:szCs w:val="19"/>
          <w:lang w:val="en-GB"/>
        </w:rPr>
        <w:lastRenderedPageBreak/>
        <w:t>The subjective evaluation of the financial situation</w:t>
      </w:r>
      <w:r w:rsidR="00D856F5" w:rsidRPr="00060989">
        <w:rPr>
          <w:rFonts w:cs="Arial"/>
          <w:spacing w:val="-2"/>
          <w:szCs w:val="19"/>
          <w:lang w:val="en-GB"/>
        </w:rPr>
        <w:t xml:space="preserve"> depends</w:t>
      </w:r>
      <w:r w:rsidRPr="00060989">
        <w:rPr>
          <w:rFonts w:cs="Arial"/>
          <w:spacing w:val="-2"/>
          <w:szCs w:val="19"/>
          <w:lang w:val="en-GB"/>
        </w:rPr>
        <w:t xml:space="preserve"> to a large extent on the place of residence. Households in rural areas assess their financial situation </w:t>
      </w:r>
      <w:r w:rsidR="00D856F5" w:rsidRPr="00060989">
        <w:rPr>
          <w:rFonts w:cs="Arial"/>
          <w:spacing w:val="-2"/>
          <w:szCs w:val="19"/>
          <w:lang w:val="en-GB"/>
        </w:rPr>
        <w:t xml:space="preserve">as </w:t>
      </w:r>
      <w:r w:rsidRPr="00060989">
        <w:rPr>
          <w:rFonts w:cs="Arial"/>
          <w:spacing w:val="-2"/>
          <w:szCs w:val="19"/>
          <w:lang w:val="en-GB"/>
        </w:rPr>
        <w:t>worse than urban residents, in particular those from cities with a population of 500 thousand or more, however for both groups of household</w:t>
      </w:r>
      <w:r w:rsidR="00D856F5" w:rsidRPr="00060989">
        <w:rPr>
          <w:rFonts w:cs="Arial"/>
          <w:spacing w:val="-2"/>
          <w:szCs w:val="19"/>
          <w:lang w:val="en-GB"/>
        </w:rPr>
        <w:t>s</w:t>
      </w:r>
      <w:r w:rsidRPr="00060989">
        <w:rPr>
          <w:rFonts w:cs="Arial"/>
          <w:spacing w:val="-2"/>
          <w:szCs w:val="19"/>
          <w:lang w:val="en-GB"/>
        </w:rPr>
        <w:t xml:space="preserve"> the assessments significantly improved in comparison to 2018. 57.0% household in cities with a population of 500 thousand or more and 44.3% household</w:t>
      </w:r>
      <w:r w:rsidR="00D856F5" w:rsidRPr="00060989">
        <w:rPr>
          <w:rFonts w:cs="Arial"/>
          <w:spacing w:val="-2"/>
          <w:szCs w:val="19"/>
          <w:lang w:val="en-GB"/>
        </w:rPr>
        <w:t>s</w:t>
      </w:r>
      <w:r w:rsidRPr="00060989">
        <w:rPr>
          <w:rFonts w:cs="Arial"/>
          <w:spacing w:val="-2"/>
          <w:szCs w:val="19"/>
          <w:lang w:val="en-GB"/>
        </w:rPr>
        <w:t xml:space="preserve"> in rural areas, perceived their financial situation as good or rather good (in 2018 it was 53.0% and 39.3% respectively).</w:t>
      </w:r>
    </w:p>
    <w:p w:rsidR="00BB40E7" w:rsidRPr="00BB40E7" w:rsidRDefault="00BB40E7" w:rsidP="00BB40E7">
      <w:pPr>
        <w:rPr>
          <w:spacing w:val="-2"/>
          <w:szCs w:val="19"/>
          <w:shd w:val="clear" w:color="auto" w:fill="FFFFFF"/>
          <w:lang w:val="en-GB"/>
        </w:rPr>
      </w:pPr>
    </w:p>
    <w:p w:rsidR="000E17FE" w:rsidRPr="00230699" w:rsidRDefault="00BB40E7" w:rsidP="00BB40E7">
      <w:pPr>
        <w:spacing w:line="240" w:lineRule="auto"/>
        <w:rPr>
          <w:spacing w:val="-2"/>
          <w:szCs w:val="19"/>
          <w:shd w:val="clear" w:color="auto" w:fill="FFFFFF"/>
        </w:rPr>
      </w:pPr>
      <w:r>
        <w:rPr>
          <w:noProof/>
          <w:lang w:eastAsia="pl-PL"/>
        </w:rPr>
        <w:drawing>
          <wp:inline distT="0" distB="0" distL="0" distR="0">
            <wp:extent cx="5122545" cy="3239770"/>
            <wp:effectExtent l="0" t="0" r="0" b="0"/>
            <wp:docPr id="41" name="Wykres 41"/>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rsidR="003457D7" w:rsidRPr="00230699" w:rsidRDefault="003457D7" w:rsidP="003457D7">
      <w:pPr>
        <w:spacing w:line="240" w:lineRule="auto"/>
        <w:rPr>
          <w:spacing w:val="-2"/>
          <w:sz w:val="18"/>
          <w:szCs w:val="19"/>
          <w:shd w:val="clear" w:color="auto" w:fill="FFFFFF"/>
        </w:rPr>
      </w:pPr>
    </w:p>
    <w:p w:rsidR="00694AF0" w:rsidRPr="00230699" w:rsidRDefault="00694AF0" w:rsidP="003457D7">
      <w:pPr>
        <w:spacing w:line="240" w:lineRule="auto"/>
        <w:rPr>
          <w:sz w:val="18"/>
        </w:rPr>
        <w:sectPr w:rsidR="00694AF0" w:rsidRPr="00230699" w:rsidSect="00181548">
          <w:headerReference w:type="default" r:id="rId32"/>
          <w:footerReference w:type="default" r:id="rId33"/>
          <w:headerReference w:type="first" r:id="rId34"/>
          <w:footerReference w:type="first" r:id="rId35"/>
          <w:pgSz w:w="11906" w:h="16838"/>
          <w:pgMar w:top="720" w:right="3119" w:bottom="720" w:left="720" w:header="284" w:footer="397" w:gutter="0"/>
          <w:cols w:space="708"/>
          <w:titlePg/>
          <w:docGrid w:linePitch="360"/>
        </w:sectPr>
      </w:pPr>
    </w:p>
    <w:tbl>
      <w:tblPr>
        <w:tblpPr w:leftFromText="141" w:rightFromText="141" w:vertAnchor="text" w:horzAnchor="margin" w:tblpXSpec="center" w:tblpY="-47"/>
        <w:tblW w:w="0" w:type="auto"/>
        <w:tblLook w:val="04A0" w:firstRow="1" w:lastRow="0" w:firstColumn="1" w:lastColumn="0" w:noHBand="0" w:noVBand="1"/>
      </w:tblPr>
      <w:tblGrid>
        <w:gridCol w:w="4358"/>
        <w:gridCol w:w="3925"/>
      </w:tblGrid>
      <w:tr w:rsidR="009F6AA2" w:rsidRPr="00A064EF" w:rsidTr="0034767F">
        <w:trPr>
          <w:trHeight w:val="1266"/>
        </w:trPr>
        <w:tc>
          <w:tcPr>
            <w:tcW w:w="4379" w:type="dxa"/>
          </w:tcPr>
          <w:p w:rsidR="009F6AA2" w:rsidRPr="00D856F5" w:rsidRDefault="00A064EF" w:rsidP="00BB17FA">
            <w:pPr>
              <w:spacing w:before="0" w:after="0" w:line="276" w:lineRule="auto"/>
              <w:rPr>
                <w:rFonts w:cs="Arial"/>
                <w:color w:val="000000" w:themeColor="text1"/>
                <w:sz w:val="20"/>
                <w:lang w:val="en-GB"/>
              </w:rPr>
            </w:pPr>
            <w:r>
              <w:rPr>
                <w:rFonts w:cs="Arial"/>
                <w:color w:val="000000" w:themeColor="text1"/>
                <w:sz w:val="20"/>
                <w:lang w:val="en-GB"/>
              </w:rPr>
              <w:lastRenderedPageBreak/>
              <w:t>Prepared by</w:t>
            </w:r>
            <w:r w:rsidR="009F6AA2" w:rsidRPr="00D856F5">
              <w:rPr>
                <w:rFonts w:cs="Arial"/>
                <w:color w:val="000000" w:themeColor="text1"/>
                <w:sz w:val="20"/>
                <w:lang w:val="en-GB"/>
              </w:rPr>
              <w:t>:</w:t>
            </w:r>
          </w:p>
          <w:p w:rsidR="009F6AA2" w:rsidRPr="00D856F5" w:rsidRDefault="00D856F5" w:rsidP="00BB17FA">
            <w:pPr>
              <w:pStyle w:val="Nagwek3"/>
              <w:spacing w:before="0" w:line="276" w:lineRule="auto"/>
              <w:rPr>
                <w:rFonts w:ascii="Fira Sans" w:eastAsiaTheme="minorHAnsi" w:hAnsi="Fira Sans" w:cs="Arial"/>
                <w:b/>
                <w:color w:val="000000" w:themeColor="text1"/>
                <w:sz w:val="20"/>
                <w:szCs w:val="22"/>
                <w:lang w:val="en-GB"/>
              </w:rPr>
            </w:pPr>
            <w:r w:rsidRPr="00D856F5">
              <w:rPr>
                <w:rFonts w:ascii="Fira Sans" w:eastAsiaTheme="minorHAnsi" w:hAnsi="Fira Sans" w:cs="Arial"/>
                <w:b/>
                <w:color w:val="000000" w:themeColor="text1"/>
                <w:sz w:val="20"/>
                <w:szCs w:val="22"/>
                <w:lang w:val="en-GB"/>
              </w:rPr>
              <w:t>Social Surveys Department</w:t>
            </w:r>
          </w:p>
          <w:p w:rsidR="009F6AA2" w:rsidRPr="00E31FA7" w:rsidRDefault="00D856F5" w:rsidP="00BB17FA">
            <w:pPr>
              <w:pStyle w:val="Nagwek3"/>
              <w:spacing w:before="0" w:line="276" w:lineRule="auto"/>
              <w:rPr>
                <w:rFonts w:ascii="Fira Sans" w:hAnsi="Fira Sans" w:cs="Arial"/>
                <w:b/>
                <w:color w:val="000000" w:themeColor="text1"/>
                <w:sz w:val="20"/>
                <w:szCs w:val="28"/>
                <w:lang w:val="en-GB"/>
              </w:rPr>
            </w:pPr>
            <w:r w:rsidRPr="00E31FA7">
              <w:rPr>
                <w:rFonts w:ascii="Fira Sans" w:hAnsi="Fira Sans" w:cs="Arial"/>
                <w:b/>
                <w:color w:val="000000" w:themeColor="text1"/>
                <w:sz w:val="20"/>
                <w:szCs w:val="28"/>
                <w:lang w:val="en-GB"/>
              </w:rPr>
              <w:t>Deputy Director</w:t>
            </w:r>
            <w:r w:rsidR="00CE7934" w:rsidRPr="00E31FA7">
              <w:rPr>
                <w:rFonts w:ascii="Fira Sans" w:hAnsi="Fira Sans" w:cs="Arial"/>
                <w:b/>
                <w:color w:val="000000" w:themeColor="text1"/>
                <w:sz w:val="20"/>
                <w:szCs w:val="28"/>
                <w:lang w:val="en-GB"/>
              </w:rPr>
              <w:t xml:space="preserve"> </w:t>
            </w:r>
            <w:r w:rsidR="00AC213B" w:rsidRPr="00E31FA7">
              <w:rPr>
                <w:rFonts w:ascii="Fira Sans" w:hAnsi="Fira Sans" w:cs="Arial"/>
                <w:b/>
                <w:color w:val="000000" w:themeColor="text1"/>
                <w:sz w:val="20"/>
                <w:szCs w:val="28"/>
                <w:lang w:val="en-GB"/>
              </w:rPr>
              <w:t>Małgorzata Żyra</w:t>
            </w:r>
          </w:p>
          <w:p w:rsidR="008B6991" w:rsidRPr="00E31FA7" w:rsidRDefault="00A064EF" w:rsidP="00BB17FA">
            <w:pPr>
              <w:pStyle w:val="Nagwek3"/>
              <w:spacing w:before="0" w:line="276" w:lineRule="auto"/>
              <w:rPr>
                <w:rFonts w:ascii="Fira Sans" w:hAnsi="Fira Sans"/>
                <w:color w:val="0000FF"/>
                <w:sz w:val="20"/>
                <w:u w:val="single"/>
                <w:lang w:val="en-GB"/>
              </w:rPr>
            </w:pPr>
            <w:r>
              <w:rPr>
                <w:rFonts w:ascii="Fira Sans" w:hAnsi="Fira Sans" w:cs="Arial"/>
                <w:color w:val="000000" w:themeColor="text1"/>
                <w:sz w:val="20"/>
                <w:lang w:val="en-GB"/>
              </w:rPr>
              <w:t>Office: tel.</w:t>
            </w:r>
            <w:r w:rsidR="009F6AA2" w:rsidRPr="00E31FA7">
              <w:rPr>
                <w:rFonts w:ascii="Fira Sans" w:hAnsi="Fira Sans" w:cs="Arial"/>
                <w:color w:val="000000" w:themeColor="text1"/>
                <w:sz w:val="20"/>
                <w:lang w:val="en-GB"/>
              </w:rPr>
              <w:t xml:space="preserve"> </w:t>
            </w:r>
            <w:r>
              <w:rPr>
                <w:rFonts w:ascii="Fira Sans" w:hAnsi="Fira Sans" w:cs="Arial"/>
                <w:color w:val="000000" w:themeColor="text1"/>
                <w:sz w:val="20"/>
                <w:lang w:val="en-GB"/>
              </w:rPr>
              <w:t>(</w:t>
            </w:r>
            <w:r w:rsidR="00D856F5" w:rsidRPr="00E31FA7">
              <w:rPr>
                <w:rFonts w:ascii="Fira Sans" w:hAnsi="Fira Sans" w:cs="Arial"/>
                <w:color w:val="000000" w:themeColor="text1"/>
                <w:sz w:val="20"/>
                <w:lang w:val="en-GB"/>
              </w:rPr>
              <w:t xml:space="preserve">+ 48 </w:t>
            </w:r>
            <w:r w:rsidR="009F6AA2" w:rsidRPr="00E31FA7">
              <w:rPr>
                <w:rFonts w:ascii="Fira Sans" w:hAnsi="Fira Sans" w:cs="Arial"/>
                <w:color w:val="000000" w:themeColor="text1"/>
                <w:sz w:val="20"/>
                <w:lang w:val="en-GB"/>
              </w:rPr>
              <w:t>22</w:t>
            </w:r>
            <w:r>
              <w:rPr>
                <w:rFonts w:ascii="Fira Sans" w:hAnsi="Fira Sans" w:cs="Arial"/>
                <w:color w:val="000000" w:themeColor="text1"/>
                <w:sz w:val="20"/>
                <w:lang w:val="en-GB"/>
              </w:rPr>
              <w:t>)</w:t>
            </w:r>
            <w:r w:rsidR="009F6AA2" w:rsidRPr="00E31FA7">
              <w:rPr>
                <w:lang w:val="en-GB"/>
              </w:rPr>
              <w:t xml:space="preserve"> </w:t>
            </w:r>
            <w:r w:rsidR="00C424DA" w:rsidRPr="00E31FA7">
              <w:rPr>
                <w:rFonts w:ascii="Fira Sans" w:hAnsi="Fira Sans" w:cs="Arial"/>
                <w:color w:val="000000" w:themeColor="text1"/>
                <w:sz w:val="20"/>
                <w:lang w:val="en-GB"/>
              </w:rPr>
              <w:t xml:space="preserve">608 </w:t>
            </w:r>
            <w:r w:rsidR="006C7EEC" w:rsidRPr="00E31FA7">
              <w:rPr>
                <w:rFonts w:ascii="Fira Sans" w:hAnsi="Fira Sans" w:cs="Arial"/>
                <w:color w:val="000000" w:themeColor="text1"/>
                <w:sz w:val="20"/>
                <w:lang w:val="en-GB"/>
              </w:rPr>
              <w:t>31 22</w:t>
            </w:r>
          </w:p>
        </w:tc>
        <w:tc>
          <w:tcPr>
            <w:tcW w:w="3942" w:type="dxa"/>
          </w:tcPr>
          <w:p w:rsidR="009F6AA2" w:rsidRPr="005F2E2D" w:rsidRDefault="00A064EF" w:rsidP="00BB17FA">
            <w:pPr>
              <w:spacing w:before="0" w:after="0" w:line="276" w:lineRule="auto"/>
              <w:rPr>
                <w:rFonts w:cs="Arial"/>
                <w:b/>
                <w:color w:val="000000" w:themeColor="text1"/>
                <w:sz w:val="20"/>
                <w:lang w:val="en-GB"/>
              </w:rPr>
            </w:pPr>
            <w:r>
              <w:rPr>
                <w:rFonts w:cs="Arial"/>
                <w:color w:val="000000" w:themeColor="text1"/>
                <w:sz w:val="20"/>
                <w:lang w:val="en-GB"/>
              </w:rPr>
              <w:t>Issued by</w:t>
            </w:r>
            <w:r w:rsidR="009F6AA2" w:rsidRPr="005F2E2D">
              <w:rPr>
                <w:rFonts w:cs="Arial"/>
                <w:color w:val="000000" w:themeColor="text1"/>
                <w:sz w:val="20"/>
                <w:lang w:val="en-GB"/>
              </w:rPr>
              <w:t>:</w:t>
            </w:r>
            <w:r w:rsidR="009F6AA2" w:rsidRPr="005F2E2D">
              <w:rPr>
                <w:rFonts w:cs="Arial"/>
                <w:color w:val="000000" w:themeColor="text1"/>
                <w:sz w:val="20"/>
                <w:lang w:val="en-GB"/>
              </w:rPr>
              <w:br/>
            </w:r>
            <w:r w:rsidR="005F2E2D" w:rsidRPr="005F2E2D">
              <w:rPr>
                <w:rFonts w:cs="Arial"/>
                <w:b/>
                <w:color w:val="000000" w:themeColor="text1"/>
                <w:sz w:val="20"/>
                <w:lang w:val="en-GB"/>
              </w:rPr>
              <w:t>The Spokesperson for the President of Statistics Poland</w:t>
            </w:r>
          </w:p>
          <w:p w:rsidR="009F6AA2" w:rsidRPr="00A064EF" w:rsidRDefault="009F6AA2" w:rsidP="00BB17FA">
            <w:pPr>
              <w:pStyle w:val="Nagwek3"/>
              <w:spacing w:before="0" w:line="276" w:lineRule="auto"/>
              <w:rPr>
                <w:rFonts w:ascii="Fira Sans" w:hAnsi="Fira Sans" w:cs="Arial"/>
                <w:b/>
                <w:color w:val="000000" w:themeColor="text1"/>
                <w:sz w:val="20"/>
                <w:szCs w:val="28"/>
                <w:lang w:val="en-GB"/>
              </w:rPr>
            </w:pPr>
            <w:r w:rsidRPr="00A064EF">
              <w:rPr>
                <w:rFonts w:ascii="Fira Sans" w:hAnsi="Fira Sans" w:cs="Arial"/>
                <w:b/>
                <w:color w:val="000000" w:themeColor="text1"/>
                <w:sz w:val="20"/>
                <w:szCs w:val="28"/>
                <w:lang w:val="en-GB"/>
              </w:rPr>
              <w:t xml:space="preserve">Karolina </w:t>
            </w:r>
            <w:r w:rsidR="00EA75E7" w:rsidRPr="00A064EF">
              <w:rPr>
                <w:rFonts w:ascii="Fira Sans" w:hAnsi="Fira Sans" w:cs="Arial"/>
                <w:b/>
                <w:color w:val="000000" w:themeColor="text1"/>
                <w:sz w:val="20"/>
                <w:szCs w:val="28"/>
                <w:lang w:val="en-GB"/>
              </w:rPr>
              <w:t>Banaszek</w:t>
            </w:r>
          </w:p>
          <w:p w:rsidR="008B6991" w:rsidRPr="00230699" w:rsidRDefault="00A064EF" w:rsidP="00BB17FA">
            <w:pPr>
              <w:pStyle w:val="Nagwek3"/>
              <w:spacing w:before="0" w:line="276" w:lineRule="auto"/>
              <w:rPr>
                <w:rFonts w:ascii="Fira Sans" w:hAnsi="Fira Sans" w:cs="Arial"/>
                <w:b/>
                <w:color w:val="000000" w:themeColor="text1"/>
                <w:sz w:val="20"/>
                <w:szCs w:val="20"/>
                <w:u w:val="single"/>
                <w:lang w:val="en-US"/>
              </w:rPr>
            </w:pPr>
            <w:r>
              <w:rPr>
                <w:rFonts w:ascii="Fira Sans" w:hAnsi="Fira Sans" w:cs="Arial"/>
                <w:color w:val="000000" w:themeColor="text1"/>
                <w:sz w:val="20"/>
                <w:lang w:val="en-US"/>
              </w:rPr>
              <w:t>Mobile</w:t>
            </w:r>
            <w:r w:rsidR="00EA75E7">
              <w:rPr>
                <w:rFonts w:ascii="Fira Sans" w:hAnsi="Fira Sans" w:cs="Arial"/>
                <w:color w:val="000000" w:themeColor="text1"/>
                <w:sz w:val="20"/>
                <w:lang w:val="en-US"/>
              </w:rPr>
              <w:t xml:space="preserve">: </w:t>
            </w:r>
            <w:r>
              <w:rPr>
                <w:rFonts w:ascii="Fira Sans" w:hAnsi="Fira Sans" w:cs="Arial"/>
                <w:color w:val="000000" w:themeColor="text1"/>
                <w:sz w:val="20"/>
                <w:lang w:val="en-US"/>
              </w:rPr>
              <w:t>(</w:t>
            </w:r>
            <w:r w:rsidR="00D856F5">
              <w:rPr>
                <w:rFonts w:ascii="Fira Sans" w:hAnsi="Fira Sans" w:cs="Arial"/>
                <w:color w:val="000000" w:themeColor="text1"/>
                <w:sz w:val="20"/>
                <w:lang w:val="en-US"/>
              </w:rPr>
              <w:t>+ 48</w:t>
            </w:r>
            <w:r>
              <w:rPr>
                <w:rFonts w:ascii="Fira Sans" w:hAnsi="Fira Sans" w:cs="Arial"/>
                <w:color w:val="000000" w:themeColor="text1"/>
                <w:sz w:val="20"/>
                <w:lang w:val="en-US"/>
              </w:rPr>
              <w:t>)</w:t>
            </w:r>
            <w:r w:rsidR="00D856F5">
              <w:rPr>
                <w:rFonts w:ascii="Fira Sans" w:hAnsi="Fira Sans" w:cs="Arial"/>
                <w:color w:val="000000" w:themeColor="text1"/>
                <w:sz w:val="20"/>
                <w:lang w:val="en-US"/>
              </w:rPr>
              <w:t xml:space="preserve"> </w:t>
            </w:r>
            <w:r w:rsidR="00EA75E7" w:rsidRPr="00EA75E7">
              <w:rPr>
                <w:rFonts w:ascii="Fira Sans" w:hAnsi="Fira Sans" w:cs="Arial"/>
                <w:color w:val="000000" w:themeColor="text1"/>
                <w:sz w:val="20"/>
                <w:lang w:val="en-US"/>
              </w:rPr>
              <w:t>695 255 011</w:t>
            </w:r>
          </w:p>
        </w:tc>
      </w:tr>
    </w:tbl>
    <w:p w:rsidR="00303707" w:rsidRPr="00230699" w:rsidRDefault="00303707" w:rsidP="00303707">
      <w:pPr>
        <w:rPr>
          <w:sz w:val="20"/>
          <w:lang w:val="en-US"/>
        </w:rPr>
      </w:pPr>
    </w:p>
    <w:p w:rsidR="0034767F" w:rsidRPr="00230699" w:rsidRDefault="00785360" w:rsidP="00303707">
      <w:pPr>
        <w:rPr>
          <w:sz w:val="20"/>
          <w:lang w:val="en-US"/>
        </w:rPr>
      </w:pPr>
      <w:r>
        <w:rPr>
          <w:noProof/>
          <w:sz w:val="18"/>
          <w:lang w:eastAsia="pl-PL"/>
        </w:rPr>
        <w:pict w14:anchorId="46307561">
          <v:shape id="Pole tekstowe 2" o:spid="_x0000_s1026" type="#_x0000_t202" style="position:absolute;margin-left:.3pt;margin-top:118.8pt;width:523.25pt;height:502.7pt;z-index:251661312;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ZvDJQQIAAHUEAAAOAAAAZHJzL2Uyb0RvYy54bWysVFFv0zAQfkfiP1h+p2lD27VR02l0DCEN&#10;mDT4AVfHaazZvmC7Tcav5+y0pYMHJMRL5POdv/vuu7usrnuj2UE6r9CWfDIacyatwErZXcm/fb17&#10;s+DMB7AVaLSy5M/S8+v161erri1kjg3qSjpGINYXXVvyJoS2yDIvGmnAj7CVlpw1OgOBTLfLKgcd&#10;oRud5ePxPOvQVa1DIb2n29vBydcJv66lCF/q2svAdMmJW0hfl77b+M3WKyh2DtpGiSMN+AcWBpSl&#10;pGeoWwjA9k79AWWUcOixDiOBJsO6VkKmGqiayfi3ah4baGWqhcTx7Vkm//9gxefDg2OqKvl0yZkF&#10;Qz16QC1ZkE8+YCdZHjXqWl9Q6GNLwaF/hz31OtXr23sUT55Z3DRgd/LGOewaCRVxnMSX2cXTAcdH&#10;kG33CSvKBfuACaivnYkCkiSM0KlXz+f+yD4wQZfz+XSWX804E+Sbv11M82XqYAbF6XnrfPgg0bB4&#10;KLmjAUjwcLj3IdKB4hQSs3nUqrpTWicjDp3caMcOQOOy3Q0l6r0hrsPdcjYen1KmGY3hCfUFkras&#10;K/lyls8Gkf6SZeD1AsGoQHuhlSn5glIOSaGIyr63FT2AIoDSw5mK0vYodVR30Dn02z51drI8tXCL&#10;1TOJ73DYA9pbOjTofnDW0Q6U3H/fg5Oc6Y+WGricTKdxaZIxnV3lZLhLz/bSA1YQVMkDZ8NxE9Ki&#10;Ra4Wb6jRtUotiBMxMDlyptlOGh73MC7PpZ2ifv0t1j8BAAD//wMAUEsDBBQABgAIAAAAIQBGPcFu&#10;4AAAAAoBAAAPAAAAZHJzL2Rvd25yZXYueG1sTI9BT8JAEIXvJv6HzZh4MbKlYCu1W2JMiN5IkcB1&#10;6Y5tpTvbdBeo/97hpLc3eS9vvpcvR9uJMw6+daRgOolAIFXOtFQr2H6uHp9B+KDJ6M4RKvhBD8vi&#10;9ibXmXEXKvG8CbXgEvKZVtCE0GdS+qpBq/3E9UjsfbnB6sDnUEsz6AuX207GUZRIq1viD43u8a3B&#10;6rg5WQXvi/Rp9RFv0/Ux+U7M4qHc9ftSqfu78fUFRMAx/IXhis/oUDDTwZ3IeNEpSDinIJ6lLK52&#10;NE+nIA6s4vksAlnk8v+E4hcAAP//AwBQSwECLQAUAAYACAAAACEAtoM4kv4AAADhAQAAEwAAAAAA&#10;AAAAAAAAAAAAAAAAW0NvbnRlbnRfVHlwZXNdLnhtbFBLAQItABQABgAIAAAAIQA4/SH/1gAAAJQB&#10;AAALAAAAAAAAAAAAAAAAAC8BAABfcmVscy8ucmVsc1BLAQItABQABgAIAAAAIQAUZvDJQQIAAHUE&#10;AAAOAAAAAAAAAAAAAAAAAC4CAABkcnMvZTJvRG9jLnhtbFBLAQItABQABgAIAAAAIQBGPcFu4AAA&#10;AAoBAAAPAAAAAAAAAAAAAAAAAJsEAABkcnMvZG93bnJldi54bWxQSwUGAAAAAAQABADzAAAAqAUA&#10;AAAA&#10;" fillcolor="#f2f2f2 [3052]" strokecolor="white [3212]">
            <v:textbox style="mso-next-textbox:#Pole tekstowe 2">
              <w:txbxContent>
                <w:p w:rsidR="001E117D" w:rsidRDefault="001E117D" w:rsidP="009F6AA2">
                  <w:pPr>
                    <w:rPr>
                      <w:b/>
                    </w:rPr>
                  </w:pPr>
                </w:p>
                <w:p w:rsidR="001E117D" w:rsidRPr="009577AD" w:rsidRDefault="00A31AC9" w:rsidP="009F6AA2">
                  <w:pPr>
                    <w:rPr>
                      <w:b/>
                      <w:lang w:val="en-GB"/>
                    </w:rPr>
                  </w:pPr>
                  <w:r w:rsidRPr="009577AD">
                    <w:rPr>
                      <w:b/>
                      <w:lang w:val="en-GB"/>
                    </w:rPr>
                    <w:t>Related information</w:t>
                  </w:r>
                </w:p>
                <w:p w:rsidR="001E117D" w:rsidRPr="009577AD" w:rsidRDefault="00785360" w:rsidP="009F6AA2">
                  <w:pPr>
                    <w:rPr>
                      <w:rStyle w:val="Hipercze"/>
                      <w:rFonts w:cs="Arial"/>
                      <w:color w:val="001D77"/>
                      <w:sz w:val="18"/>
                      <w:szCs w:val="30"/>
                      <w:shd w:val="clear" w:color="auto" w:fill="F0F0F0"/>
                      <w:lang w:val="en-GB"/>
                    </w:rPr>
                  </w:pPr>
                  <w:hyperlink r:id="rId36" w:history="1">
                    <w:r w:rsidR="009577AD" w:rsidRPr="00D6231E">
                      <w:rPr>
                        <w:rStyle w:val="Hipercze"/>
                        <w:rFonts w:cs="Arial"/>
                        <w:color w:val="001D77"/>
                        <w:sz w:val="18"/>
                        <w:szCs w:val="30"/>
                        <w:shd w:val="clear" w:color="auto" w:fill="F0F0F0"/>
                        <w:lang w:val="en-GB"/>
                      </w:rPr>
                      <w:t>Household Budget Survey in 2018</w:t>
                    </w:r>
                  </w:hyperlink>
                </w:p>
                <w:p w:rsidR="001E117D" w:rsidRPr="00D6231E" w:rsidRDefault="001E117D" w:rsidP="009F6AA2">
                  <w:pPr>
                    <w:rPr>
                      <w:b/>
                      <w:color w:val="000000" w:themeColor="text1"/>
                      <w:szCs w:val="24"/>
                      <w:lang w:val="en-GB"/>
                    </w:rPr>
                  </w:pPr>
                </w:p>
                <w:p w:rsidR="001E117D" w:rsidRPr="00D6231E" w:rsidRDefault="00A064EF" w:rsidP="009F6AA2">
                  <w:pPr>
                    <w:rPr>
                      <w:b/>
                      <w:color w:val="000000" w:themeColor="text1"/>
                      <w:szCs w:val="24"/>
                      <w:lang w:val="en-GB"/>
                    </w:rPr>
                  </w:pPr>
                  <w:r w:rsidRPr="00D6231E">
                    <w:rPr>
                      <w:b/>
                      <w:color w:val="000000" w:themeColor="text1"/>
                      <w:szCs w:val="24"/>
                      <w:lang w:val="en-GB"/>
                    </w:rPr>
                    <w:t>Data available in databases</w:t>
                  </w:r>
                </w:p>
                <w:p w:rsidR="001E117D" w:rsidRPr="001C0B84" w:rsidRDefault="00785360" w:rsidP="009F6AA2">
                  <w:pPr>
                    <w:rPr>
                      <w:rStyle w:val="Hipercze"/>
                      <w:rFonts w:cs="Arial"/>
                      <w:color w:val="001D77"/>
                      <w:sz w:val="18"/>
                      <w:szCs w:val="30"/>
                      <w:shd w:val="clear" w:color="auto" w:fill="F0F0F0"/>
                      <w:lang w:val="en-GB"/>
                    </w:rPr>
                  </w:pPr>
                  <w:hyperlink r:id="rId37" w:history="1">
                    <w:r w:rsidR="001C0B84" w:rsidRPr="001C0B84">
                      <w:rPr>
                        <w:rStyle w:val="Hipercze"/>
                        <w:rFonts w:cs="Arial"/>
                        <w:color w:val="001D77"/>
                        <w:sz w:val="18"/>
                        <w:szCs w:val="30"/>
                        <w:shd w:val="clear" w:color="auto" w:fill="F0F0F0"/>
                        <w:lang w:val="en-GB"/>
                      </w:rPr>
                      <w:t>LOCAL DATA BANK private households</w:t>
                    </w:r>
                  </w:hyperlink>
                </w:p>
                <w:p w:rsidR="001E117D" w:rsidRPr="001C0B84" w:rsidRDefault="00785360" w:rsidP="009F6AA2">
                  <w:pPr>
                    <w:rPr>
                      <w:rStyle w:val="Hipercze"/>
                      <w:rFonts w:cs="Arial"/>
                      <w:color w:val="001D77"/>
                      <w:sz w:val="18"/>
                      <w:szCs w:val="30"/>
                      <w:shd w:val="clear" w:color="auto" w:fill="F0F0F0"/>
                      <w:lang w:val="en-GB"/>
                    </w:rPr>
                  </w:pPr>
                  <w:hyperlink r:id="rId38" w:history="1">
                    <w:r w:rsidR="001C0B84" w:rsidRPr="001C0B84">
                      <w:rPr>
                        <w:rStyle w:val="Hipercze"/>
                        <w:rFonts w:cs="Arial"/>
                        <w:color w:val="001D77"/>
                        <w:sz w:val="18"/>
                        <w:szCs w:val="30"/>
                        <w:shd w:val="clear" w:color="auto" w:fill="F0F0F0"/>
                        <w:lang w:val="en-GB"/>
                      </w:rPr>
                      <w:t>HBS - material conditions of population by socio-economic groups and household size</w:t>
                    </w:r>
                  </w:hyperlink>
                </w:p>
                <w:p w:rsidR="001E117D" w:rsidRPr="001C0B84" w:rsidRDefault="00785360" w:rsidP="009F6AA2">
                  <w:pPr>
                    <w:rPr>
                      <w:color w:val="001D77"/>
                      <w:szCs w:val="24"/>
                      <w:lang w:val="en-GB"/>
                    </w:rPr>
                  </w:pPr>
                  <w:hyperlink r:id="rId39" w:history="1">
                    <w:r w:rsidR="001C0B84" w:rsidRPr="001C0B84">
                      <w:rPr>
                        <w:rStyle w:val="Hipercze"/>
                        <w:rFonts w:cstheme="minorBidi"/>
                        <w:color w:val="001D77"/>
                        <w:szCs w:val="24"/>
                        <w:lang w:val="en-GB"/>
                      </w:rPr>
                      <w:t>HBS - material conditions of population by class of locality</w:t>
                    </w:r>
                  </w:hyperlink>
                </w:p>
                <w:p w:rsidR="001E117D" w:rsidRPr="001C0B84" w:rsidRDefault="00785360" w:rsidP="009F6AA2">
                  <w:pPr>
                    <w:rPr>
                      <w:color w:val="001D77"/>
                      <w:szCs w:val="24"/>
                      <w:lang w:val="en-GB"/>
                    </w:rPr>
                  </w:pPr>
                  <w:hyperlink r:id="rId40" w:history="1">
                    <w:r w:rsidR="001C0B84" w:rsidRPr="001C0B84">
                      <w:rPr>
                        <w:rStyle w:val="Hipercze"/>
                        <w:rFonts w:cstheme="minorBidi"/>
                        <w:color w:val="001D77"/>
                        <w:szCs w:val="24"/>
                        <w:lang w:val="en-GB"/>
                      </w:rPr>
                      <w:t>HBS - material conditions of population by voivodships</w:t>
                    </w:r>
                  </w:hyperlink>
                </w:p>
                <w:p w:rsidR="001E117D" w:rsidRPr="001C0B84" w:rsidRDefault="001E117D" w:rsidP="009F6AA2">
                  <w:pPr>
                    <w:rPr>
                      <w:color w:val="001D77"/>
                      <w:szCs w:val="24"/>
                      <w:lang w:val="en-GB"/>
                    </w:rPr>
                  </w:pPr>
                </w:p>
                <w:p w:rsidR="001E117D" w:rsidRPr="001C0B84" w:rsidRDefault="00BF2E38" w:rsidP="009F6AA2">
                  <w:pPr>
                    <w:rPr>
                      <w:b/>
                      <w:color w:val="000000" w:themeColor="text1"/>
                      <w:szCs w:val="24"/>
                      <w:lang w:val="en-GB"/>
                    </w:rPr>
                  </w:pPr>
                  <w:r w:rsidRPr="001C0B84">
                    <w:rPr>
                      <w:b/>
                      <w:color w:val="000000" w:themeColor="text1"/>
                      <w:szCs w:val="24"/>
                      <w:lang w:val="en-GB"/>
                    </w:rPr>
                    <w:t>Terms used in official statistics</w:t>
                  </w:r>
                </w:p>
                <w:p w:rsidR="001E117D" w:rsidRPr="001C0B84" w:rsidRDefault="00785360" w:rsidP="009F6AA2">
                  <w:pPr>
                    <w:rPr>
                      <w:rStyle w:val="Hipercze"/>
                      <w:rFonts w:cs="Arial"/>
                      <w:color w:val="001D77"/>
                      <w:sz w:val="18"/>
                      <w:szCs w:val="30"/>
                      <w:shd w:val="clear" w:color="auto" w:fill="F0F0F0"/>
                      <w:lang w:val="en-GB"/>
                    </w:rPr>
                  </w:pPr>
                  <w:hyperlink r:id="rId41" w:history="1">
                    <w:r w:rsidR="001C0B84" w:rsidRPr="001C0B84">
                      <w:rPr>
                        <w:rStyle w:val="Hipercze"/>
                        <w:rFonts w:cs="Arial"/>
                        <w:color w:val="001D77"/>
                        <w:sz w:val="18"/>
                        <w:szCs w:val="30"/>
                        <w:shd w:val="clear" w:color="auto" w:fill="F0F0F0"/>
                        <w:lang w:val="en-GB"/>
                      </w:rPr>
                      <w:t>Household's budget</w:t>
                    </w:r>
                  </w:hyperlink>
                </w:p>
                <w:p w:rsidR="001E117D" w:rsidRPr="001C0B84" w:rsidRDefault="00785360" w:rsidP="009F6AA2">
                  <w:pPr>
                    <w:rPr>
                      <w:rStyle w:val="Hipercze"/>
                      <w:rFonts w:cs="Arial"/>
                      <w:color w:val="001D77"/>
                      <w:sz w:val="18"/>
                      <w:szCs w:val="30"/>
                      <w:shd w:val="clear" w:color="auto" w:fill="F0F0F0"/>
                      <w:lang w:val="en-GB"/>
                    </w:rPr>
                  </w:pPr>
                  <w:hyperlink r:id="rId42" w:history="1">
                    <w:r w:rsidR="001C0B84" w:rsidRPr="001C0B84">
                      <w:rPr>
                        <w:rStyle w:val="Hipercze"/>
                        <w:rFonts w:cs="Arial"/>
                        <w:color w:val="001D77"/>
                        <w:sz w:val="18"/>
                        <w:szCs w:val="30"/>
                        <w:shd w:val="clear" w:color="auto" w:fill="F0F0F0"/>
                        <w:lang w:val="en-GB"/>
                      </w:rPr>
                      <w:t>Disposable income</w:t>
                    </w:r>
                  </w:hyperlink>
                </w:p>
                <w:p w:rsidR="001E117D" w:rsidRPr="001C0B84" w:rsidRDefault="00785360" w:rsidP="009F6AA2">
                  <w:pPr>
                    <w:rPr>
                      <w:rStyle w:val="Hipercze"/>
                      <w:rFonts w:cs="Arial"/>
                      <w:color w:val="001D77"/>
                      <w:sz w:val="18"/>
                      <w:szCs w:val="30"/>
                      <w:shd w:val="clear" w:color="auto" w:fill="F0F0F0"/>
                      <w:lang w:val="en-GB"/>
                    </w:rPr>
                  </w:pPr>
                  <w:hyperlink r:id="rId43" w:history="1">
                    <w:r w:rsidR="001C0B84" w:rsidRPr="001C0B84">
                      <w:rPr>
                        <w:rStyle w:val="Hipercze"/>
                        <w:rFonts w:cs="Arial"/>
                        <w:color w:val="001D77"/>
                        <w:sz w:val="18"/>
                        <w:szCs w:val="30"/>
                        <w:shd w:val="clear" w:color="auto" w:fill="F0F0F0"/>
                        <w:lang w:val="en-GB"/>
                      </w:rPr>
                      <w:t>Household's available income</w:t>
                    </w:r>
                  </w:hyperlink>
                </w:p>
                <w:p w:rsidR="001E117D" w:rsidRPr="001C0B84" w:rsidRDefault="00785360" w:rsidP="009F6AA2">
                  <w:pPr>
                    <w:rPr>
                      <w:rStyle w:val="Hipercze"/>
                      <w:rFonts w:cs="Arial"/>
                      <w:color w:val="001D77"/>
                      <w:sz w:val="18"/>
                      <w:szCs w:val="30"/>
                      <w:shd w:val="clear" w:color="auto" w:fill="F0F0F0"/>
                      <w:lang w:val="en-GB"/>
                    </w:rPr>
                  </w:pPr>
                  <w:hyperlink r:id="rId44" w:history="1">
                    <w:r w:rsidR="001C0B84" w:rsidRPr="001C0B84">
                      <w:rPr>
                        <w:rStyle w:val="Hipercze"/>
                        <w:rFonts w:cs="Arial"/>
                        <w:color w:val="001D77"/>
                        <w:sz w:val="18"/>
                        <w:szCs w:val="30"/>
                        <w:shd w:val="clear" w:color="auto" w:fill="F0F0F0"/>
                        <w:lang w:val="en-GB"/>
                      </w:rPr>
                      <w:t>Private household</w:t>
                    </w:r>
                  </w:hyperlink>
                </w:p>
                <w:p w:rsidR="001E117D" w:rsidRPr="00E55686" w:rsidRDefault="00785360" w:rsidP="009F6AA2">
                  <w:pPr>
                    <w:rPr>
                      <w:rStyle w:val="Hipercze"/>
                      <w:rFonts w:cs="Arial"/>
                      <w:color w:val="001D77"/>
                      <w:sz w:val="18"/>
                      <w:szCs w:val="30"/>
                      <w:shd w:val="clear" w:color="auto" w:fill="F0F0F0"/>
                      <w:lang w:val="en-GB"/>
                    </w:rPr>
                  </w:pPr>
                  <w:hyperlink r:id="rId45" w:history="1">
                    <w:r w:rsidR="001C0B84" w:rsidRPr="00E55686">
                      <w:rPr>
                        <w:rStyle w:val="Hipercze"/>
                        <w:rFonts w:cs="Arial"/>
                        <w:color w:val="001D77"/>
                        <w:sz w:val="18"/>
                        <w:szCs w:val="30"/>
                        <w:shd w:val="clear" w:color="auto" w:fill="F0F0F0"/>
                        <w:lang w:val="en-GB"/>
                      </w:rPr>
                      <w:t>Net household's receipts</w:t>
                    </w:r>
                  </w:hyperlink>
                </w:p>
                <w:p w:rsidR="001E117D" w:rsidRPr="00E55686" w:rsidRDefault="00785360" w:rsidP="009F6AA2">
                  <w:pPr>
                    <w:rPr>
                      <w:rStyle w:val="Hipercze"/>
                      <w:rFonts w:cs="Arial"/>
                      <w:color w:val="001D77"/>
                      <w:sz w:val="18"/>
                      <w:szCs w:val="30"/>
                      <w:shd w:val="clear" w:color="auto" w:fill="F0F0F0"/>
                      <w:lang w:val="en-GB"/>
                    </w:rPr>
                  </w:pPr>
                  <w:hyperlink r:id="rId46" w:history="1">
                    <w:r w:rsidR="00E55686" w:rsidRPr="00E55686">
                      <w:rPr>
                        <w:rStyle w:val="Hipercze"/>
                        <w:rFonts w:cs="Arial"/>
                        <w:color w:val="001D77"/>
                        <w:sz w:val="18"/>
                        <w:szCs w:val="30"/>
                        <w:shd w:val="clear" w:color="auto" w:fill="F0F0F0"/>
                        <w:lang w:val="en-GB"/>
                      </w:rPr>
                      <w:t>Net household's outgoings</w:t>
                    </w:r>
                  </w:hyperlink>
                </w:p>
                <w:p w:rsidR="001E117D" w:rsidRPr="00E55686" w:rsidRDefault="00785360" w:rsidP="009F6AA2">
                  <w:pPr>
                    <w:rPr>
                      <w:rStyle w:val="Hipercze"/>
                      <w:rFonts w:cs="Arial"/>
                      <w:color w:val="001D77"/>
                      <w:sz w:val="18"/>
                      <w:szCs w:val="30"/>
                      <w:shd w:val="clear" w:color="auto" w:fill="F0F0F0"/>
                      <w:lang w:val="en-GB"/>
                    </w:rPr>
                  </w:pPr>
                  <w:hyperlink r:id="rId47" w:history="1">
                    <w:r w:rsidR="00E55686" w:rsidRPr="00E55686">
                      <w:rPr>
                        <w:rStyle w:val="Hipercze"/>
                        <w:rFonts w:cs="Arial"/>
                        <w:color w:val="001D77"/>
                        <w:sz w:val="18"/>
                        <w:szCs w:val="30"/>
                        <w:shd w:val="clear" w:color="auto" w:fill="F0F0F0"/>
                        <w:lang w:val="en-GB"/>
                      </w:rPr>
                      <w:t>Quantitative consumption of foodstuffs in households per person</w:t>
                    </w:r>
                  </w:hyperlink>
                </w:p>
                <w:p w:rsidR="001E117D" w:rsidRPr="006A6986" w:rsidRDefault="00785360" w:rsidP="009F6AA2">
                  <w:pPr>
                    <w:rPr>
                      <w:rStyle w:val="Hipercze"/>
                      <w:rFonts w:cs="Arial"/>
                      <w:color w:val="001D77"/>
                      <w:sz w:val="18"/>
                      <w:szCs w:val="30"/>
                      <w:shd w:val="clear" w:color="auto" w:fill="F0F0F0"/>
                      <w:lang w:val="en-GB"/>
                    </w:rPr>
                  </w:pPr>
                  <w:hyperlink r:id="rId48" w:history="1">
                    <w:r w:rsidR="00A31C8C" w:rsidRPr="006A6986">
                      <w:rPr>
                        <w:rStyle w:val="Hipercze"/>
                        <w:rFonts w:cs="Arial"/>
                        <w:color w:val="001D77"/>
                        <w:sz w:val="18"/>
                        <w:szCs w:val="30"/>
                        <w:shd w:val="clear" w:color="auto" w:fill="F0F0F0"/>
                        <w:lang w:val="en-GB"/>
                      </w:rPr>
                      <w:t>Subjective evaluation of material situation</w:t>
                    </w:r>
                  </w:hyperlink>
                </w:p>
                <w:p w:rsidR="001E117D" w:rsidRPr="006A6986" w:rsidRDefault="00785360" w:rsidP="009F6AA2">
                  <w:pPr>
                    <w:rPr>
                      <w:rStyle w:val="Hipercze"/>
                      <w:rFonts w:cs="Arial"/>
                      <w:color w:val="001D77"/>
                      <w:sz w:val="18"/>
                      <w:szCs w:val="30"/>
                      <w:shd w:val="clear" w:color="auto" w:fill="F0F0F0"/>
                      <w:lang w:val="en-GB"/>
                    </w:rPr>
                  </w:pPr>
                  <w:hyperlink r:id="rId49" w:history="1">
                    <w:r w:rsidR="006A6986" w:rsidRPr="006A6986">
                      <w:rPr>
                        <w:rStyle w:val="Hipercze"/>
                        <w:rFonts w:cs="Arial"/>
                        <w:color w:val="001D77"/>
                        <w:sz w:val="18"/>
                        <w:szCs w:val="30"/>
                        <w:shd w:val="clear" w:color="auto" w:fill="F0F0F0"/>
                        <w:lang w:val="en-GB"/>
                      </w:rPr>
                      <w:t>Housing conditions</w:t>
                    </w:r>
                  </w:hyperlink>
                </w:p>
                <w:p w:rsidR="001E117D" w:rsidRPr="006A6986" w:rsidRDefault="00785360" w:rsidP="009F6AA2">
                  <w:pPr>
                    <w:rPr>
                      <w:rStyle w:val="Hipercze"/>
                      <w:rFonts w:cs="Arial"/>
                      <w:color w:val="001D77"/>
                      <w:sz w:val="18"/>
                      <w:szCs w:val="30"/>
                      <w:shd w:val="clear" w:color="auto" w:fill="F0F0F0"/>
                      <w:lang w:val="en-GB"/>
                    </w:rPr>
                  </w:pPr>
                  <w:hyperlink r:id="rId50" w:history="1">
                    <w:r w:rsidR="006A6986" w:rsidRPr="006A6986">
                      <w:rPr>
                        <w:rStyle w:val="Hipercze"/>
                        <w:rFonts w:cs="Arial"/>
                        <w:color w:val="001D77"/>
                        <w:sz w:val="18"/>
                        <w:szCs w:val="30"/>
                        <w:shd w:val="clear" w:color="auto" w:fill="F0F0F0"/>
                        <w:lang w:val="en-GB"/>
                      </w:rPr>
                      <w:t>Expenditures of a household</w:t>
                    </w:r>
                  </w:hyperlink>
                </w:p>
                <w:p w:rsidR="001E117D" w:rsidRPr="006A6986" w:rsidRDefault="00785360" w:rsidP="009F6AA2">
                  <w:pPr>
                    <w:rPr>
                      <w:rStyle w:val="Hipercze"/>
                      <w:rFonts w:cs="Arial"/>
                      <w:color w:val="001D77"/>
                      <w:sz w:val="18"/>
                      <w:szCs w:val="30"/>
                      <w:shd w:val="clear" w:color="auto" w:fill="F0F0F0"/>
                      <w:lang w:val="en-GB"/>
                    </w:rPr>
                  </w:pPr>
                  <w:hyperlink r:id="rId51" w:history="1">
                    <w:r w:rsidR="006A6986" w:rsidRPr="006A6986">
                      <w:rPr>
                        <w:rStyle w:val="Hipercze"/>
                        <w:rFonts w:cs="Arial"/>
                        <w:color w:val="001D77"/>
                        <w:sz w:val="18"/>
                        <w:szCs w:val="30"/>
                        <w:shd w:val="clear" w:color="auto" w:fill="F0F0F0"/>
                        <w:lang w:val="en-GB"/>
                      </w:rPr>
                      <w:t>Expenditures on consumer goods and services</w:t>
                    </w:r>
                  </w:hyperlink>
                </w:p>
                <w:p w:rsidR="001E117D" w:rsidRPr="0081004B" w:rsidRDefault="00785360" w:rsidP="009F6AA2">
                  <w:pPr>
                    <w:rPr>
                      <w:rStyle w:val="Hipercze"/>
                      <w:rFonts w:cs="Arial"/>
                      <w:color w:val="001D77"/>
                      <w:sz w:val="18"/>
                      <w:szCs w:val="30"/>
                      <w:shd w:val="clear" w:color="auto" w:fill="F0F0F0"/>
                    </w:rPr>
                  </w:pPr>
                  <w:hyperlink r:id="rId52" w:history="1">
                    <w:r w:rsidR="005E6EB3">
                      <w:rPr>
                        <w:rStyle w:val="Hipercze"/>
                        <w:rFonts w:cs="Arial"/>
                        <w:color w:val="001D77"/>
                        <w:sz w:val="18"/>
                        <w:szCs w:val="30"/>
                        <w:shd w:val="clear" w:color="auto" w:fill="F0F0F0"/>
                      </w:rPr>
                      <w:t>Household equipment</w:t>
                    </w:r>
                  </w:hyperlink>
                </w:p>
                <w:p w:rsidR="001E117D" w:rsidRPr="006C2B81" w:rsidRDefault="001E117D" w:rsidP="009F6AA2">
                  <w:pPr>
                    <w:rPr>
                      <w:rStyle w:val="Hipercze"/>
                      <w:rFonts w:cs="Arial"/>
                      <w:color w:val="001D77"/>
                      <w:sz w:val="18"/>
                      <w:szCs w:val="30"/>
                      <w:shd w:val="clear" w:color="auto" w:fill="F0F0F0"/>
                    </w:rPr>
                  </w:pPr>
                </w:p>
                <w:p w:rsidR="001E117D" w:rsidRPr="00660624" w:rsidRDefault="001E117D" w:rsidP="009F6AA2">
                  <w:pPr>
                    <w:rPr>
                      <w:rStyle w:val="Hipercze"/>
                      <w:rFonts w:cs="Arial"/>
                      <w:color w:val="001D77"/>
                      <w:sz w:val="18"/>
                      <w:szCs w:val="30"/>
                      <w:shd w:val="clear" w:color="auto" w:fill="F0F0F0"/>
                      <w:lang w:val="en-US"/>
                    </w:rPr>
                  </w:pPr>
                </w:p>
                <w:p w:rsidR="001E117D" w:rsidRPr="003662E1" w:rsidRDefault="001E117D" w:rsidP="009F6AA2">
                  <w:pPr>
                    <w:rPr>
                      <w:b/>
                      <w:color w:val="000000" w:themeColor="text1"/>
                      <w:szCs w:val="24"/>
                      <w:lang w:val="en-US"/>
                    </w:rPr>
                  </w:pPr>
                </w:p>
              </w:txbxContent>
            </v:textbox>
            <w10:wrap type="square" anchorx="margin"/>
          </v:shape>
        </w:pict>
      </w:r>
    </w:p>
    <w:tbl>
      <w:tblPr>
        <w:tblW w:w="5000" w:type="pct"/>
        <w:tblCellMar>
          <w:left w:w="57" w:type="dxa"/>
          <w:right w:w="57" w:type="dxa"/>
        </w:tblCellMar>
        <w:tblLook w:val="04A0" w:firstRow="1" w:lastRow="0" w:firstColumn="1" w:lastColumn="0" w:noHBand="0" w:noVBand="1"/>
      </w:tblPr>
      <w:tblGrid>
        <w:gridCol w:w="4452"/>
        <w:gridCol w:w="604"/>
        <w:gridCol w:w="3125"/>
      </w:tblGrid>
      <w:tr w:rsidR="009F6AA2" w:rsidRPr="00D604A9" w:rsidTr="00D51E5E">
        <w:trPr>
          <w:trHeight w:val="610"/>
        </w:trPr>
        <w:tc>
          <w:tcPr>
            <w:tcW w:w="2721" w:type="pct"/>
            <w:vMerge w:val="restart"/>
            <w:vAlign w:val="center"/>
          </w:tcPr>
          <w:p w:rsidR="009F6AA2" w:rsidRPr="00A064EF" w:rsidRDefault="005F2E2D" w:rsidP="00D51E5E">
            <w:pPr>
              <w:rPr>
                <w:b/>
                <w:sz w:val="20"/>
                <w:lang w:val="en-GB"/>
              </w:rPr>
            </w:pPr>
            <w:r w:rsidRPr="00A064EF">
              <w:rPr>
                <w:b/>
                <w:sz w:val="20"/>
                <w:lang w:val="en-GB"/>
              </w:rPr>
              <w:t>Press Office</w:t>
            </w:r>
          </w:p>
          <w:p w:rsidR="009F6AA2" w:rsidRPr="00A064EF" w:rsidRDefault="00A064EF" w:rsidP="00D51E5E">
            <w:pPr>
              <w:rPr>
                <w:sz w:val="20"/>
                <w:lang w:val="en-GB"/>
              </w:rPr>
            </w:pPr>
            <w:r w:rsidRPr="00A064EF">
              <w:rPr>
                <w:sz w:val="20"/>
                <w:lang w:val="en-GB"/>
              </w:rPr>
              <w:t>Office: tel.</w:t>
            </w:r>
            <w:r w:rsidR="009F6AA2" w:rsidRPr="00A064EF">
              <w:rPr>
                <w:b/>
                <w:sz w:val="20"/>
                <w:lang w:val="en-GB"/>
              </w:rPr>
              <w:t xml:space="preserve"> </w:t>
            </w:r>
            <w:r w:rsidRPr="00A064EF">
              <w:rPr>
                <w:sz w:val="20"/>
                <w:lang w:val="en-GB"/>
              </w:rPr>
              <w:t>(</w:t>
            </w:r>
            <w:r w:rsidR="00D856F5" w:rsidRPr="00A064EF">
              <w:rPr>
                <w:sz w:val="20"/>
                <w:lang w:val="en-GB"/>
              </w:rPr>
              <w:t xml:space="preserve">+ 48 </w:t>
            </w:r>
            <w:r w:rsidR="00C424DA" w:rsidRPr="00A064EF">
              <w:rPr>
                <w:sz w:val="20"/>
                <w:lang w:val="en-GB"/>
              </w:rPr>
              <w:t>22</w:t>
            </w:r>
            <w:r>
              <w:rPr>
                <w:sz w:val="20"/>
                <w:lang w:val="en-GB"/>
              </w:rPr>
              <w:t>)</w:t>
            </w:r>
            <w:r w:rsidR="00C424DA" w:rsidRPr="00A064EF">
              <w:rPr>
                <w:sz w:val="20"/>
                <w:lang w:val="en-GB"/>
              </w:rPr>
              <w:t xml:space="preserve"> 608 34</w:t>
            </w:r>
            <w:r w:rsidR="00EA75E7" w:rsidRPr="00A064EF">
              <w:rPr>
                <w:sz w:val="20"/>
                <w:lang w:val="en-GB"/>
              </w:rPr>
              <w:t xml:space="preserve"> </w:t>
            </w:r>
            <w:r w:rsidR="00C424DA" w:rsidRPr="00A064EF">
              <w:rPr>
                <w:sz w:val="20"/>
                <w:lang w:val="en-GB"/>
              </w:rPr>
              <w:t>91, 608 38</w:t>
            </w:r>
            <w:r w:rsidR="00EA75E7" w:rsidRPr="00A064EF">
              <w:rPr>
                <w:sz w:val="20"/>
                <w:lang w:val="en-GB"/>
              </w:rPr>
              <w:t xml:space="preserve"> </w:t>
            </w:r>
            <w:r w:rsidR="009F6AA2" w:rsidRPr="00A064EF">
              <w:rPr>
                <w:sz w:val="20"/>
                <w:lang w:val="en-GB"/>
              </w:rPr>
              <w:t xml:space="preserve">04 </w:t>
            </w:r>
          </w:p>
          <w:p w:rsidR="009F6AA2" w:rsidRPr="00230699" w:rsidRDefault="009F6AA2" w:rsidP="00D51E5E">
            <w:pPr>
              <w:rPr>
                <w:sz w:val="18"/>
                <w:lang w:val="en-US"/>
              </w:rPr>
            </w:pPr>
            <w:r w:rsidRPr="00230699">
              <w:rPr>
                <w:b/>
                <w:sz w:val="20"/>
                <w:lang w:val="en-US"/>
              </w:rPr>
              <w:t>e-mail:</w:t>
            </w:r>
            <w:r w:rsidRPr="00230699">
              <w:rPr>
                <w:sz w:val="20"/>
                <w:lang w:val="en-US"/>
              </w:rPr>
              <w:t xml:space="preserve"> </w:t>
            </w:r>
            <w:hyperlink r:id="rId53" w:history="1">
              <w:r w:rsidRPr="00230699">
                <w:rPr>
                  <w:rStyle w:val="Hipercze"/>
                  <w:rFonts w:cstheme="minorBidi"/>
                  <w:b/>
                  <w:color w:val="auto"/>
                  <w:sz w:val="20"/>
                  <w:lang w:val="en-US"/>
                </w:rPr>
                <w:t>obslugaprasowa@stat.gov.pl</w:t>
              </w:r>
            </w:hyperlink>
          </w:p>
        </w:tc>
        <w:tc>
          <w:tcPr>
            <w:tcW w:w="369" w:type="pct"/>
            <w:vAlign w:val="center"/>
          </w:tcPr>
          <w:p w:rsidR="009F6AA2" w:rsidRPr="00230699" w:rsidRDefault="009F6AA2" w:rsidP="00D51E5E">
            <w:pPr>
              <w:rPr>
                <w:sz w:val="18"/>
                <w:lang w:val="en-US"/>
              </w:rPr>
            </w:pPr>
            <w:r w:rsidRPr="00230699">
              <w:rPr>
                <w:noProof/>
                <w:sz w:val="20"/>
                <w:lang w:eastAsia="pl-PL"/>
              </w:rPr>
              <w:drawing>
                <wp:anchor distT="0" distB="0" distL="114300" distR="114300" simplePos="0" relativeHeight="251655168" behindDoc="0" locked="0" layoutInCell="1" allowOverlap="1">
                  <wp:simplePos x="0" y="0"/>
                  <wp:positionH relativeFrom="column">
                    <wp:posOffset>78740</wp:posOffset>
                  </wp:positionH>
                  <wp:positionV relativeFrom="paragraph">
                    <wp:posOffset>21590</wp:posOffset>
                  </wp:positionV>
                  <wp:extent cx="256540" cy="251460"/>
                  <wp:effectExtent l="0" t="0" r="0" b="0"/>
                  <wp:wrapNone/>
                  <wp:docPr id="192" name="Obraz 1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logo-03.png"/>
                          <pic:cNvPicPr/>
                        </pic:nvPicPr>
                        <pic:blipFill>
                          <a:blip r:embed="rId54" cstate="print">
                            <a:extLst>
                              <a:ext uri="{28A0092B-C50C-407E-A947-70E740481C1C}">
                                <a14:useLocalDpi xmlns:a14="http://schemas.microsoft.com/office/drawing/2010/main" val="0"/>
                              </a:ext>
                            </a:extLst>
                          </a:blip>
                          <a:stretch>
                            <a:fillRect/>
                          </a:stretch>
                        </pic:blipFill>
                        <pic:spPr>
                          <a:xfrm>
                            <a:off x="0" y="0"/>
                            <a:ext cx="256540" cy="251460"/>
                          </a:xfrm>
                          <a:prstGeom prst="rect">
                            <a:avLst/>
                          </a:prstGeom>
                        </pic:spPr>
                      </pic:pic>
                    </a:graphicData>
                  </a:graphic>
                </wp:anchor>
              </w:drawing>
            </w:r>
          </w:p>
        </w:tc>
        <w:tc>
          <w:tcPr>
            <w:tcW w:w="1910" w:type="pct"/>
            <w:vAlign w:val="center"/>
          </w:tcPr>
          <w:p w:rsidR="009F6AA2" w:rsidRPr="00230699" w:rsidRDefault="009F6AA2" w:rsidP="00D51E5E">
            <w:pPr>
              <w:rPr>
                <w:sz w:val="18"/>
                <w:lang w:val="en-US"/>
              </w:rPr>
            </w:pPr>
            <w:r w:rsidRPr="00230699">
              <w:rPr>
                <w:sz w:val="20"/>
                <w:lang w:val="en-US"/>
              </w:rPr>
              <w:t>www.stat.gov.pl</w:t>
            </w:r>
            <w:r w:rsidR="00A064EF">
              <w:rPr>
                <w:sz w:val="20"/>
                <w:lang w:val="en-US"/>
              </w:rPr>
              <w:t>/en/</w:t>
            </w:r>
          </w:p>
        </w:tc>
      </w:tr>
      <w:tr w:rsidR="009F6AA2" w:rsidRPr="00A064EF" w:rsidTr="00D51E5E">
        <w:trPr>
          <w:trHeight w:val="436"/>
        </w:trPr>
        <w:tc>
          <w:tcPr>
            <w:tcW w:w="2721" w:type="pct"/>
            <w:vMerge/>
            <w:vAlign w:val="center"/>
          </w:tcPr>
          <w:p w:rsidR="009F6AA2" w:rsidRPr="00230699" w:rsidRDefault="009F6AA2" w:rsidP="00D51E5E">
            <w:pPr>
              <w:rPr>
                <w:sz w:val="18"/>
                <w:lang w:val="en-US"/>
              </w:rPr>
            </w:pPr>
          </w:p>
        </w:tc>
        <w:tc>
          <w:tcPr>
            <w:tcW w:w="369" w:type="pct"/>
            <w:vAlign w:val="center"/>
          </w:tcPr>
          <w:p w:rsidR="009F6AA2" w:rsidRPr="00230699" w:rsidRDefault="009F6AA2" w:rsidP="00D51E5E">
            <w:pPr>
              <w:rPr>
                <w:sz w:val="18"/>
                <w:lang w:val="en-US"/>
              </w:rPr>
            </w:pPr>
            <w:r w:rsidRPr="00230699">
              <w:rPr>
                <w:noProof/>
                <w:sz w:val="20"/>
                <w:lang w:eastAsia="pl-PL"/>
              </w:rPr>
              <w:drawing>
                <wp:anchor distT="0" distB="0" distL="114300" distR="114300" simplePos="0" relativeHeight="251663360" behindDoc="0" locked="0" layoutInCell="1" allowOverlap="1">
                  <wp:simplePos x="0" y="0"/>
                  <wp:positionH relativeFrom="column">
                    <wp:posOffset>77470</wp:posOffset>
                  </wp:positionH>
                  <wp:positionV relativeFrom="paragraph">
                    <wp:posOffset>6350</wp:posOffset>
                  </wp:positionV>
                  <wp:extent cx="256540" cy="251460"/>
                  <wp:effectExtent l="0" t="0" r="0" b="0"/>
                  <wp:wrapNone/>
                  <wp:docPr id="201" name="Obraz 2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logo-04.png"/>
                          <pic:cNvPicPr/>
                        </pic:nvPicPr>
                        <pic:blipFill>
                          <a:blip r:embed="rId55" cstate="print">
                            <a:extLst>
                              <a:ext uri="{28A0092B-C50C-407E-A947-70E740481C1C}">
                                <a14:useLocalDpi xmlns:a14="http://schemas.microsoft.com/office/drawing/2010/main" val="0"/>
                              </a:ext>
                            </a:extLst>
                          </a:blip>
                          <a:stretch>
                            <a:fillRect/>
                          </a:stretch>
                        </pic:blipFill>
                        <pic:spPr>
                          <a:xfrm>
                            <a:off x="0" y="0"/>
                            <a:ext cx="256540" cy="251460"/>
                          </a:xfrm>
                          <a:prstGeom prst="rect">
                            <a:avLst/>
                          </a:prstGeom>
                        </pic:spPr>
                      </pic:pic>
                    </a:graphicData>
                  </a:graphic>
                </wp:anchor>
              </w:drawing>
            </w:r>
          </w:p>
        </w:tc>
        <w:tc>
          <w:tcPr>
            <w:tcW w:w="1910" w:type="pct"/>
          </w:tcPr>
          <w:p w:rsidR="009F6AA2" w:rsidRPr="00230699" w:rsidRDefault="009577AD" w:rsidP="00D51E5E">
            <w:pPr>
              <w:rPr>
                <w:sz w:val="18"/>
                <w:lang w:val="en-US"/>
              </w:rPr>
            </w:pPr>
            <w:r>
              <w:rPr>
                <w:sz w:val="20"/>
                <w:lang w:val="en-US"/>
              </w:rPr>
              <w:t>@StatPoland</w:t>
            </w:r>
          </w:p>
        </w:tc>
      </w:tr>
      <w:tr w:rsidR="009F6AA2" w:rsidRPr="00A064EF" w:rsidTr="00D51E5E">
        <w:trPr>
          <w:trHeight w:val="436"/>
        </w:trPr>
        <w:tc>
          <w:tcPr>
            <w:tcW w:w="2721" w:type="pct"/>
            <w:vMerge/>
            <w:vAlign w:val="center"/>
          </w:tcPr>
          <w:p w:rsidR="009F6AA2" w:rsidRPr="00230699" w:rsidRDefault="009F6AA2" w:rsidP="00D51E5E">
            <w:pPr>
              <w:rPr>
                <w:sz w:val="18"/>
                <w:lang w:val="en-US"/>
              </w:rPr>
            </w:pPr>
          </w:p>
        </w:tc>
        <w:tc>
          <w:tcPr>
            <w:tcW w:w="369" w:type="pct"/>
            <w:vAlign w:val="center"/>
          </w:tcPr>
          <w:p w:rsidR="009F6AA2" w:rsidRPr="00230699" w:rsidRDefault="009F6AA2" w:rsidP="00D51E5E">
            <w:pPr>
              <w:rPr>
                <w:sz w:val="18"/>
                <w:lang w:val="en-US"/>
              </w:rPr>
            </w:pPr>
            <w:r w:rsidRPr="00230699">
              <w:rPr>
                <w:noProof/>
                <w:sz w:val="20"/>
                <w:lang w:eastAsia="pl-PL"/>
              </w:rPr>
              <w:drawing>
                <wp:anchor distT="0" distB="0" distL="114300" distR="114300" simplePos="0" relativeHeight="251659264" behindDoc="0" locked="0" layoutInCell="1" allowOverlap="1">
                  <wp:simplePos x="0" y="0"/>
                  <wp:positionH relativeFrom="column">
                    <wp:posOffset>78740</wp:posOffset>
                  </wp:positionH>
                  <wp:positionV relativeFrom="paragraph">
                    <wp:posOffset>15240</wp:posOffset>
                  </wp:positionV>
                  <wp:extent cx="256540" cy="251460"/>
                  <wp:effectExtent l="0" t="0" r="0" b="0"/>
                  <wp:wrapNone/>
                  <wp:docPr id="202" name="Obraz 2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logo-02.png"/>
                          <pic:cNvPicPr/>
                        </pic:nvPicPr>
                        <pic:blipFill>
                          <a:blip r:embed="rId56" cstate="print">
                            <a:extLst>
                              <a:ext uri="{28A0092B-C50C-407E-A947-70E740481C1C}">
                                <a14:useLocalDpi xmlns:a14="http://schemas.microsoft.com/office/drawing/2010/main" val="0"/>
                              </a:ext>
                            </a:extLst>
                          </a:blip>
                          <a:stretch>
                            <a:fillRect/>
                          </a:stretch>
                        </pic:blipFill>
                        <pic:spPr>
                          <a:xfrm>
                            <a:off x="0" y="0"/>
                            <a:ext cx="256540" cy="251460"/>
                          </a:xfrm>
                          <a:prstGeom prst="rect">
                            <a:avLst/>
                          </a:prstGeom>
                        </pic:spPr>
                      </pic:pic>
                    </a:graphicData>
                  </a:graphic>
                </wp:anchor>
              </w:drawing>
            </w:r>
          </w:p>
        </w:tc>
        <w:tc>
          <w:tcPr>
            <w:tcW w:w="1910" w:type="pct"/>
          </w:tcPr>
          <w:p w:rsidR="009F6AA2" w:rsidRPr="00230699" w:rsidRDefault="009F6AA2" w:rsidP="00D51E5E">
            <w:pPr>
              <w:rPr>
                <w:sz w:val="20"/>
                <w:lang w:val="en-US"/>
              </w:rPr>
            </w:pPr>
            <w:r w:rsidRPr="00230699">
              <w:rPr>
                <w:sz w:val="20"/>
                <w:lang w:val="en-US"/>
              </w:rPr>
              <w:t>@GlownyUrzadStatystyczny</w:t>
            </w:r>
          </w:p>
        </w:tc>
      </w:tr>
    </w:tbl>
    <w:p w:rsidR="00303707" w:rsidRPr="003B33FE" w:rsidRDefault="00303707" w:rsidP="00303707">
      <w:pPr>
        <w:rPr>
          <w:i/>
          <w:sz w:val="20"/>
          <w:lang w:val="en-US"/>
        </w:rPr>
      </w:pPr>
    </w:p>
    <w:p w:rsidR="00474A3A" w:rsidRPr="003B33FE" w:rsidRDefault="00474A3A" w:rsidP="00474A3A">
      <w:pPr>
        <w:rPr>
          <w:i/>
          <w:lang w:val="en-US"/>
        </w:rPr>
      </w:pPr>
    </w:p>
    <w:sectPr w:rsidR="00474A3A" w:rsidRPr="003B33FE" w:rsidSect="00E240FE">
      <w:headerReference w:type="default" r:id="rId57"/>
      <w:footerReference w:type="default" r:id="rId58"/>
      <w:pgSz w:w="11906" w:h="16838"/>
      <w:pgMar w:top="720" w:right="3119" w:bottom="720" w:left="720" w:header="170" w:footer="397" w:gutter="0"/>
      <w:cols w:space="708"/>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rsidR="00785360" w:rsidRDefault="00785360" w:rsidP="000662E2">
      <w:pPr>
        <w:spacing w:after="0" w:line="240" w:lineRule="auto"/>
      </w:pPr>
      <w:r>
        <w:separator/>
      </w:r>
    </w:p>
  </w:endnote>
  <w:endnote w:type="continuationSeparator" w:id="0">
    <w:p w:rsidR="00785360" w:rsidRDefault="00785360" w:rsidP="000662E2">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Fira Sans Light">
    <w:panose1 w:val="020B0403050000020004"/>
    <w:charset w:val="EE"/>
    <w:family w:val="swiss"/>
    <w:pitch w:val="variable"/>
    <w:sig w:usb0="600002FF" w:usb1="02000001" w:usb2="00000000" w:usb3="00000000" w:csb0="0000019F" w:csb1="00000000"/>
    <w:embedRegular r:id="rId1" w:fontKey="{DDDB6461-5730-4C75-9B6B-DF9C1228208B}"/>
    <w:embedBold r:id="rId2" w:fontKey="{C3BE1420-7305-4776-99AC-BDADC2FFC119}"/>
    <w:embedItalic r:id="rId3" w:fontKey="{5E44DCA3-9F4D-4BB9-9623-0B748CDFA17D}"/>
    <w:embedBoldItalic r:id="rId4" w:fontKey="{EAAA1075-91E4-4FE3-A55B-3665983DE540}"/>
  </w:font>
  <w:font w:name="Fira Sans">
    <w:panose1 w:val="020B0503050000020004"/>
    <w:charset w:val="EE"/>
    <w:family w:val="swiss"/>
    <w:pitch w:val="variable"/>
    <w:sig w:usb0="600002FF" w:usb1="02000001" w:usb2="00000000" w:usb3="00000000" w:csb0="0000019F" w:csb1="00000000"/>
    <w:embedRegular r:id="rId5" w:fontKey="{7FD75ABF-AD9E-4AD7-82A0-532C9266E6EC}"/>
    <w:embedBold r:id="rId6" w:fontKey="{C1937EDC-2EFA-457C-ABC9-0859223F883B}"/>
    <w:embedItalic r:id="rId7" w:fontKey="{DE6798FA-2DF4-4859-9137-7351111678B0}"/>
    <w:embedBoldItalic r:id="rId8" w:fontKey="{98940A21-DAF9-4C6B-A4B1-855E72799803}"/>
  </w:font>
  <w:font w:name="Fira Sans SemiBold">
    <w:panose1 w:val="020B0603050000020004"/>
    <w:charset w:val="EE"/>
    <w:family w:val="swiss"/>
    <w:pitch w:val="variable"/>
    <w:sig w:usb0="600002FF" w:usb1="02000001" w:usb2="00000000" w:usb3="00000000" w:csb0="0000019F" w:csb1="00000000"/>
    <w:embedRegular r:id="rId9" w:fontKey="{931C5138-1475-470A-88DF-9229F5F7A13E}"/>
  </w:font>
  <w:font w:name="Fira Sans Medium">
    <w:panose1 w:val="020B0603050000020004"/>
    <w:charset w:val="EE"/>
    <w:family w:val="swiss"/>
    <w:pitch w:val="variable"/>
    <w:sig w:usb0="600002FF" w:usb1="02000001" w:usb2="00000000" w:usb3="00000000" w:csb0="0000019F" w:csb1="00000000"/>
    <w:embedRegular r:id="rId10" w:fontKey="{3C606901-CA10-4212-98A4-FD6806C2CCF9}"/>
    <w:embedItalic r:id="rId11" w:fontKey="{C7A00705-B1CA-459D-AD38-E209CBBA40E7}"/>
  </w:font>
  <w:font w:name="Segoe UI">
    <w:panose1 w:val="020B0502040204020203"/>
    <w:charset w:val="EE"/>
    <w:family w:val="swiss"/>
    <w:pitch w:val="variable"/>
    <w:sig w:usb0="E4002EFF" w:usb1="C000E47F" w:usb2="00000009" w:usb3="00000000" w:csb0="000001FF" w:csb1="00000000"/>
    <w:embedRegular r:id="rId12" w:fontKey="{DD5C9D3A-4B44-4C9C-82E5-70D9FFF4D1E9}"/>
  </w:font>
  <w:font w:name="Fira Sans Extra Condensed SemiB">
    <w:panose1 w:val="020B0603050000020004"/>
    <w:charset w:val="EE"/>
    <w:family w:val="swiss"/>
    <w:pitch w:val="variable"/>
    <w:sig w:usb0="600002FF" w:usb1="00000001" w:usb2="00000000" w:usb3="00000000" w:csb0="0000019F" w:csb1="00000000"/>
    <w:embedRegular r:id="rId13" w:fontKey="{BA9C6453-014A-459B-9A4E-EB45B8D564F6}"/>
    <w:embedItalic r:id="rId14" w:fontKey="{DEEF70BC-57B6-495A-81FF-30616406BDD2}"/>
  </w:font>
  <w:font w:name="Courier New">
    <w:panose1 w:val="02070309020205020404"/>
    <w:charset w:val="EE"/>
    <w:family w:val="modern"/>
    <w:pitch w:val="fixed"/>
    <w:sig w:usb0="E0002EFF" w:usb1="C0007843" w:usb2="00000009" w:usb3="00000000" w:csb0="000001FF" w:csb1="00000000"/>
  </w:font>
  <w:font w:name="Arial">
    <w:panose1 w:val="020B0604020202020204"/>
    <w:charset w:val="EE"/>
    <w:family w:val="swiss"/>
    <w:pitch w:val="variable"/>
    <w:sig w:usb0="E0002EFF" w:usb1="C000785B" w:usb2="00000009" w:usb3="00000000" w:csb0="000001F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377510229"/>
      <w:docPartObj>
        <w:docPartGallery w:val="Page Numbers (Bottom of Page)"/>
        <w:docPartUnique/>
      </w:docPartObj>
    </w:sdtPr>
    <w:sdtEndPr/>
    <w:sdtContent>
      <w:p w:rsidR="001E117D" w:rsidRDefault="00026173" w:rsidP="003B18B6">
        <w:pPr>
          <w:pStyle w:val="Stopka"/>
          <w:jc w:val="center"/>
        </w:pPr>
        <w:r>
          <w:rPr>
            <w:noProof/>
          </w:rPr>
          <w:fldChar w:fldCharType="begin"/>
        </w:r>
        <w:r w:rsidR="001E117D">
          <w:rPr>
            <w:noProof/>
          </w:rPr>
          <w:instrText>PAGE   \* MERGEFORMAT</w:instrText>
        </w:r>
        <w:r>
          <w:rPr>
            <w:noProof/>
          </w:rPr>
          <w:fldChar w:fldCharType="separate"/>
        </w:r>
        <w:r w:rsidR="00D604A9">
          <w:rPr>
            <w:noProof/>
          </w:rPr>
          <w:t>10</w:t>
        </w:r>
        <w:r>
          <w:rPr>
            <w:noProof/>
          </w:rPr>
          <w:fldChar w:fldCharType="end"/>
        </w:r>
      </w:p>
    </w:sdtContent>
  </w:sdt>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851728881"/>
      <w:docPartObj>
        <w:docPartGallery w:val="Page Numbers (Bottom of Page)"/>
        <w:docPartUnique/>
      </w:docPartObj>
    </w:sdtPr>
    <w:sdtEndPr/>
    <w:sdtContent>
      <w:p w:rsidR="001E117D" w:rsidRDefault="00026173" w:rsidP="003B18B6">
        <w:pPr>
          <w:pStyle w:val="Stopka"/>
          <w:jc w:val="center"/>
        </w:pPr>
        <w:r>
          <w:rPr>
            <w:noProof/>
          </w:rPr>
          <w:fldChar w:fldCharType="begin"/>
        </w:r>
        <w:r w:rsidR="001E117D">
          <w:rPr>
            <w:noProof/>
          </w:rPr>
          <w:instrText>PAGE   \* MERGEFORMAT</w:instrText>
        </w:r>
        <w:r>
          <w:rPr>
            <w:noProof/>
          </w:rPr>
          <w:fldChar w:fldCharType="separate"/>
        </w:r>
        <w:r w:rsidR="00D604A9">
          <w:rPr>
            <w:noProof/>
          </w:rPr>
          <w:t>1</w:t>
        </w:r>
        <w:r>
          <w:rPr>
            <w:noProof/>
          </w:rPr>
          <w:fldChar w:fldCharType="end"/>
        </w:r>
      </w:p>
    </w:sdtContent>
  </w:sdt>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745636839"/>
      <w:docPartObj>
        <w:docPartGallery w:val="Page Numbers (Bottom of Page)"/>
        <w:docPartUnique/>
      </w:docPartObj>
    </w:sdtPr>
    <w:sdtEndPr/>
    <w:sdtContent>
      <w:p w:rsidR="001E117D" w:rsidRDefault="00026173" w:rsidP="003B18B6">
        <w:pPr>
          <w:pStyle w:val="Stopka"/>
          <w:jc w:val="center"/>
        </w:pPr>
        <w:r>
          <w:rPr>
            <w:noProof/>
          </w:rPr>
          <w:fldChar w:fldCharType="begin"/>
        </w:r>
        <w:r w:rsidR="001E117D">
          <w:rPr>
            <w:noProof/>
          </w:rPr>
          <w:instrText>PAGE   \* MERGEFORMAT</w:instrText>
        </w:r>
        <w:r>
          <w:rPr>
            <w:noProof/>
          </w:rPr>
          <w:fldChar w:fldCharType="separate"/>
        </w:r>
        <w:r w:rsidR="00D604A9">
          <w:rPr>
            <w:noProof/>
          </w:rPr>
          <w:t>14</w:t>
        </w:r>
        <w:r>
          <w:rPr>
            <w:noProof/>
          </w:rPr>
          <w:fldChar w:fldCharType="end"/>
        </w:r>
      </w:p>
    </w:sdtContent>
  </w:sdt>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rsidR="00785360" w:rsidRDefault="00785360" w:rsidP="000662E2">
      <w:pPr>
        <w:spacing w:after="0" w:line="240" w:lineRule="auto"/>
      </w:pPr>
      <w:r>
        <w:separator/>
      </w:r>
    </w:p>
  </w:footnote>
  <w:footnote w:type="continuationSeparator" w:id="0">
    <w:p w:rsidR="00785360" w:rsidRDefault="00785360" w:rsidP="000662E2">
      <w:pPr>
        <w:spacing w:after="0" w:line="240" w:lineRule="auto"/>
      </w:pPr>
      <w:r>
        <w:continuationSeparator/>
      </w:r>
    </w:p>
  </w:footnote>
  <w:footnote w:id="1">
    <w:p w:rsidR="001E117D" w:rsidRPr="00BC721A" w:rsidRDefault="001E117D" w:rsidP="00764D9C">
      <w:pPr>
        <w:pStyle w:val="Tekstprzypisudolnego"/>
        <w:spacing w:before="0"/>
        <w:rPr>
          <w:lang w:val="en-GB"/>
        </w:rPr>
      </w:pPr>
      <w:r w:rsidRPr="00AC06CA">
        <w:rPr>
          <w:rStyle w:val="Odwoanieprzypisudolnego"/>
          <w:sz w:val="16"/>
        </w:rPr>
        <w:footnoteRef/>
      </w:r>
      <w:r w:rsidRPr="00BC721A">
        <w:rPr>
          <w:sz w:val="16"/>
          <w:lang w:val="en-GB"/>
        </w:rPr>
        <w:t xml:space="preserve"> </w:t>
      </w:r>
      <w:r w:rsidRPr="006416F7">
        <w:rPr>
          <w:rFonts w:cs="Arial"/>
          <w:sz w:val="16"/>
          <w:lang w:val="en-US"/>
        </w:rPr>
        <w:t>Due to the introduction of a new classification of individual consumption by purpose in 2013, based on harmonized COICOP for all surveys of the European Statistical System, the results for 2004–201</w:t>
      </w:r>
      <w:r>
        <w:rPr>
          <w:rFonts w:cs="Arial"/>
          <w:sz w:val="16"/>
          <w:lang w:val="en-US"/>
        </w:rPr>
        <w:t>9</w:t>
      </w:r>
      <w:r w:rsidRPr="006416F7">
        <w:rPr>
          <w:rFonts w:cs="Arial"/>
          <w:sz w:val="16"/>
          <w:lang w:val="en-US"/>
        </w:rPr>
        <w:t xml:space="preserve"> are presented in comparable conditions – each “expenditure” item from 2004–2012 was supplemented by the “life-insurance contributions” item.</w:t>
      </w:r>
    </w:p>
  </w:footnote>
  <w:footnote w:id="2">
    <w:p w:rsidR="001E117D" w:rsidRPr="0053773B" w:rsidRDefault="001E117D" w:rsidP="00211F7F">
      <w:pPr>
        <w:rPr>
          <w:sz w:val="16"/>
          <w:szCs w:val="16"/>
          <w:lang w:val="en-GB"/>
        </w:rPr>
      </w:pPr>
      <w:r w:rsidRPr="00211F7F">
        <w:rPr>
          <w:rStyle w:val="Odwoanieprzypisudolnego"/>
          <w:sz w:val="16"/>
          <w:szCs w:val="16"/>
        </w:rPr>
        <w:footnoteRef/>
      </w:r>
      <w:r w:rsidRPr="0053773B">
        <w:rPr>
          <w:sz w:val="16"/>
          <w:szCs w:val="16"/>
          <w:lang w:val="en-GB"/>
        </w:rPr>
        <w:t xml:space="preserve"> In 209 the average number of persons in urban households was 2.32 while in rural households </w:t>
      </w:r>
      <w:r>
        <w:rPr>
          <w:sz w:val="16"/>
          <w:szCs w:val="16"/>
          <w:lang w:val="en-GB"/>
        </w:rPr>
        <w:t>3.01.</w:t>
      </w:r>
    </w:p>
  </w:footnote>
  <w:footnote w:id="3">
    <w:p w:rsidR="00BB40E7" w:rsidRPr="006E1C16" w:rsidRDefault="00BB40E7" w:rsidP="00AD1C4D">
      <w:pPr>
        <w:pStyle w:val="Tekstprzypisudolnego"/>
        <w:ind w:left="113" w:hanging="113"/>
        <w:rPr>
          <w:sz w:val="12"/>
          <w:lang w:val="en-US"/>
        </w:rPr>
      </w:pPr>
      <w:r w:rsidRPr="006E1C16">
        <w:rPr>
          <w:rStyle w:val="Odwoanieprzypisudolnego"/>
          <w:sz w:val="16"/>
        </w:rPr>
        <w:footnoteRef/>
      </w:r>
      <w:r w:rsidRPr="006E1C16">
        <w:rPr>
          <w:sz w:val="16"/>
          <w:lang w:val="en-US"/>
        </w:rPr>
        <w:t xml:space="preserve"> </w:t>
      </w:r>
      <w:r w:rsidRPr="00BB40E7">
        <w:rPr>
          <w:rStyle w:val="tlid-translation"/>
          <w:sz w:val="16"/>
          <w:lang w:val="en-GB"/>
        </w:rPr>
        <w:t>This category includes devices that enable connection to the Internet, regardless of the type of device and type of Internet connection (e.g. desktop computer, laptop, tablet, TV set, smartphone).</w:t>
      </w:r>
    </w:p>
  </w:footnote>
  <w:footnote w:id="4">
    <w:p w:rsidR="00BB40E7" w:rsidRPr="001D40F5" w:rsidRDefault="00BB40E7" w:rsidP="00AD1C4D">
      <w:pPr>
        <w:pStyle w:val="Tekstprzypisudolnego"/>
        <w:spacing w:before="40"/>
        <w:ind w:left="142" w:hanging="142"/>
        <w:rPr>
          <w:sz w:val="16"/>
          <w:szCs w:val="16"/>
          <w:lang w:val="en-US"/>
        </w:rPr>
      </w:pPr>
      <w:r w:rsidRPr="006E1C16">
        <w:rPr>
          <w:rStyle w:val="Odwoanieprzypisudolnego"/>
          <w:sz w:val="16"/>
          <w:szCs w:val="16"/>
        </w:rPr>
        <w:footnoteRef/>
      </w:r>
      <w:r w:rsidRPr="006E1C16">
        <w:rPr>
          <w:sz w:val="16"/>
          <w:szCs w:val="16"/>
          <w:lang w:val="en-US"/>
        </w:rPr>
        <w:t xml:space="preserve"> </w:t>
      </w:r>
      <w:r w:rsidRPr="00BB40E7">
        <w:rPr>
          <w:rStyle w:val="tlid-translation"/>
          <w:sz w:val="16"/>
          <w:szCs w:val="16"/>
          <w:lang w:val="en-GB"/>
        </w:rPr>
        <w:t xml:space="preserve">Despite the smartphone was included in the category "Device with access to the Internet", the level of equipment with </w:t>
      </w:r>
      <w:r w:rsidRPr="001D40F5">
        <w:rPr>
          <w:rStyle w:val="tlid-translation"/>
          <w:sz w:val="16"/>
          <w:szCs w:val="16"/>
          <w:lang w:val="en-GB"/>
        </w:rPr>
        <w:t xml:space="preserve">the smartphone is also presented as a separate category of device due to its </w:t>
      </w:r>
      <w:r w:rsidRPr="001D40F5">
        <w:rPr>
          <w:rStyle w:val="gt-card-ttl-txt"/>
          <w:sz w:val="16"/>
          <w:szCs w:val="16"/>
          <w:lang w:val="en-US"/>
        </w:rPr>
        <w:t>commonness</w:t>
      </w:r>
      <w:r w:rsidRPr="001D40F5">
        <w:rPr>
          <w:rStyle w:val="tlid-translation"/>
          <w:sz w:val="16"/>
          <w:szCs w:val="16"/>
          <w:lang w:val="en-GB"/>
        </w:rPr>
        <w:t xml:space="preserve"> and various use.</w:t>
      </w:r>
    </w:p>
  </w:footnote>
  <w:footnote w:id="5">
    <w:p w:rsidR="00BB40E7" w:rsidRPr="0013230E" w:rsidRDefault="00BB40E7" w:rsidP="00BB40E7">
      <w:pPr>
        <w:pStyle w:val="Tekstprzypisudolnego"/>
        <w:rPr>
          <w:rFonts w:cs="Arial"/>
          <w:b/>
          <w:bCs/>
          <w:sz w:val="18"/>
          <w:lang w:val="en-GB"/>
        </w:rPr>
      </w:pPr>
      <w:r w:rsidRPr="006E1C16">
        <w:rPr>
          <w:rStyle w:val="Odwoanieprzypisudolnego"/>
          <w:rFonts w:cs="Arial"/>
          <w:sz w:val="16"/>
          <w:lang w:val="en-GB"/>
        </w:rPr>
        <w:footnoteRef/>
      </w:r>
      <w:r w:rsidRPr="006E1C16">
        <w:rPr>
          <w:rFonts w:cs="Arial"/>
          <w:bCs/>
          <w:sz w:val="16"/>
          <w:lang w:val="en-GB"/>
        </w:rPr>
        <w:t xml:space="preserve"> The average number of persons in 1st qu</w:t>
      </w:r>
      <w:r>
        <w:rPr>
          <w:rFonts w:cs="Arial"/>
          <w:bCs/>
          <w:sz w:val="16"/>
          <w:lang w:val="en-GB"/>
        </w:rPr>
        <w:t>intile group households was 3.41</w:t>
      </w:r>
      <w:r w:rsidRPr="006E1C16">
        <w:rPr>
          <w:rFonts w:cs="Arial"/>
          <w:bCs/>
          <w:sz w:val="16"/>
          <w:lang w:val="en-GB"/>
        </w:rPr>
        <w:t>, wh</w:t>
      </w:r>
      <w:r>
        <w:rPr>
          <w:rFonts w:cs="Arial"/>
          <w:bCs/>
          <w:sz w:val="16"/>
          <w:lang w:val="en-GB"/>
        </w:rPr>
        <w:t>ereas in 5th quintile group 2.07</w:t>
      </w:r>
      <w:r w:rsidRPr="006E1C16">
        <w:rPr>
          <w:rFonts w:cs="Arial"/>
          <w:bCs/>
          <w:sz w:val="16"/>
          <w:lang w:val="en-GB"/>
        </w:rPr>
        <w:t>.</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E117D" w:rsidRDefault="00785360">
    <w:pPr>
      <w:pStyle w:val="Nagwek"/>
    </w:pPr>
    <w:r>
      <w:rPr>
        <w:noProof/>
        <w:lang w:eastAsia="pl-PL"/>
      </w:rPr>
      <w:pict w14:anchorId="5D987762">
        <v:rect id="Prostokąt 24" o:spid="_x0000_s2052" style="position:absolute;margin-left:410.6pt;margin-top:-14.05pt;width:147.6pt;height:1785.85pt;z-index:-2516541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Fkm0sgIAAMYFAAAOAAAAZHJzL2Uyb0RvYy54bWysVM1u2zAMvg/YOwi6r3aMpD9GnSJo0WFA&#10;1gVrh54VWY6NyqImKXGy+95sDzZKst20K3YYdhEk8uPHH5G8vNq3kuyEsQ2ogk5OUkqE4lA2alPQ&#10;bw+3H84psY6pkklQoqAHYenV/P27y07nIoMaZCkMQRJl804XtHZO50lieS1aZk9AC4XKCkzLHD7N&#10;JikN65C9lUmWpqdJB6bUBriwFqU3UUnngb+qBHdfqsoKR2RBMTYXThPOtT+T+SXLN4bpuuF9GOwf&#10;omhZo9DpSHXDHCNb0/xB1TbcgIXKnXBoE6iqhouQA2YzSV9lc18zLUIuWByrxzLZ/0fL73YrQ5qy&#10;oFP8KcVa/KMVRujg6ddPR7Kpr1CnbY7Ae70yPkerl8CfLCqSFxr/sD1mX5nWYzFDsg/lPozlFntH&#10;OAon52fTWYa/wlGXZafnaXYx8/4Slg/22lj3UUBL/KWgBj801JntltZF6AAJoYFsyttGyvDwTSSu&#10;pSE7ht+/3kyCqdy2n6GMsotZmoYmQJeh5zw8BGCPmaTyfAo8c3TqJSH7mHBI3R2k8DipvooKa4op&#10;ZsHjyBydMs6FcjEYW7NSRLEP5e1YAqFnrtD/yN0TvExy4I5R9nhvKsIwjMbp3wKLxqNF8AzKjcZt&#10;o8C8RSAxq95zxA9FiqXxVVpDecCOMxBH0Wp+2+DXLpl1K2Zw9rAfcJ+4L3hUErqCQn+jpAbz4y25&#10;x+NIoJaSDme5oPb7lhlBifykcFguJtOpH/7wmM7OfM+ZY836WKO27TVgv0xwc2kerh7v5HCtDLSP&#10;uHYW3iuqmOLou6DcmeFx7eKOwcXFxWIRYDjwmrmlutfck/uq+tZ92D8yo/v+djgbdzDMPctftXnE&#10;eksFi62Dqgkz8FzXvt64LEIT94vNb6Pjd0A9r9/5bwAAAP//AwBQSwMEFAAGAAgAAAAhAC5Fl/rk&#10;AAAADQEAAA8AAABkcnMvZG93bnJldi54bWxMj11LwzAUhu8F/0M4gndbkm4rpevpEHGg+MGssuuk&#10;iW2xSUqTbvXfm13p5eF9eN/nFLvZ9OSkR985i8CXDIi2tVOdbRA+P/aLDIgPwirRO6sRfrSHXXl9&#10;VYhcubN916cqNCSWWJ8LhDaEIafU1602wi/doG3MvtxoRIjn2FA1inMsNz1NGEupEZ2NC60Y9H2r&#10;6+9qMghvz5uXIztkh7mSr/WT3D/I6ZEh3t7Md1sgQc/hD4aLflSHMjpJN1nlSY+QJTyJKMIiyTiQ&#10;C8F5ugYiEVab9SoFWhb0/xflLwAAAP//AwBQSwECLQAUAAYACAAAACEAtoM4kv4AAADhAQAAEwAA&#10;AAAAAAAAAAAAAAAAAAAAW0NvbnRlbnRfVHlwZXNdLnhtbFBLAQItABQABgAIAAAAIQA4/SH/1gAA&#10;AJQBAAALAAAAAAAAAAAAAAAAAC8BAABfcmVscy8ucmVsc1BLAQItABQABgAIAAAAIQBdFkm0sgIA&#10;AMYFAAAOAAAAAAAAAAAAAAAAAC4CAABkcnMvZTJvRG9jLnhtbFBLAQItABQABgAIAAAAIQAuRZf6&#10;5AAAAA0BAAAPAAAAAAAAAAAAAAAAAAwFAABkcnMvZG93bnJldi54bWxQSwUGAAAAAAQABADzAAAA&#10;HQYAAAAA&#10;" fillcolor="#f2f2f2 [3052]" stroked="f" strokeweight="1pt">
          <v:path arrowok="t"/>
        </v:rect>
      </w:pict>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E117D" w:rsidRDefault="00785360">
    <w:pPr>
      <w:pStyle w:val="Nagwek"/>
      <w:rPr>
        <w:noProof/>
        <w:lang w:eastAsia="pl-PL"/>
      </w:rPr>
    </w:pPr>
    <w:r>
      <w:rPr>
        <w:noProof/>
        <w:lang w:eastAsia="pl-PL"/>
      </w:rPr>
      <w:pict w14:anchorId="55C061E7">
        <v:rect id="Prostokąt 10" o:spid="_x0000_s2049" style="position:absolute;margin-left:410.15pt;margin-top:15.95pt;width:147.4pt;height:1803.55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LMOIqAIAAKMFAAAOAAAAZHJzL2Uyb0RvYy54bWysVNtu2zAMfR+wfxD0vvqCZE2MOkXQIsOA&#10;oA3WDn1WZDk2KouapMTJ3vdn+7BR8qVZV+xhWAIYonh4eBHJq+tjI8lBGFuDymlyEVMiFIeiVruc&#10;fn1cfZhRYh1TBZOgRE5PwtLrxft3V63ORAoVyEIYgiTKZq3OaeWczqLI8ko0zF6AFgqVJZiGORTN&#10;LioMa5G9kVEaxx+jFkyhDXBhLd7edkq6CPxlKbi7L0srHJE5xdhc+Jrw3fpvtLhi2c4wXdW8D4P9&#10;QxQNqxU6HalumWNkb+o/qJqaG7BQugsOTQRlWXMRcsBskvhVNg8V0yLkgsWxeiyT/X+0/O6wMaQu&#10;cjq5pESxBt9ogxE6eP75w5EkVKjVNkPgg94Yn6PVa+DPFksX/abxgu0xx9I0HosZkmMo92kstzg6&#10;wvEymV0m8xm+Ckddms7jaTyb+heJWDbYa2PdJwEN8YecGnzQUGd2WFvXQQdICA1kXaxqKYNgdtsb&#10;aciB4eOvUv/v2e05TCoPVuDNOkZ/E1Lrsgl5uZMUHifVF1FiwTD+NEQSWlWMfhjnQrmkU1WsEJ37&#10;aYy/wbtvbm8RMg2EnrlE/yN3TzAgO5KBu4uyx3tTETp9NI7/FlhnPFoEz6DcaNzUCsxbBBKz6j13&#10;+KFIXWl8lbZQnLCdDHRzZjVf1fhua2bdhhkcLHxsXBbuHj+lhDan0J8oqcB8f+ve47HfUUtJi4Oa&#10;U/ttz4ygRH5WOAnzZDLxkx2EyfQyRcGca7bnGrVvbgDbIcG1pHk4eryTw7E00DzhTll6r6hiiqPv&#10;nHJnBuHGdQsEtxIXy2WA4TRr5tbqQXNP7qvq+/Lx+MSM7pvXYePfwTDULHvVwx3WWypY7h2UdWjw&#10;l7r29cZNEBqn31p+1ZzLAfWyWxe/AAAA//8DAFBLAwQUAAYACAAAACEAkNTF4N8AAAAMAQAADwAA&#10;AGRycy9kb3ducmV2LnhtbEyPy26DMBBF95X6D9ZUyq6xDSIKFBNVlaqsQx9Sdg6eAioeI2wS8vdx&#10;Vu1yZo7unFvuFjuwM06+d6RArgUwpMaZnloFnx/vz1tgPmgyenCECq7oYVc9PpS6MO5CBzzXoWUx&#10;hHyhFXQhjAXnvunQar92I1K8/bjJ6hDHqeVm0pcYbgeeCLHhVvcUP3R6xLcOm996tgqObSCX2H3u&#10;9/XovuYsy5fvo1Krp+X1BVjAJfzBcNeP6lBFp5ObyXg2KNgmIo2oglTmwO6AlJkEdoqbTZoL4FXJ&#10;/5eobgAAAP//AwBQSwECLQAUAAYACAAAACEAtoM4kv4AAADhAQAAEwAAAAAAAAAAAAAAAAAAAAAA&#10;W0NvbnRlbnRfVHlwZXNdLnhtbFBLAQItABQABgAIAAAAIQA4/SH/1gAAAJQBAAALAAAAAAAAAAAA&#10;AAAAAC8BAABfcmVscy8ucmVsc1BLAQItABQABgAIAAAAIQCVLMOIqAIAAKMFAAAOAAAAAAAAAAAA&#10;AAAAAC4CAABkcnMvZTJvRG9jLnhtbFBLAQItABQABgAIAAAAIQCQ1MXg3wAAAAwBAAAPAAAAAAAA&#10;AAAAAAAAAAIFAABkcnMvZG93bnJldi54bWxQSwUGAAAAAAQABADzAAAADgYAAAAA&#10;" fillcolor="#f2f2f2" stroked="f" strokeweight="1pt">
          <v:path arrowok="t"/>
        </v:rect>
      </w:pict>
    </w:r>
    <w:r>
      <w:rPr>
        <w:noProof/>
        <w:lang w:eastAsia="pl-PL"/>
      </w:rPr>
      <w:pict w14:anchorId="2A6E1EA9">
        <v:shape id="Schemat blokowy: opóźnienie 6" o:spid="_x0000_s2050" style="position:absolute;margin-left:396.6pt;margin-top:15.65pt;width:162.25pt;height:28.15pt;flip:x;z-index:251655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coordsize="3527018,61214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4is4SwYAACQsAAAOAAAAZHJzL2Uyb0RvYy54bWzsWl1v2zYUfR+w/0DoccBifVqWUafIWmQb&#10;ELTBkqHdIy1TsVBJ1Egmdvq39rbXYf9rl6TkUEknylEypJiDwqXMe+/h5T26FOTz6vW2LNANYTyn&#10;1cLxjlwHkSqlq7y6Wji/Xp5+P3MQF7ha4YJWZOHcEu68Pv72m1ebek58uqbFijAEQSo+39QLZy1E&#10;PZ9MeLomJeZHtCYVTGaUlVjAJbuarBjeQPSymPiuO51sKFvVjKaEc/j2rZ50jlX8LCOpeJ9lnAhU&#10;LBxYm1CfTH0u5efk+BWeXzFcr/O0WQZ+xCpKnFcAugv1FguMrln+IFSZp4xymomjlJYTmmV5SlQO&#10;kI3n3svmYo1ronKBzeH1bpv404VN392cM5SvFk44dVCFS6jRhdp8gZYF/UQ3t3NE67/++PvPKifw&#10;D03lnm1qPgfXi/qcyax5fUbTTxwmJp0ZecEbm23GSpQVef0T8ETtFWSPtqoUt7tSkK1AKXzpu1M3&#10;iiMHpTAXwMiNJO4Ez2UciZlec/EjoWqMb8640KVcwUgVYtVkk9Kq4rkgH6H8WVlAdb+bIBdt0NTz&#10;vbBlwH3r37rW637rj54RO4Clx3YA08VFNgDfANALt2ZgujRrsqEEBsrANEyXZmE2lNBAse+TaT0Q&#10;AGizR6W71rbFd3mxQV4SJL47axrJE9LImwaBF8ygzBaIxxOpCWyHGEmlwamMJJMX+LE7HbBlT8Ap&#10;S1EOpLLy9ishlexQlmK/ZDp5sPzA84JpGAzpUZ7rBZ71NDJbjj9z4ygO7DCm034HXrN+O8RISg1O&#10;ZWyf8uIwDCJ7PiOJNaD2Zp8aVvv7B+Ae5LJX3eTI4GqYTnaIDkf0jWEvRMdJP9/ZHhRMjgxOxXQa&#10;+LBjcsT7j4gle6Kl7iax7EU5kOrlkmpAsU0ODqRtlx/PTafE9SM/GXIA2rlqtpsgSqZhlMjboR/C&#10;dLJDdNqNDmyH6DjtT6fBqYzsUfEM/qb2dJ6CU/016VLQ1s8ftKj+4F1zW3CTHoMLYTr9vzmlWlR/&#10;PV4ynaJwmnjqYa0/hwOn4NXd4NtjZJ96fk4NLfvj+5QPL0R82WoD6LrJs7zrjP2Zr7aqH2JEr9KB&#10;7VmMPf/cgak8Ba/6N2tkrxpY9cfTStc7iqbeM7z3DNwwiUL5Ei8IeiHGUEoFtkOMptTAVEZSykui&#10;WB0f/Rs2klYDqn6glJW1XwmlBhT7xdMpgl8DnqVD+b6b6A7VDzGiQ+nAskP1Q4yl09BUxnaoGH5q&#10;VZzqT+cpONWPMLJF9Qcf8YA+tBAHTrW/4fveTL9D76/JgVK2HnKgVEupF96hQP1y1epb8LqVvKTb&#10;qtG8wAhhKbxylb6mplzqa0wBDIhp2ktQuGhBDXgpPU2/M5DEdPb2coZTynT293KGo8d0Vj9jwk4M&#10;Wzbc/aZzuBcynBWmc6tAUsh6Bc3GM9CZSYVZoRRmwkGgMGMOAoXZUgLieY2FrFc7RBspatKPJ2i9&#10;cPQ7c1W0kt6QS6oMxT11FEDezRaVaRXo40Ott61ra5FeL/P0B/K5Yx/MkmQGii/Ir3ktUCu43apg&#10;wgtiN1C1ggQezGp9ULufHYwvIrbpQuAwjrxWMtMENtbTbIbeNw1rZHc3KyvQgW0T1iHhLAaojnlr&#10;0P5vGj7YtYJyom8QWTwlPdtVUUHfyc84LfLVaV4UsmycXS3fFAzdYCk5dL23cdxsUsesUDddRaWb&#10;hpHfKPmcVswp7Zy4LYgMWlS/kAxkelIZp2iiBJJkh4PTlFRCy+r4Gq+Iho9c+GvRpapPeqhUVEAZ&#10;OQP8XewmQGupg7Sx9Sobe+lKlL5y56ybzr8sTDvvPBQyrcTOucwryr6UWQFZNcjavt0kvTVyl8R2&#10;uQUTOVzS1S3oGRnVQk9ep6c54+IMc3GOGWj/gBWgVhXv4SMrKNyGcLupkYPWlH3+0vfSHgSXMOug&#10;DShFFw7//Roz4qDi5wqkmIkXgowQCXURRrEPF8ycWZoz1XX5hgIzoJ/C6tRQ2ouiHWaMlh9A1Hoi&#10;UWEKVylgQ98W0FH0xRsB1zAFstiUnJyoMchJgZ5n1UWdtvrKGjK/3H7ArEZyuHAEqCvf0VZViuet&#10;bBLofGcrS1PRk2tBs1xqKhUl9b42FyBFVRxqZLNS62peK6s7ce/xPwAAAP//AwBQSwMEFAAGAAgA&#10;AAAhADBPDPXeAAAACgEAAA8AAABkcnMvZG93bnJldi54bWxMj8FuwjAQRO+V+g/WVuqtOCESoWk2&#10;CCG1J1SphN5NvE0C9jqKDYS/rzm1x9U8zbwtV5M14kKj7x0jpLMEBHHjdM8twr5+f1mC8EGxVsYx&#10;IdzIw6p6fChVod2Vv+iyC62IJewLhdCFMBRS+qYjq/zMDcQx+3GjVSGeYyv1qK6x3Bo5T5KFtKrn&#10;uNCpgTYdNafd2SIYsxnGOnzcPutmvd0n9TZ8Hz3i89O0fgMRaAp/MNz1ozpU0engzqy9MAj5azaP&#10;KEKWZiDuQJrmOYgDwjJfgKxK+f+F6hcAAP//AwBQSwECLQAUAAYACAAAACEAtoM4kv4AAADhAQAA&#10;EwAAAAAAAAAAAAAAAAAAAAAAW0NvbnRlbnRfVHlwZXNdLnhtbFBLAQItABQABgAIAAAAIQA4/SH/&#10;1gAAAJQBAAALAAAAAAAAAAAAAAAAAC8BAABfcmVscy8ucmVsc1BLAQItABQABgAIAAAAIQDO4is4&#10;SwYAACQsAAAOAAAAAAAAAAAAAAAAAC4CAABkcnMvZTJvRG9jLnhtbFBLAQItABQABgAIAAAAIQAw&#10;Twz13gAAAAoBAAAPAAAAAAAAAAAAAAAAAKUIAABkcnMvZG93bnJldi54bWxQSwUGAAAAAAQABADz&#10;AAAAsAkAAAAA&#10;" adj="-11796480,,5400" path="m,l3220948,v169038,,306070,137032,306070,306070c3527018,475108,3389986,612140,3220948,612140l,612140,,xe" fillcolor="#001d77" stroked="f" strokeweight="1pt">
          <v:stroke joinstyle="miter"/>
          <v:formulas/>
          <v:path arrowok="t" o:connecttype="custom" o:connectlocs="0,0;1881761,0;2060575,178753;1881761,357505;0,357505;0,0" o:connectangles="0,0,0,0,0,0" textboxrect="0,0,3527018,612140"/>
          <v:textbox style="mso-next-textbox:#Schemat blokowy: opóźnienie 6">
            <w:txbxContent>
              <w:p w:rsidR="001E117D" w:rsidRPr="003C6C8D" w:rsidRDefault="001E117D" w:rsidP="00074DD8">
                <w:pPr>
                  <w:spacing w:before="0" w:after="0" w:line="240" w:lineRule="auto"/>
                  <w:ind w:left="227"/>
                  <w:jc w:val="both"/>
                  <w:rPr>
                    <w:rFonts w:ascii="Fira Sans SemiBold" w:hAnsi="Fira Sans SemiBold"/>
                  </w:rPr>
                </w:pPr>
                <w:r>
                  <w:rPr>
                    <w:rFonts w:ascii="Fira Sans SemiBold" w:hAnsi="Fira Sans SemiBold"/>
                  </w:rPr>
                  <w:t>NEWS RELEASES</w:t>
                </w:r>
              </w:p>
            </w:txbxContent>
          </v:textbox>
        </v:shape>
      </w:pict>
    </w:r>
    <w:r w:rsidR="001E117D">
      <w:rPr>
        <w:noProof/>
        <w:lang w:eastAsia="pl-PL"/>
      </w:rPr>
      <w:drawing>
        <wp:anchor distT="0" distB="0" distL="114300" distR="114300" simplePos="0" relativeHeight="251658752" behindDoc="0" locked="0" layoutInCell="1" allowOverlap="1">
          <wp:simplePos x="0" y="0"/>
          <wp:positionH relativeFrom="column">
            <wp:posOffset>0</wp:posOffset>
          </wp:positionH>
          <wp:positionV relativeFrom="paragraph">
            <wp:posOffset>219075</wp:posOffset>
          </wp:positionV>
          <wp:extent cx="1955800" cy="744855"/>
          <wp:effectExtent l="0" t="0" r="0" b="0"/>
          <wp:wrapSquare wrapText="bothSides"/>
          <wp:docPr id="9" name="Obraz 9" descr="C:\Users\zawistowskaB\AppData\Local\Microsoft\Windows\INetCache\Content.Word\logog-02.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zawistowskaB\AppData\Local\Microsoft\Windows\INetCache\Content.Word\logog-02.png"/>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955800" cy="744855"/>
                  </a:xfrm>
                  <a:prstGeom prst="rect">
                    <a:avLst/>
                  </a:prstGeom>
                  <a:noFill/>
                  <a:ln>
                    <a:noFill/>
                  </a:ln>
                </pic:spPr>
              </pic:pic>
            </a:graphicData>
          </a:graphic>
        </wp:anchor>
      </w:drawing>
    </w:r>
  </w:p>
  <w:p w:rsidR="001E117D" w:rsidRDefault="00785360">
    <w:pPr>
      <w:pStyle w:val="Nagwek"/>
      <w:rPr>
        <w:noProof/>
        <w:lang w:eastAsia="pl-PL"/>
      </w:rPr>
    </w:pPr>
    <w:r>
      <w:rPr>
        <w:noProof/>
        <w:lang w:eastAsia="pl-PL"/>
      </w:rPr>
      <w:pict w14:anchorId="725FAB9B">
        <v:shapetype id="_x0000_t202" coordsize="21600,21600" o:spt="202" path="m,l,21600r21600,l21600,xe">
          <v:stroke joinstyle="miter"/>
          <v:path gradientshapeok="t" o:connecttype="rect"/>
        </v:shapetype>
        <v:shape id="_x0000_s2051" type="#_x0000_t202" style="position:absolute;margin-left:418.5pt;margin-top:78.7pt;width:112.8pt;height:26.5pt;z-index:251656192;visibility:visible;mso-wrap-style:square;mso-width-percent:0;mso-height-percent:0;mso-wrap-distance-left:9pt;mso-wrap-distance-top:3.6pt;mso-wrap-distance-right:9pt;mso-wrap-distance-bottom:3.6pt;mso-position-horizontal-relative:text;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OIRIEQIAAP8DAAAOAAAAZHJzL2Uyb0RvYy54bWysU9Fu2yAUfZ+0f0C8L06cOGutkKpr12lS&#10;t1Xq9gEE4xgVuAxI7Ozrd8FpGm1vVf2AwJd77j3nHlZXg9FkL31QYBmdTaaUSCugUXbL6K+fdx8u&#10;KAmR24ZrsJLRgwz0av3+3ap3tSyhA91ITxDEhrp3jHYxurooguik4WECTloMtuANj3j026LxvEd0&#10;o4tyOl0WPfjGeRAyBPx7OwbpOuO3rRTxR9sGGYlmFHuLefV53aS1WK94vfXcdUoc2+Cv6MJwZbHo&#10;CeqWR052Xv0HZZTwEKCNEwGmgLZVQmYOyGY2/YfNY8edzFxQnOBOMoW3gxXf9w+eqIbRRUWJ5QZn&#10;9ABakiifQoRekjJp1LtQ49VHh5fj8AkGnHXmG9w9iKdALNx03G7ltffQd5I32OMsZRZnqSNOSCCb&#10;/hs0WIvvImSgofUmCYiSEETHWR1O85FDJCKVXMzLaokhgbH5fFlVeYAFr5+znQ/xiwRD0oZRj/PP&#10;6Hx/H2LqhtfPV1IxC3dK6+wBbUnP6GVVVjnhLGJURItqZRi9mKZvNE0i+dk2OTlypcc9FtD2yDoR&#10;HSnHYTNkkbMkSZENNAeUwcPoSHxBuOnA/6GkRzcyGn7vuJeU6K8WpbycLRbJvvmwqD6WePDnkc15&#10;hFuBUIxGSsbtTcyWHylfo+Stymq8dHJsGV2WRTq+iGTj83O+9fJu138BAAD//wMAUEsDBBQABgAI&#10;AAAAIQBrZ3Ed3gAAAAoBAAAPAAAAZHJzL2Rvd25yZXYueG1sTI/BTsMwEETvSPyDtUjcqN0otE3I&#10;pqqKuIJoAYmbG2+TiHgdxW4T/h73RI+jGc28KdaT7cSZBt86RpjPFAjiypmWa4SP/cvDCoQPmo3u&#10;HBPCL3lYl7c3hc6NG/mdzrtQi1jCPtcITQh9LqWvGrLaz1xPHL2jG6wOUQ61NIMeY7ntZKLUQlrd&#10;clxodE/bhqqf3ckifL4ev79S9VY/28d+dJOSbDOJeH83bZ5ABJrCfxgu+BEdysh0cCc2XnQIqySJ&#10;XwJCOs9AXAIqXS5AHBCyNANZFvL6QvkHAAD//wMAUEsBAi0AFAAGAAgAAAAhALaDOJL+AAAA4QEA&#10;ABMAAAAAAAAAAAAAAAAAAAAAAFtDb250ZW50X1R5cGVzXS54bWxQSwECLQAUAAYACAAAACEAOP0h&#10;/9YAAACUAQAACwAAAAAAAAAAAAAAAAAvAQAAX3JlbHMvLnJlbHNQSwECLQAUAAYACAAAACEAKziE&#10;SBECAAD/AwAADgAAAAAAAAAAAAAAAAAuAgAAZHJzL2Uyb0RvYy54bWxQSwECLQAUAAYACAAAACEA&#10;a2dxHd4AAAAKAQAADwAAAAAAAAAAAAAAAABrBAAAZHJzL2Rvd25yZXYueG1sUEsFBgAAAAAEAAQA&#10;8wAAAHYFAAAAAA==&#10;" filled="f" stroked="f">
          <v:textbox style="mso-next-textbox:#_x0000_s2051">
            <w:txbxContent>
              <w:p w:rsidR="001E117D" w:rsidRPr="006D0A0D" w:rsidRDefault="0077245A">
                <w:pPr>
                  <w:rPr>
                    <w:rFonts w:ascii="Fira Sans SemiBold" w:hAnsi="Fira Sans SemiBold"/>
                    <w:color w:val="001D77"/>
                    <w:lang w:val="en-GB"/>
                  </w:rPr>
                </w:pPr>
                <w:r w:rsidRPr="006D0A0D">
                  <w:rPr>
                    <w:rFonts w:ascii="Fira Sans SemiBold" w:hAnsi="Fira Sans SemiBold"/>
                    <w:color w:val="001D77"/>
                    <w:lang w:val="en-GB"/>
                  </w:rPr>
                  <w:t>29.05.2020 r.</w:t>
                </w:r>
              </w:p>
              <w:p w:rsidR="001E117D" w:rsidRPr="006D0A0D" w:rsidRDefault="001E117D" w:rsidP="00F37172">
                <w:pPr>
                  <w:jc w:val="both"/>
                  <w:rPr>
                    <w:rFonts w:ascii="Fira Sans SemiBold" w:hAnsi="Fira Sans SemiBold"/>
                    <w:color w:val="001D77"/>
                    <w:lang w:val="en-GB"/>
                  </w:rPr>
                </w:pPr>
                <w:r w:rsidRPr="006D0A0D">
                  <w:rPr>
                    <w:rFonts w:ascii="Fira Sans SemiBold" w:hAnsi="Fira Sans SemiBold"/>
                    <w:color w:val="001D77"/>
                    <w:lang w:val="en-GB"/>
                  </w:rPr>
                  <w:t>dd.mm.rrrr r.</w:t>
                </w:r>
              </w:p>
            </w:txbxContent>
          </v:textbox>
        </v:shape>
      </w:pict>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1E117D" w:rsidRDefault="001E117D">
    <w:pPr>
      <w:pStyle w:val="Nagwek"/>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8" type="#_x0000_t75" style="width:123.75pt;height:125.25pt;visibility:visible" o:bullet="t">
        <v:imagedata r:id="rId1" o:title=""/>
      </v:shape>
    </w:pict>
  </w:numPicBullet>
  <w:numPicBullet w:numPicBulletId="1">
    <w:pict>
      <v:shape id="_x0000_i1029" type="#_x0000_t75" style="width:124.5pt;height:125.25pt;visibility:visible" o:bullet="t">
        <v:imagedata r:id="rId2" o:title=""/>
      </v:shape>
    </w:pict>
  </w:numPicBullet>
  <w:abstractNum w:abstractNumId="0" w15:restartNumberingAfterBreak="0">
    <w:nsid w:val="10497FAF"/>
    <w:multiLevelType w:val="hybridMultilevel"/>
    <w:tmpl w:val="7BEC98E0"/>
    <w:lvl w:ilvl="0" w:tplc="74F2CACE">
      <w:start w:val="1"/>
      <w:numFmt w:val="bullet"/>
      <w:lvlText w:val=""/>
      <w:lvlPicBulletId w:val="1"/>
      <w:lvlJc w:val="left"/>
      <w:pPr>
        <w:tabs>
          <w:tab w:val="num" w:pos="720"/>
        </w:tabs>
        <w:ind w:left="720" w:hanging="360"/>
      </w:pPr>
      <w:rPr>
        <w:rFonts w:ascii="Symbol" w:hAnsi="Symbol" w:hint="default"/>
      </w:rPr>
    </w:lvl>
    <w:lvl w:ilvl="1" w:tplc="D048EDFC" w:tentative="1">
      <w:start w:val="1"/>
      <w:numFmt w:val="bullet"/>
      <w:lvlText w:val=""/>
      <w:lvlJc w:val="left"/>
      <w:pPr>
        <w:tabs>
          <w:tab w:val="num" w:pos="1440"/>
        </w:tabs>
        <w:ind w:left="1440" w:hanging="360"/>
      </w:pPr>
      <w:rPr>
        <w:rFonts w:ascii="Symbol" w:hAnsi="Symbol" w:hint="default"/>
      </w:rPr>
    </w:lvl>
    <w:lvl w:ilvl="2" w:tplc="7DD0127E" w:tentative="1">
      <w:start w:val="1"/>
      <w:numFmt w:val="bullet"/>
      <w:lvlText w:val=""/>
      <w:lvlJc w:val="left"/>
      <w:pPr>
        <w:tabs>
          <w:tab w:val="num" w:pos="2160"/>
        </w:tabs>
        <w:ind w:left="2160" w:hanging="360"/>
      </w:pPr>
      <w:rPr>
        <w:rFonts w:ascii="Symbol" w:hAnsi="Symbol" w:hint="default"/>
      </w:rPr>
    </w:lvl>
    <w:lvl w:ilvl="3" w:tplc="D35642B2" w:tentative="1">
      <w:start w:val="1"/>
      <w:numFmt w:val="bullet"/>
      <w:lvlText w:val=""/>
      <w:lvlJc w:val="left"/>
      <w:pPr>
        <w:tabs>
          <w:tab w:val="num" w:pos="2880"/>
        </w:tabs>
        <w:ind w:left="2880" w:hanging="360"/>
      </w:pPr>
      <w:rPr>
        <w:rFonts w:ascii="Symbol" w:hAnsi="Symbol" w:hint="default"/>
      </w:rPr>
    </w:lvl>
    <w:lvl w:ilvl="4" w:tplc="2BB8832A" w:tentative="1">
      <w:start w:val="1"/>
      <w:numFmt w:val="bullet"/>
      <w:lvlText w:val=""/>
      <w:lvlJc w:val="left"/>
      <w:pPr>
        <w:tabs>
          <w:tab w:val="num" w:pos="3600"/>
        </w:tabs>
        <w:ind w:left="3600" w:hanging="360"/>
      </w:pPr>
      <w:rPr>
        <w:rFonts w:ascii="Symbol" w:hAnsi="Symbol" w:hint="default"/>
      </w:rPr>
    </w:lvl>
    <w:lvl w:ilvl="5" w:tplc="88E2D952" w:tentative="1">
      <w:start w:val="1"/>
      <w:numFmt w:val="bullet"/>
      <w:lvlText w:val=""/>
      <w:lvlJc w:val="left"/>
      <w:pPr>
        <w:tabs>
          <w:tab w:val="num" w:pos="4320"/>
        </w:tabs>
        <w:ind w:left="4320" w:hanging="360"/>
      </w:pPr>
      <w:rPr>
        <w:rFonts w:ascii="Symbol" w:hAnsi="Symbol" w:hint="default"/>
      </w:rPr>
    </w:lvl>
    <w:lvl w:ilvl="6" w:tplc="ABC63C1E" w:tentative="1">
      <w:start w:val="1"/>
      <w:numFmt w:val="bullet"/>
      <w:lvlText w:val=""/>
      <w:lvlJc w:val="left"/>
      <w:pPr>
        <w:tabs>
          <w:tab w:val="num" w:pos="5040"/>
        </w:tabs>
        <w:ind w:left="5040" w:hanging="360"/>
      </w:pPr>
      <w:rPr>
        <w:rFonts w:ascii="Symbol" w:hAnsi="Symbol" w:hint="default"/>
      </w:rPr>
    </w:lvl>
    <w:lvl w:ilvl="7" w:tplc="9CFABB2E" w:tentative="1">
      <w:start w:val="1"/>
      <w:numFmt w:val="bullet"/>
      <w:lvlText w:val=""/>
      <w:lvlJc w:val="left"/>
      <w:pPr>
        <w:tabs>
          <w:tab w:val="num" w:pos="5760"/>
        </w:tabs>
        <w:ind w:left="5760" w:hanging="360"/>
      </w:pPr>
      <w:rPr>
        <w:rFonts w:ascii="Symbol" w:hAnsi="Symbol" w:hint="default"/>
      </w:rPr>
    </w:lvl>
    <w:lvl w:ilvl="8" w:tplc="68CCFA4C" w:tentative="1">
      <w:start w:val="1"/>
      <w:numFmt w:val="bullet"/>
      <w:lvlText w:val=""/>
      <w:lvlJc w:val="left"/>
      <w:pPr>
        <w:tabs>
          <w:tab w:val="num" w:pos="6480"/>
        </w:tabs>
        <w:ind w:left="6480" w:hanging="360"/>
      </w:pPr>
      <w:rPr>
        <w:rFonts w:ascii="Symbol" w:hAnsi="Symbol" w:hint="default"/>
      </w:rPr>
    </w:lvl>
  </w:abstractNum>
  <w:abstractNum w:abstractNumId="1" w15:restartNumberingAfterBreak="0">
    <w:nsid w:val="323A230B"/>
    <w:multiLevelType w:val="hybridMultilevel"/>
    <w:tmpl w:val="125A64C4"/>
    <w:lvl w:ilvl="0" w:tplc="340AEF3C">
      <w:start w:val="1"/>
      <w:numFmt w:val="bullet"/>
      <w:lvlText w:val=""/>
      <w:lvlPicBulletId w:val="0"/>
      <w:lvlJc w:val="left"/>
      <w:pPr>
        <w:tabs>
          <w:tab w:val="num" w:pos="720"/>
        </w:tabs>
        <w:ind w:left="720" w:hanging="360"/>
      </w:pPr>
      <w:rPr>
        <w:rFonts w:ascii="Symbol" w:hAnsi="Symbol" w:hint="default"/>
      </w:rPr>
    </w:lvl>
    <w:lvl w:ilvl="1" w:tplc="6C06B20C" w:tentative="1">
      <w:start w:val="1"/>
      <w:numFmt w:val="bullet"/>
      <w:lvlText w:val=""/>
      <w:lvlJc w:val="left"/>
      <w:pPr>
        <w:tabs>
          <w:tab w:val="num" w:pos="1440"/>
        </w:tabs>
        <w:ind w:left="1440" w:hanging="360"/>
      </w:pPr>
      <w:rPr>
        <w:rFonts w:ascii="Symbol" w:hAnsi="Symbol" w:hint="default"/>
      </w:rPr>
    </w:lvl>
    <w:lvl w:ilvl="2" w:tplc="242AE0D4" w:tentative="1">
      <w:start w:val="1"/>
      <w:numFmt w:val="bullet"/>
      <w:lvlText w:val=""/>
      <w:lvlJc w:val="left"/>
      <w:pPr>
        <w:tabs>
          <w:tab w:val="num" w:pos="2160"/>
        </w:tabs>
        <w:ind w:left="2160" w:hanging="360"/>
      </w:pPr>
      <w:rPr>
        <w:rFonts w:ascii="Symbol" w:hAnsi="Symbol" w:hint="default"/>
      </w:rPr>
    </w:lvl>
    <w:lvl w:ilvl="3" w:tplc="D514F69A" w:tentative="1">
      <w:start w:val="1"/>
      <w:numFmt w:val="bullet"/>
      <w:lvlText w:val=""/>
      <w:lvlJc w:val="left"/>
      <w:pPr>
        <w:tabs>
          <w:tab w:val="num" w:pos="2880"/>
        </w:tabs>
        <w:ind w:left="2880" w:hanging="360"/>
      </w:pPr>
      <w:rPr>
        <w:rFonts w:ascii="Symbol" w:hAnsi="Symbol" w:hint="default"/>
      </w:rPr>
    </w:lvl>
    <w:lvl w:ilvl="4" w:tplc="F968D82E" w:tentative="1">
      <w:start w:val="1"/>
      <w:numFmt w:val="bullet"/>
      <w:lvlText w:val=""/>
      <w:lvlJc w:val="left"/>
      <w:pPr>
        <w:tabs>
          <w:tab w:val="num" w:pos="3600"/>
        </w:tabs>
        <w:ind w:left="3600" w:hanging="360"/>
      </w:pPr>
      <w:rPr>
        <w:rFonts w:ascii="Symbol" w:hAnsi="Symbol" w:hint="default"/>
      </w:rPr>
    </w:lvl>
    <w:lvl w:ilvl="5" w:tplc="F80C7752" w:tentative="1">
      <w:start w:val="1"/>
      <w:numFmt w:val="bullet"/>
      <w:lvlText w:val=""/>
      <w:lvlJc w:val="left"/>
      <w:pPr>
        <w:tabs>
          <w:tab w:val="num" w:pos="4320"/>
        </w:tabs>
        <w:ind w:left="4320" w:hanging="360"/>
      </w:pPr>
      <w:rPr>
        <w:rFonts w:ascii="Symbol" w:hAnsi="Symbol" w:hint="default"/>
      </w:rPr>
    </w:lvl>
    <w:lvl w:ilvl="6" w:tplc="0D827006" w:tentative="1">
      <w:start w:val="1"/>
      <w:numFmt w:val="bullet"/>
      <w:lvlText w:val=""/>
      <w:lvlJc w:val="left"/>
      <w:pPr>
        <w:tabs>
          <w:tab w:val="num" w:pos="5040"/>
        </w:tabs>
        <w:ind w:left="5040" w:hanging="360"/>
      </w:pPr>
      <w:rPr>
        <w:rFonts w:ascii="Symbol" w:hAnsi="Symbol" w:hint="default"/>
      </w:rPr>
    </w:lvl>
    <w:lvl w:ilvl="7" w:tplc="1F7430E0" w:tentative="1">
      <w:start w:val="1"/>
      <w:numFmt w:val="bullet"/>
      <w:lvlText w:val=""/>
      <w:lvlJc w:val="left"/>
      <w:pPr>
        <w:tabs>
          <w:tab w:val="num" w:pos="5760"/>
        </w:tabs>
        <w:ind w:left="5760" w:hanging="360"/>
      </w:pPr>
      <w:rPr>
        <w:rFonts w:ascii="Symbol" w:hAnsi="Symbol" w:hint="default"/>
      </w:rPr>
    </w:lvl>
    <w:lvl w:ilvl="8" w:tplc="5D18BEB4" w:tentative="1">
      <w:start w:val="1"/>
      <w:numFmt w:val="bullet"/>
      <w:lvlText w:val=""/>
      <w:lvlJc w:val="left"/>
      <w:pPr>
        <w:tabs>
          <w:tab w:val="num" w:pos="6480"/>
        </w:tabs>
        <w:ind w:left="6480" w:hanging="360"/>
      </w:pPr>
      <w:rPr>
        <w:rFonts w:ascii="Symbol" w:hAnsi="Symbol" w:hint="default"/>
      </w:rPr>
    </w:lvl>
  </w:abstractNum>
  <w:num w:numId="1">
    <w:abstractNumId w:val="1"/>
  </w:num>
  <w:num w:numId="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20"/>
  <w:embedTrueTypeFonts/>
  <w:defaultTabStop w:val="708"/>
  <w:autoHyphenation/>
  <w:hyphenationZone w:val="425"/>
  <w:drawingGridHorizontalSpacing w:val="57"/>
  <w:drawingGridVerticalSpacing w:val="57"/>
  <w:characterSpacingControl w:val="doNotCompress"/>
  <w:hdrShapeDefaults>
    <o:shapedefaults v:ext="edit" spidmax="2053"/>
    <o:shapelayout v:ext="edit">
      <o:idmap v:ext="edit" data="2"/>
    </o:shapelayout>
  </w:hdrShapeDefaults>
  <w:footnotePr>
    <w:footnote w:id="-1"/>
    <w:footnote w:id="0"/>
  </w:footnotePr>
  <w:endnotePr>
    <w:endnote w:id="-1"/>
    <w:endnote w:id="0"/>
  </w:endnotePr>
  <w:compat>
    <w:compatSetting w:name="compatibilityMode" w:uri="http://schemas.microsoft.com/office/word" w:val="12"/>
  </w:compat>
  <w:rsids>
    <w:rsidRoot w:val="00110D87"/>
    <w:rsid w:val="00001C5B"/>
    <w:rsid w:val="00002ADC"/>
    <w:rsid w:val="00003437"/>
    <w:rsid w:val="00006D23"/>
    <w:rsid w:val="0000709F"/>
    <w:rsid w:val="00010600"/>
    <w:rsid w:val="00010896"/>
    <w:rsid w:val="000108B8"/>
    <w:rsid w:val="000152F5"/>
    <w:rsid w:val="00015853"/>
    <w:rsid w:val="00015F38"/>
    <w:rsid w:val="000169CC"/>
    <w:rsid w:val="00016C7A"/>
    <w:rsid w:val="00017628"/>
    <w:rsid w:val="00020B67"/>
    <w:rsid w:val="00022773"/>
    <w:rsid w:val="00022B92"/>
    <w:rsid w:val="00024670"/>
    <w:rsid w:val="00026173"/>
    <w:rsid w:val="00030FF6"/>
    <w:rsid w:val="00033605"/>
    <w:rsid w:val="00033C7A"/>
    <w:rsid w:val="00033E65"/>
    <w:rsid w:val="00035382"/>
    <w:rsid w:val="000363C8"/>
    <w:rsid w:val="000374A2"/>
    <w:rsid w:val="00040208"/>
    <w:rsid w:val="00041D2B"/>
    <w:rsid w:val="00042B02"/>
    <w:rsid w:val="00043063"/>
    <w:rsid w:val="00044796"/>
    <w:rsid w:val="0004582E"/>
    <w:rsid w:val="00046650"/>
    <w:rsid w:val="000470AA"/>
    <w:rsid w:val="0005030D"/>
    <w:rsid w:val="000515F2"/>
    <w:rsid w:val="000552F7"/>
    <w:rsid w:val="00056F23"/>
    <w:rsid w:val="00057CA1"/>
    <w:rsid w:val="00060989"/>
    <w:rsid w:val="00062380"/>
    <w:rsid w:val="00063858"/>
    <w:rsid w:val="0006514B"/>
    <w:rsid w:val="000662E2"/>
    <w:rsid w:val="00066603"/>
    <w:rsid w:val="000666B9"/>
    <w:rsid w:val="00066883"/>
    <w:rsid w:val="00070936"/>
    <w:rsid w:val="00073583"/>
    <w:rsid w:val="00074DD8"/>
    <w:rsid w:val="00075074"/>
    <w:rsid w:val="000752AE"/>
    <w:rsid w:val="000806F7"/>
    <w:rsid w:val="00080EE5"/>
    <w:rsid w:val="000869FC"/>
    <w:rsid w:val="00086E2F"/>
    <w:rsid w:val="0008735C"/>
    <w:rsid w:val="00090897"/>
    <w:rsid w:val="000916D0"/>
    <w:rsid w:val="00092FDF"/>
    <w:rsid w:val="00095F54"/>
    <w:rsid w:val="00097840"/>
    <w:rsid w:val="000A03BF"/>
    <w:rsid w:val="000A2B97"/>
    <w:rsid w:val="000A3711"/>
    <w:rsid w:val="000A4599"/>
    <w:rsid w:val="000A4CAA"/>
    <w:rsid w:val="000A6EE6"/>
    <w:rsid w:val="000B04B8"/>
    <w:rsid w:val="000B0727"/>
    <w:rsid w:val="000B088F"/>
    <w:rsid w:val="000B0E56"/>
    <w:rsid w:val="000B3813"/>
    <w:rsid w:val="000B39CD"/>
    <w:rsid w:val="000B40C5"/>
    <w:rsid w:val="000B54F4"/>
    <w:rsid w:val="000B5D96"/>
    <w:rsid w:val="000C0588"/>
    <w:rsid w:val="000C0C5A"/>
    <w:rsid w:val="000C135D"/>
    <w:rsid w:val="000C2B9E"/>
    <w:rsid w:val="000C3538"/>
    <w:rsid w:val="000C4C55"/>
    <w:rsid w:val="000C65C9"/>
    <w:rsid w:val="000C6E7D"/>
    <w:rsid w:val="000D1D43"/>
    <w:rsid w:val="000D2215"/>
    <w:rsid w:val="000D225C"/>
    <w:rsid w:val="000D2A5C"/>
    <w:rsid w:val="000D3903"/>
    <w:rsid w:val="000D64AA"/>
    <w:rsid w:val="000D71AB"/>
    <w:rsid w:val="000D7AC4"/>
    <w:rsid w:val="000E02F4"/>
    <w:rsid w:val="000E0706"/>
    <w:rsid w:val="000E0918"/>
    <w:rsid w:val="000E116D"/>
    <w:rsid w:val="000E17FE"/>
    <w:rsid w:val="000E312A"/>
    <w:rsid w:val="000E3160"/>
    <w:rsid w:val="000E5EAC"/>
    <w:rsid w:val="000E617F"/>
    <w:rsid w:val="000F3240"/>
    <w:rsid w:val="000F4736"/>
    <w:rsid w:val="000F5FF3"/>
    <w:rsid w:val="001006C8"/>
    <w:rsid w:val="001011C3"/>
    <w:rsid w:val="00103C80"/>
    <w:rsid w:val="00103DA6"/>
    <w:rsid w:val="001053BE"/>
    <w:rsid w:val="0010648B"/>
    <w:rsid w:val="001065AE"/>
    <w:rsid w:val="001075EA"/>
    <w:rsid w:val="00110B61"/>
    <w:rsid w:val="00110D87"/>
    <w:rsid w:val="00111C41"/>
    <w:rsid w:val="00113A40"/>
    <w:rsid w:val="00114DB9"/>
    <w:rsid w:val="00115CFE"/>
    <w:rsid w:val="00116087"/>
    <w:rsid w:val="00117F16"/>
    <w:rsid w:val="0012125A"/>
    <w:rsid w:val="00121317"/>
    <w:rsid w:val="0012375C"/>
    <w:rsid w:val="00126772"/>
    <w:rsid w:val="001267B5"/>
    <w:rsid w:val="00126EA7"/>
    <w:rsid w:val="00126FF1"/>
    <w:rsid w:val="00130296"/>
    <w:rsid w:val="00133F90"/>
    <w:rsid w:val="00134653"/>
    <w:rsid w:val="00137D32"/>
    <w:rsid w:val="00141C86"/>
    <w:rsid w:val="001423B6"/>
    <w:rsid w:val="00142447"/>
    <w:rsid w:val="00143BC0"/>
    <w:rsid w:val="001448A7"/>
    <w:rsid w:val="001465FA"/>
    <w:rsid w:val="00146621"/>
    <w:rsid w:val="0015157F"/>
    <w:rsid w:val="00151655"/>
    <w:rsid w:val="001550A2"/>
    <w:rsid w:val="00155632"/>
    <w:rsid w:val="001558B0"/>
    <w:rsid w:val="00156698"/>
    <w:rsid w:val="00157C8F"/>
    <w:rsid w:val="0016127B"/>
    <w:rsid w:val="00162325"/>
    <w:rsid w:val="00162604"/>
    <w:rsid w:val="001642DA"/>
    <w:rsid w:val="0016568B"/>
    <w:rsid w:val="00167FA5"/>
    <w:rsid w:val="00170256"/>
    <w:rsid w:val="0017045C"/>
    <w:rsid w:val="001708D1"/>
    <w:rsid w:val="0017122E"/>
    <w:rsid w:val="00171D09"/>
    <w:rsid w:val="00173D6C"/>
    <w:rsid w:val="001747E2"/>
    <w:rsid w:val="00174B82"/>
    <w:rsid w:val="001802EF"/>
    <w:rsid w:val="00180604"/>
    <w:rsid w:val="00181548"/>
    <w:rsid w:val="001849AA"/>
    <w:rsid w:val="00184C28"/>
    <w:rsid w:val="001864F9"/>
    <w:rsid w:val="00186509"/>
    <w:rsid w:val="00186B5C"/>
    <w:rsid w:val="00187B70"/>
    <w:rsid w:val="001915A8"/>
    <w:rsid w:val="001931C9"/>
    <w:rsid w:val="00193754"/>
    <w:rsid w:val="00194D55"/>
    <w:rsid w:val="0019505E"/>
    <w:rsid w:val="001951DA"/>
    <w:rsid w:val="001953D9"/>
    <w:rsid w:val="001A08FF"/>
    <w:rsid w:val="001A0DD4"/>
    <w:rsid w:val="001A1762"/>
    <w:rsid w:val="001A18B1"/>
    <w:rsid w:val="001A1FD8"/>
    <w:rsid w:val="001A3A35"/>
    <w:rsid w:val="001A47C1"/>
    <w:rsid w:val="001A6DB4"/>
    <w:rsid w:val="001A7478"/>
    <w:rsid w:val="001B0AE6"/>
    <w:rsid w:val="001B11D0"/>
    <w:rsid w:val="001B43D7"/>
    <w:rsid w:val="001B4438"/>
    <w:rsid w:val="001B5EAF"/>
    <w:rsid w:val="001B7686"/>
    <w:rsid w:val="001C013D"/>
    <w:rsid w:val="001C0B84"/>
    <w:rsid w:val="001C23FA"/>
    <w:rsid w:val="001C2BF0"/>
    <w:rsid w:val="001C3269"/>
    <w:rsid w:val="001C364E"/>
    <w:rsid w:val="001C3D59"/>
    <w:rsid w:val="001C65E7"/>
    <w:rsid w:val="001D1DB4"/>
    <w:rsid w:val="001D212D"/>
    <w:rsid w:val="001D2DE7"/>
    <w:rsid w:val="001D3C55"/>
    <w:rsid w:val="001D3E4A"/>
    <w:rsid w:val="001D40F5"/>
    <w:rsid w:val="001D5B0C"/>
    <w:rsid w:val="001D6F16"/>
    <w:rsid w:val="001D7030"/>
    <w:rsid w:val="001E117D"/>
    <w:rsid w:val="001E5C91"/>
    <w:rsid w:val="001E7FC1"/>
    <w:rsid w:val="001F2560"/>
    <w:rsid w:val="001F2F80"/>
    <w:rsid w:val="001F43F3"/>
    <w:rsid w:val="001F4E44"/>
    <w:rsid w:val="001F7505"/>
    <w:rsid w:val="00202D66"/>
    <w:rsid w:val="00203402"/>
    <w:rsid w:val="00211078"/>
    <w:rsid w:val="00211327"/>
    <w:rsid w:val="00211F7F"/>
    <w:rsid w:val="00212A6F"/>
    <w:rsid w:val="00212E22"/>
    <w:rsid w:val="002155E0"/>
    <w:rsid w:val="0021569B"/>
    <w:rsid w:val="002167B8"/>
    <w:rsid w:val="0022076F"/>
    <w:rsid w:val="0022280B"/>
    <w:rsid w:val="00222E56"/>
    <w:rsid w:val="00227C3D"/>
    <w:rsid w:val="00230347"/>
    <w:rsid w:val="00230699"/>
    <w:rsid w:val="002314CE"/>
    <w:rsid w:val="00234B4A"/>
    <w:rsid w:val="00234CD1"/>
    <w:rsid w:val="002400F5"/>
    <w:rsid w:val="002412B5"/>
    <w:rsid w:val="002413CA"/>
    <w:rsid w:val="00242E02"/>
    <w:rsid w:val="00242FCB"/>
    <w:rsid w:val="002439CD"/>
    <w:rsid w:val="002440AA"/>
    <w:rsid w:val="0024486C"/>
    <w:rsid w:val="00246327"/>
    <w:rsid w:val="00250172"/>
    <w:rsid w:val="002520CA"/>
    <w:rsid w:val="002574F9"/>
    <w:rsid w:val="00261B01"/>
    <w:rsid w:val="00262B61"/>
    <w:rsid w:val="00262EE2"/>
    <w:rsid w:val="0026513B"/>
    <w:rsid w:val="00265274"/>
    <w:rsid w:val="00266292"/>
    <w:rsid w:val="002662F7"/>
    <w:rsid w:val="00271B98"/>
    <w:rsid w:val="002727F2"/>
    <w:rsid w:val="0027580C"/>
    <w:rsid w:val="00276811"/>
    <w:rsid w:val="00282699"/>
    <w:rsid w:val="00283981"/>
    <w:rsid w:val="00285AE8"/>
    <w:rsid w:val="0028726B"/>
    <w:rsid w:val="00290FBD"/>
    <w:rsid w:val="002926DF"/>
    <w:rsid w:val="00292DD4"/>
    <w:rsid w:val="00294C77"/>
    <w:rsid w:val="00296697"/>
    <w:rsid w:val="00296806"/>
    <w:rsid w:val="00296D91"/>
    <w:rsid w:val="00297C48"/>
    <w:rsid w:val="002A08B3"/>
    <w:rsid w:val="002A0E52"/>
    <w:rsid w:val="002A1439"/>
    <w:rsid w:val="002A6EC6"/>
    <w:rsid w:val="002A72FC"/>
    <w:rsid w:val="002B0472"/>
    <w:rsid w:val="002B1797"/>
    <w:rsid w:val="002B1B85"/>
    <w:rsid w:val="002B2234"/>
    <w:rsid w:val="002B3015"/>
    <w:rsid w:val="002B4145"/>
    <w:rsid w:val="002B6440"/>
    <w:rsid w:val="002B6B12"/>
    <w:rsid w:val="002B7B1C"/>
    <w:rsid w:val="002C15EA"/>
    <w:rsid w:val="002C2735"/>
    <w:rsid w:val="002C4152"/>
    <w:rsid w:val="002C5949"/>
    <w:rsid w:val="002D0EA7"/>
    <w:rsid w:val="002D35B1"/>
    <w:rsid w:val="002D440E"/>
    <w:rsid w:val="002D4B5B"/>
    <w:rsid w:val="002D6744"/>
    <w:rsid w:val="002D75E9"/>
    <w:rsid w:val="002E00F8"/>
    <w:rsid w:val="002E0223"/>
    <w:rsid w:val="002E3B6E"/>
    <w:rsid w:val="002E3CE8"/>
    <w:rsid w:val="002E3D41"/>
    <w:rsid w:val="002E575D"/>
    <w:rsid w:val="002E6140"/>
    <w:rsid w:val="002E6985"/>
    <w:rsid w:val="002E71B6"/>
    <w:rsid w:val="002F0C89"/>
    <w:rsid w:val="002F1F81"/>
    <w:rsid w:val="002F359A"/>
    <w:rsid w:val="002F3918"/>
    <w:rsid w:val="002F77C8"/>
    <w:rsid w:val="00303707"/>
    <w:rsid w:val="003042C1"/>
    <w:rsid w:val="00304A8F"/>
    <w:rsid w:val="00304C1D"/>
    <w:rsid w:val="00304F22"/>
    <w:rsid w:val="00306C7C"/>
    <w:rsid w:val="00307A05"/>
    <w:rsid w:val="00310217"/>
    <w:rsid w:val="0031252F"/>
    <w:rsid w:val="00314457"/>
    <w:rsid w:val="0031645A"/>
    <w:rsid w:val="00320094"/>
    <w:rsid w:val="00320936"/>
    <w:rsid w:val="00321021"/>
    <w:rsid w:val="0032105B"/>
    <w:rsid w:val="0032219F"/>
    <w:rsid w:val="00322EDD"/>
    <w:rsid w:val="003237FB"/>
    <w:rsid w:val="00323958"/>
    <w:rsid w:val="00324B9F"/>
    <w:rsid w:val="00324BD5"/>
    <w:rsid w:val="00326C6B"/>
    <w:rsid w:val="0032757A"/>
    <w:rsid w:val="00327D1A"/>
    <w:rsid w:val="00332320"/>
    <w:rsid w:val="00332939"/>
    <w:rsid w:val="00332A25"/>
    <w:rsid w:val="00332A54"/>
    <w:rsid w:val="00332A67"/>
    <w:rsid w:val="003337D8"/>
    <w:rsid w:val="0033494C"/>
    <w:rsid w:val="00334C90"/>
    <w:rsid w:val="00335EA8"/>
    <w:rsid w:val="0033608A"/>
    <w:rsid w:val="003402B6"/>
    <w:rsid w:val="00342218"/>
    <w:rsid w:val="00342EB3"/>
    <w:rsid w:val="003431EB"/>
    <w:rsid w:val="003453A4"/>
    <w:rsid w:val="003457D7"/>
    <w:rsid w:val="00345959"/>
    <w:rsid w:val="00346B44"/>
    <w:rsid w:val="0034767F"/>
    <w:rsid w:val="00347D72"/>
    <w:rsid w:val="003513C8"/>
    <w:rsid w:val="00354919"/>
    <w:rsid w:val="00354F10"/>
    <w:rsid w:val="00357611"/>
    <w:rsid w:val="00367237"/>
    <w:rsid w:val="0037077F"/>
    <w:rsid w:val="00372411"/>
    <w:rsid w:val="00373882"/>
    <w:rsid w:val="003750AC"/>
    <w:rsid w:val="0037524C"/>
    <w:rsid w:val="003768E5"/>
    <w:rsid w:val="003815F4"/>
    <w:rsid w:val="00382390"/>
    <w:rsid w:val="0038410A"/>
    <w:rsid w:val="003843DB"/>
    <w:rsid w:val="003849E2"/>
    <w:rsid w:val="00385E91"/>
    <w:rsid w:val="00391AA9"/>
    <w:rsid w:val="00393761"/>
    <w:rsid w:val="003953D4"/>
    <w:rsid w:val="00397500"/>
    <w:rsid w:val="00397C2D"/>
    <w:rsid w:val="00397D18"/>
    <w:rsid w:val="003A139B"/>
    <w:rsid w:val="003A1B36"/>
    <w:rsid w:val="003A25B8"/>
    <w:rsid w:val="003A3452"/>
    <w:rsid w:val="003A4C31"/>
    <w:rsid w:val="003A6735"/>
    <w:rsid w:val="003A6A33"/>
    <w:rsid w:val="003B0C2D"/>
    <w:rsid w:val="003B1454"/>
    <w:rsid w:val="003B18B6"/>
    <w:rsid w:val="003B1F9A"/>
    <w:rsid w:val="003B33FE"/>
    <w:rsid w:val="003B4300"/>
    <w:rsid w:val="003B69FB"/>
    <w:rsid w:val="003B6FC7"/>
    <w:rsid w:val="003C425A"/>
    <w:rsid w:val="003C4B7E"/>
    <w:rsid w:val="003C59E0"/>
    <w:rsid w:val="003C66FA"/>
    <w:rsid w:val="003C6C8D"/>
    <w:rsid w:val="003C758E"/>
    <w:rsid w:val="003D03EA"/>
    <w:rsid w:val="003D3CCA"/>
    <w:rsid w:val="003D4EB4"/>
    <w:rsid w:val="003D4F95"/>
    <w:rsid w:val="003D5DAF"/>
    <w:rsid w:val="003D5F42"/>
    <w:rsid w:val="003D60A9"/>
    <w:rsid w:val="003D6223"/>
    <w:rsid w:val="003E3394"/>
    <w:rsid w:val="003E4EDC"/>
    <w:rsid w:val="003F23F8"/>
    <w:rsid w:val="003F2669"/>
    <w:rsid w:val="003F42C7"/>
    <w:rsid w:val="003F468F"/>
    <w:rsid w:val="003F4C97"/>
    <w:rsid w:val="003F7FE6"/>
    <w:rsid w:val="00400193"/>
    <w:rsid w:val="0040103E"/>
    <w:rsid w:val="00401337"/>
    <w:rsid w:val="00401F87"/>
    <w:rsid w:val="00402D1D"/>
    <w:rsid w:val="004078B9"/>
    <w:rsid w:val="00411654"/>
    <w:rsid w:val="00415F50"/>
    <w:rsid w:val="004170F6"/>
    <w:rsid w:val="004212E7"/>
    <w:rsid w:val="00421A4D"/>
    <w:rsid w:val="00422A69"/>
    <w:rsid w:val="0042446D"/>
    <w:rsid w:val="00424C18"/>
    <w:rsid w:val="00427774"/>
    <w:rsid w:val="00427BF8"/>
    <w:rsid w:val="00430580"/>
    <w:rsid w:val="004313A7"/>
    <w:rsid w:val="00431C02"/>
    <w:rsid w:val="00432B4A"/>
    <w:rsid w:val="0043404D"/>
    <w:rsid w:val="00437395"/>
    <w:rsid w:val="00440700"/>
    <w:rsid w:val="0044076B"/>
    <w:rsid w:val="004417FA"/>
    <w:rsid w:val="00441A8B"/>
    <w:rsid w:val="00442B0F"/>
    <w:rsid w:val="004436B4"/>
    <w:rsid w:val="00445047"/>
    <w:rsid w:val="004470D2"/>
    <w:rsid w:val="004477C2"/>
    <w:rsid w:val="00455144"/>
    <w:rsid w:val="0045609E"/>
    <w:rsid w:val="004573DF"/>
    <w:rsid w:val="00460304"/>
    <w:rsid w:val="00460559"/>
    <w:rsid w:val="00461BDE"/>
    <w:rsid w:val="00463E39"/>
    <w:rsid w:val="004657FC"/>
    <w:rsid w:val="00466210"/>
    <w:rsid w:val="00467BE9"/>
    <w:rsid w:val="004712DB"/>
    <w:rsid w:val="004716FD"/>
    <w:rsid w:val="00471D75"/>
    <w:rsid w:val="004722FA"/>
    <w:rsid w:val="004733F6"/>
    <w:rsid w:val="00474A3A"/>
    <w:rsid w:val="00474E69"/>
    <w:rsid w:val="0047614A"/>
    <w:rsid w:val="00476524"/>
    <w:rsid w:val="00476B05"/>
    <w:rsid w:val="004815D6"/>
    <w:rsid w:val="00482D0F"/>
    <w:rsid w:val="00483EDF"/>
    <w:rsid w:val="00484EFF"/>
    <w:rsid w:val="004875F8"/>
    <w:rsid w:val="00490E03"/>
    <w:rsid w:val="00492B21"/>
    <w:rsid w:val="00493BA8"/>
    <w:rsid w:val="004942C8"/>
    <w:rsid w:val="0049621B"/>
    <w:rsid w:val="004A2E81"/>
    <w:rsid w:val="004A311F"/>
    <w:rsid w:val="004A3305"/>
    <w:rsid w:val="004A5B9E"/>
    <w:rsid w:val="004A5CF4"/>
    <w:rsid w:val="004A6AEE"/>
    <w:rsid w:val="004A7B44"/>
    <w:rsid w:val="004B0936"/>
    <w:rsid w:val="004B1ED2"/>
    <w:rsid w:val="004B298F"/>
    <w:rsid w:val="004B49AE"/>
    <w:rsid w:val="004B7E27"/>
    <w:rsid w:val="004C1895"/>
    <w:rsid w:val="004C23D2"/>
    <w:rsid w:val="004C348C"/>
    <w:rsid w:val="004C3E99"/>
    <w:rsid w:val="004C6D40"/>
    <w:rsid w:val="004D0683"/>
    <w:rsid w:val="004D0F47"/>
    <w:rsid w:val="004D1923"/>
    <w:rsid w:val="004D2DD3"/>
    <w:rsid w:val="004D507F"/>
    <w:rsid w:val="004D50DD"/>
    <w:rsid w:val="004D5B08"/>
    <w:rsid w:val="004D7711"/>
    <w:rsid w:val="004D7A31"/>
    <w:rsid w:val="004E0604"/>
    <w:rsid w:val="004E07D3"/>
    <w:rsid w:val="004E2B0A"/>
    <w:rsid w:val="004E4803"/>
    <w:rsid w:val="004E497C"/>
    <w:rsid w:val="004E5048"/>
    <w:rsid w:val="004E584D"/>
    <w:rsid w:val="004E67B9"/>
    <w:rsid w:val="004E6906"/>
    <w:rsid w:val="004F0C3C"/>
    <w:rsid w:val="004F1F24"/>
    <w:rsid w:val="004F43BC"/>
    <w:rsid w:val="004F492A"/>
    <w:rsid w:val="004F63FC"/>
    <w:rsid w:val="004F75C3"/>
    <w:rsid w:val="00500599"/>
    <w:rsid w:val="00501812"/>
    <w:rsid w:val="00501A4C"/>
    <w:rsid w:val="005028E0"/>
    <w:rsid w:val="0050322B"/>
    <w:rsid w:val="0050497E"/>
    <w:rsid w:val="00505977"/>
    <w:rsid w:val="00505A92"/>
    <w:rsid w:val="005067E3"/>
    <w:rsid w:val="00506EDA"/>
    <w:rsid w:val="005116B3"/>
    <w:rsid w:val="005123BF"/>
    <w:rsid w:val="005135D9"/>
    <w:rsid w:val="00513DB5"/>
    <w:rsid w:val="005140B7"/>
    <w:rsid w:val="00515B9C"/>
    <w:rsid w:val="005203F1"/>
    <w:rsid w:val="005206C8"/>
    <w:rsid w:val="00521212"/>
    <w:rsid w:val="00521974"/>
    <w:rsid w:val="00521A37"/>
    <w:rsid w:val="00521BC3"/>
    <w:rsid w:val="005260D6"/>
    <w:rsid w:val="00527729"/>
    <w:rsid w:val="00533632"/>
    <w:rsid w:val="00533E00"/>
    <w:rsid w:val="00533FE8"/>
    <w:rsid w:val="005358B1"/>
    <w:rsid w:val="00536343"/>
    <w:rsid w:val="0053773B"/>
    <w:rsid w:val="00541339"/>
    <w:rsid w:val="00541E6E"/>
    <w:rsid w:val="00541ECD"/>
    <w:rsid w:val="0054251F"/>
    <w:rsid w:val="00543B74"/>
    <w:rsid w:val="00544FB7"/>
    <w:rsid w:val="00550CFB"/>
    <w:rsid w:val="00550F40"/>
    <w:rsid w:val="005520D8"/>
    <w:rsid w:val="00552CDC"/>
    <w:rsid w:val="005533BC"/>
    <w:rsid w:val="0055643F"/>
    <w:rsid w:val="00556CF1"/>
    <w:rsid w:val="00556E49"/>
    <w:rsid w:val="00561AE5"/>
    <w:rsid w:val="00562055"/>
    <w:rsid w:val="00564A74"/>
    <w:rsid w:val="00564F88"/>
    <w:rsid w:val="005664CC"/>
    <w:rsid w:val="00566DCE"/>
    <w:rsid w:val="00567186"/>
    <w:rsid w:val="005711A6"/>
    <w:rsid w:val="00572FE5"/>
    <w:rsid w:val="005731B7"/>
    <w:rsid w:val="005757FE"/>
    <w:rsid w:val="00575D05"/>
    <w:rsid w:val="005762A7"/>
    <w:rsid w:val="005828C3"/>
    <w:rsid w:val="00582A3E"/>
    <w:rsid w:val="00582D3F"/>
    <w:rsid w:val="005878F7"/>
    <w:rsid w:val="00587E37"/>
    <w:rsid w:val="0059075A"/>
    <w:rsid w:val="005916D7"/>
    <w:rsid w:val="00596464"/>
    <w:rsid w:val="0059710B"/>
    <w:rsid w:val="005A2AEF"/>
    <w:rsid w:val="005A3C7F"/>
    <w:rsid w:val="005A6159"/>
    <w:rsid w:val="005A698C"/>
    <w:rsid w:val="005A7BB3"/>
    <w:rsid w:val="005B0772"/>
    <w:rsid w:val="005B1FEB"/>
    <w:rsid w:val="005B22F0"/>
    <w:rsid w:val="005B630A"/>
    <w:rsid w:val="005C0D7D"/>
    <w:rsid w:val="005C13CD"/>
    <w:rsid w:val="005C14BD"/>
    <w:rsid w:val="005C196B"/>
    <w:rsid w:val="005C34F9"/>
    <w:rsid w:val="005C577E"/>
    <w:rsid w:val="005C7031"/>
    <w:rsid w:val="005C7565"/>
    <w:rsid w:val="005C7710"/>
    <w:rsid w:val="005C7B5D"/>
    <w:rsid w:val="005D2934"/>
    <w:rsid w:val="005D46D8"/>
    <w:rsid w:val="005D5835"/>
    <w:rsid w:val="005D5992"/>
    <w:rsid w:val="005D789E"/>
    <w:rsid w:val="005D7F38"/>
    <w:rsid w:val="005E0799"/>
    <w:rsid w:val="005E0A61"/>
    <w:rsid w:val="005E115E"/>
    <w:rsid w:val="005E1D1E"/>
    <w:rsid w:val="005E4031"/>
    <w:rsid w:val="005E6EB3"/>
    <w:rsid w:val="005F11DF"/>
    <w:rsid w:val="005F1EA9"/>
    <w:rsid w:val="005F1F3D"/>
    <w:rsid w:val="005F2B8E"/>
    <w:rsid w:val="005F2C48"/>
    <w:rsid w:val="005F2E2D"/>
    <w:rsid w:val="005F5A80"/>
    <w:rsid w:val="005F5E6B"/>
    <w:rsid w:val="005F6CCC"/>
    <w:rsid w:val="005F7FD8"/>
    <w:rsid w:val="00600D5C"/>
    <w:rsid w:val="00602A7C"/>
    <w:rsid w:val="006044FF"/>
    <w:rsid w:val="0060484B"/>
    <w:rsid w:val="006051FF"/>
    <w:rsid w:val="00607CC5"/>
    <w:rsid w:val="006109D8"/>
    <w:rsid w:val="006111C4"/>
    <w:rsid w:val="006135D3"/>
    <w:rsid w:val="00613E03"/>
    <w:rsid w:val="006232C8"/>
    <w:rsid w:val="00623E67"/>
    <w:rsid w:val="00625E5B"/>
    <w:rsid w:val="00626BD1"/>
    <w:rsid w:val="006319E3"/>
    <w:rsid w:val="00632CCE"/>
    <w:rsid w:val="00633014"/>
    <w:rsid w:val="00633332"/>
    <w:rsid w:val="00633882"/>
    <w:rsid w:val="0063437B"/>
    <w:rsid w:val="00634948"/>
    <w:rsid w:val="0063564F"/>
    <w:rsid w:val="00636FBD"/>
    <w:rsid w:val="00637458"/>
    <w:rsid w:val="0064144A"/>
    <w:rsid w:val="00646F3A"/>
    <w:rsid w:val="00647316"/>
    <w:rsid w:val="00647D55"/>
    <w:rsid w:val="00654166"/>
    <w:rsid w:val="00654D2E"/>
    <w:rsid w:val="00654EA6"/>
    <w:rsid w:val="00655460"/>
    <w:rsid w:val="00655E21"/>
    <w:rsid w:val="00660624"/>
    <w:rsid w:val="006624D6"/>
    <w:rsid w:val="0066338E"/>
    <w:rsid w:val="006670D3"/>
    <w:rsid w:val="006673CA"/>
    <w:rsid w:val="00670DB1"/>
    <w:rsid w:val="00671BFE"/>
    <w:rsid w:val="006726D5"/>
    <w:rsid w:val="00673C26"/>
    <w:rsid w:val="00673FC8"/>
    <w:rsid w:val="00674708"/>
    <w:rsid w:val="00674A5B"/>
    <w:rsid w:val="00675755"/>
    <w:rsid w:val="006812AF"/>
    <w:rsid w:val="0068157C"/>
    <w:rsid w:val="00681F04"/>
    <w:rsid w:val="0068327D"/>
    <w:rsid w:val="006836F9"/>
    <w:rsid w:val="00683DE7"/>
    <w:rsid w:val="0068627A"/>
    <w:rsid w:val="006863A7"/>
    <w:rsid w:val="0068741D"/>
    <w:rsid w:val="00687461"/>
    <w:rsid w:val="00690E21"/>
    <w:rsid w:val="006929FE"/>
    <w:rsid w:val="00692C33"/>
    <w:rsid w:val="00692D54"/>
    <w:rsid w:val="00692FD9"/>
    <w:rsid w:val="00693338"/>
    <w:rsid w:val="00694465"/>
    <w:rsid w:val="00694AF0"/>
    <w:rsid w:val="00694BB4"/>
    <w:rsid w:val="00694DE3"/>
    <w:rsid w:val="00697D5A"/>
    <w:rsid w:val="006A0558"/>
    <w:rsid w:val="006A2F59"/>
    <w:rsid w:val="006A4686"/>
    <w:rsid w:val="006A4D40"/>
    <w:rsid w:val="006A6986"/>
    <w:rsid w:val="006A71F6"/>
    <w:rsid w:val="006B0E9E"/>
    <w:rsid w:val="006B14B8"/>
    <w:rsid w:val="006B1CD5"/>
    <w:rsid w:val="006B1F19"/>
    <w:rsid w:val="006B39B9"/>
    <w:rsid w:val="006B4C77"/>
    <w:rsid w:val="006B5679"/>
    <w:rsid w:val="006B5AE4"/>
    <w:rsid w:val="006B7C37"/>
    <w:rsid w:val="006C0943"/>
    <w:rsid w:val="006C10C8"/>
    <w:rsid w:val="006C2B81"/>
    <w:rsid w:val="006C3C6D"/>
    <w:rsid w:val="006C46C0"/>
    <w:rsid w:val="006C5D1A"/>
    <w:rsid w:val="006C6F58"/>
    <w:rsid w:val="006C7EEC"/>
    <w:rsid w:val="006D0A0D"/>
    <w:rsid w:val="006D1507"/>
    <w:rsid w:val="006D1D38"/>
    <w:rsid w:val="006D3D65"/>
    <w:rsid w:val="006D4054"/>
    <w:rsid w:val="006D5D15"/>
    <w:rsid w:val="006D7790"/>
    <w:rsid w:val="006E01DE"/>
    <w:rsid w:val="006E02EC"/>
    <w:rsid w:val="006E23F6"/>
    <w:rsid w:val="006E2BD8"/>
    <w:rsid w:val="006E2E50"/>
    <w:rsid w:val="006E504B"/>
    <w:rsid w:val="006E7636"/>
    <w:rsid w:val="006E7F78"/>
    <w:rsid w:val="006F08B9"/>
    <w:rsid w:val="006F2DD9"/>
    <w:rsid w:val="006F51D0"/>
    <w:rsid w:val="006F6DCF"/>
    <w:rsid w:val="006F7343"/>
    <w:rsid w:val="00702C2F"/>
    <w:rsid w:val="00702D89"/>
    <w:rsid w:val="00705CD4"/>
    <w:rsid w:val="00706A79"/>
    <w:rsid w:val="00707906"/>
    <w:rsid w:val="007116B6"/>
    <w:rsid w:val="00711880"/>
    <w:rsid w:val="00715D29"/>
    <w:rsid w:val="00716DE0"/>
    <w:rsid w:val="0072040E"/>
    <w:rsid w:val="007211B1"/>
    <w:rsid w:val="00724030"/>
    <w:rsid w:val="007275B6"/>
    <w:rsid w:val="00727703"/>
    <w:rsid w:val="00733FD7"/>
    <w:rsid w:val="007347E4"/>
    <w:rsid w:val="00734888"/>
    <w:rsid w:val="00734FEF"/>
    <w:rsid w:val="007454E5"/>
    <w:rsid w:val="00746187"/>
    <w:rsid w:val="007502F3"/>
    <w:rsid w:val="00751FAC"/>
    <w:rsid w:val="00752DAC"/>
    <w:rsid w:val="007554B0"/>
    <w:rsid w:val="00760DE9"/>
    <w:rsid w:val="007611CD"/>
    <w:rsid w:val="0076254F"/>
    <w:rsid w:val="00762990"/>
    <w:rsid w:val="00762FF2"/>
    <w:rsid w:val="00763982"/>
    <w:rsid w:val="00764D9C"/>
    <w:rsid w:val="00771A5A"/>
    <w:rsid w:val="0077245A"/>
    <w:rsid w:val="007731D8"/>
    <w:rsid w:val="00773CE5"/>
    <w:rsid w:val="0077402D"/>
    <w:rsid w:val="00774D61"/>
    <w:rsid w:val="00774D62"/>
    <w:rsid w:val="00775896"/>
    <w:rsid w:val="007758FD"/>
    <w:rsid w:val="007764D2"/>
    <w:rsid w:val="00777CB1"/>
    <w:rsid w:val="007801F5"/>
    <w:rsid w:val="00783CA4"/>
    <w:rsid w:val="00783CAA"/>
    <w:rsid w:val="007842FB"/>
    <w:rsid w:val="00785360"/>
    <w:rsid w:val="00785540"/>
    <w:rsid w:val="00785705"/>
    <w:rsid w:val="00786124"/>
    <w:rsid w:val="00790C3E"/>
    <w:rsid w:val="0079514B"/>
    <w:rsid w:val="007A11BD"/>
    <w:rsid w:val="007A2DC1"/>
    <w:rsid w:val="007A3E0B"/>
    <w:rsid w:val="007A758A"/>
    <w:rsid w:val="007B08F3"/>
    <w:rsid w:val="007B0BAB"/>
    <w:rsid w:val="007B0D8F"/>
    <w:rsid w:val="007B1C71"/>
    <w:rsid w:val="007B3C4A"/>
    <w:rsid w:val="007B5D32"/>
    <w:rsid w:val="007B74AB"/>
    <w:rsid w:val="007C0412"/>
    <w:rsid w:val="007C4094"/>
    <w:rsid w:val="007C5D21"/>
    <w:rsid w:val="007C73A0"/>
    <w:rsid w:val="007C763C"/>
    <w:rsid w:val="007D1C31"/>
    <w:rsid w:val="007D3319"/>
    <w:rsid w:val="007D335D"/>
    <w:rsid w:val="007D3642"/>
    <w:rsid w:val="007D4EB8"/>
    <w:rsid w:val="007D5898"/>
    <w:rsid w:val="007D6267"/>
    <w:rsid w:val="007D6B06"/>
    <w:rsid w:val="007E04C5"/>
    <w:rsid w:val="007E0DB2"/>
    <w:rsid w:val="007E0E31"/>
    <w:rsid w:val="007E1184"/>
    <w:rsid w:val="007E1352"/>
    <w:rsid w:val="007E1F14"/>
    <w:rsid w:val="007E2298"/>
    <w:rsid w:val="007E2F9C"/>
    <w:rsid w:val="007E3314"/>
    <w:rsid w:val="007E4B03"/>
    <w:rsid w:val="007E6A56"/>
    <w:rsid w:val="007E716F"/>
    <w:rsid w:val="007F0167"/>
    <w:rsid w:val="007F04F4"/>
    <w:rsid w:val="007F25A3"/>
    <w:rsid w:val="007F275E"/>
    <w:rsid w:val="007F28BB"/>
    <w:rsid w:val="007F324B"/>
    <w:rsid w:val="007F36F4"/>
    <w:rsid w:val="007F3898"/>
    <w:rsid w:val="007F4A26"/>
    <w:rsid w:val="007F6485"/>
    <w:rsid w:val="007F70CD"/>
    <w:rsid w:val="007F7BFB"/>
    <w:rsid w:val="008021BD"/>
    <w:rsid w:val="00802DC2"/>
    <w:rsid w:val="00803B35"/>
    <w:rsid w:val="0080553C"/>
    <w:rsid w:val="00805B46"/>
    <w:rsid w:val="008063BF"/>
    <w:rsid w:val="0081004B"/>
    <w:rsid w:val="008119BB"/>
    <w:rsid w:val="008127B9"/>
    <w:rsid w:val="0081438B"/>
    <w:rsid w:val="00814632"/>
    <w:rsid w:val="0081537D"/>
    <w:rsid w:val="0081668A"/>
    <w:rsid w:val="00816E06"/>
    <w:rsid w:val="008205A7"/>
    <w:rsid w:val="008223FB"/>
    <w:rsid w:val="008235B1"/>
    <w:rsid w:val="00825D7C"/>
    <w:rsid w:val="00825DC2"/>
    <w:rsid w:val="00826CD5"/>
    <w:rsid w:val="0082708E"/>
    <w:rsid w:val="00830977"/>
    <w:rsid w:val="00830A13"/>
    <w:rsid w:val="0083126D"/>
    <w:rsid w:val="0083283E"/>
    <w:rsid w:val="0083335F"/>
    <w:rsid w:val="008335A8"/>
    <w:rsid w:val="00834AD3"/>
    <w:rsid w:val="00834DE5"/>
    <w:rsid w:val="00835284"/>
    <w:rsid w:val="00843795"/>
    <w:rsid w:val="0084551C"/>
    <w:rsid w:val="00847F0F"/>
    <w:rsid w:val="00852448"/>
    <w:rsid w:val="008540F0"/>
    <w:rsid w:val="00857074"/>
    <w:rsid w:val="00860BA6"/>
    <w:rsid w:val="00861137"/>
    <w:rsid w:val="00862119"/>
    <w:rsid w:val="00864535"/>
    <w:rsid w:val="0086798B"/>
    <w:rsid w:val="008706A0"/>
    <w:rsid w:val="008707CF"/>
    <w:rsid w:val="00872C2A"/>
    <w:rsid w:val="0087427F"/>
    <w:rsid w:val="00874865"/>
    <w:rsid w:val="0087508D"/>
    <w:rsid w:val="0087524B"/>
    <w:rsid w:val="008752CA"/>
    <w:rsid w:val="00875393"/>
    <w:rsid w:val="00875D6D"/>
    <w:rsid w:val="008770E5"/>
    <w:rsid w:val="008802BF"/>
    <w:rsid w:val="0088237D"/>
    <w:rsid w:val="0088258A"/>
    <w:rsid w:val="00884D73"/>
    <w:rsid w:val="00884EDE"/>
    <w:rsid w:val="00886332"/>
    <w:rsid w:val="0088757B"/>
    <w:rsid w:val="0088797D"/>
    <w:rsid w:val="00891047"/>
    <w:rsid w:val="0089152C"/>
    <w:rsid w:val="00894293"/>
    <w:rsid w:val="00895898"/>
    <w:rsid w:val="00895E30"/>
    <w:rsid w:val="008960A6"/>
    <w:rsid w:val="0089665A"/>
    <w:rsid w:val="00896D71"/>
    <w:rsid w:val="00897B0C"/>
    <w:rsid w:val="008A0964"/>
    <w:rsid w:val="008A0C4A"/>
    <w:rsid w:val="008A26D9"/>
    <w:rsid w:val="008A278B"/>
    <w:rsid w:val="008A2B30"/>
    <w:rsid w:val="008A3AA7"/>
    <w:rsid w:val="008A3C4A"/>
    <w:rsid w:val="008A5AE9"/>
    <w:rsid w:val="008A7009"/>
    <w:rsid w:val="008A7CF0"/>
    <w:rsid w:val="008B18FF"/>
    <w:rsid w:val="008B52D7"/>
    <w:rsid w:val="008B57F2"/>
    <w:rsid w:val="008B657E"/>
    <w:rsid w:val="008B6867"/>
    <w:rsid w:val="008B6991"/>
    <w:rsid w:val="008B7665"/>
    <w:rsid w:val="008C046A"/>
    <w:rsid w:val="008C0C29"/>
    <w:rsid w:val="008D2898"/>
    <w:rsid w:val="008D28A2"/>
    <w:rsid w:val="008D617E"/>
    <w:rsid w:val="008E119E"/>
    <w:rsid w:val="008E24D9"/>
    <w:rsid w:val="008E2986"/>
    <w:rsid w:val="008E2C60"/>
    <w:rsid w:val="008E2FED"/>
    <w:rsid w:val="008E431C"/>
    <w:rsid w:val="008E48C4"/>
    <w:rsid w:val="008E5389"/>
    <w:rsid w:val="008F15F3"/>
    <w:rsid w:val="008F2245"/>
    <w:rsid w:val="008F2641"/>
    <w:rsid w:val="008F3204"/>
    <w:rsid w:val="008F3638"/>
    <w:rsid w:val="008F4441"/>
    <w:rsid w:val="008F4694"/>
    <w:rsid w:val="008F615E"/>
    <w:rsid w:val="008F6964"/>
    <w:rsid w:val="008F6C3C"/>
    <w:rsid w:val="008F6F31"/>
    <w:rsid w:val="008F74DF"/>
    <w:rsid w:val="00901007"/>
    <w:rsid w:val="009014EF"/>
    <w:rsid w:val="00901ED6"/>
    <w:rsid w:val="0090252D"/>
    <w:rsid w:val="009034B4"/>
    <w:rsid w:val="00903B7A"/>
    <w:rsid w:val="00903DA5"/>
    <w:rsid w:val="0090573A"/>
    <w:rsid w:val="00906F75"/>
    <w:rsid w:val="00907511"/>
    <w:rsid w:val="0091010B"/>
    <w:rsid w:val="009127BA"/>
    <w:rsid w:val="009143A0"/>
    <w:rsid w:val="00920460"/>
    <w:rsid w:val="00920A7E"/>
    <w:rsid w:val="00921FC2"/>
    <w:rsid w:val="009227A6"/>
    <w:rsid w:val="00923404"/>
    <w:rsid w:val="009255B9"/>
    <w:rsid w:val="00926858"/>
    <w:rsid w:val="0093054B"/>
    <w:rsid w:val="00930703"/>
    <w:rsid w:val="009317DD"/>
    <w:rsid w:val="009320D1"/>
    <w:rsid w:val="0093262A"/>
    <w:rsid w:val="00933EC1"/>
    <w:rsid w:val="00933F58"/>
    <w:rsid w:val="00933F94"/>
    <w:rsid w:val="00936260"/>
    <w:rsid w:val="00937540"/>
    <w:rsid w:val="00937F39"/>
    <w:rsid w:val="00940A2B"/>
    <w:rsid w:val="009415FC"/>
    <w:rsid w:val="00944BA9"/>
    <w:rsid w:val="00947876"/>
    <w:rsid w:val="0095200D"/>
    <w:rsid w:val="00952578"/>
    <w:rsid w:val="00952D21"/>
    <w:rsid w:val="009530DB"/>
    <w:rsid w:val="00953676"/>
    <w:rsid w:val="00954B27"/>
    <w:rsid w:val="00956B79"/>
    <w:rsid w:val="009577AD"/>
    <w:rsid w:val="00957F9D"/>
    <w:rsid w:val="00960CD8"/>
    <w:rsid w:val="00961F59"/>
    <w:rsid w:val="00963117"/>
    <w:rsid w:val="009705EE"/>
    <w:rsid w:val="00972330"/>
    <w:rsid w:val="0097394C"/>
    <w:rsid w:val="00973C01"/>
    <w:rsid w:val="00974594"/>
    <w:rsid w:val="00974AA6"/>
    <w:rsid w:val="00975622"/>
    <w:rsid w:val="0097699E"/>
    <w:rsid w:val="00977927"/>
    <w:rsid w:val="009804A8"/>
    <w:rsid w:val="00980AA6"/>
    <w:rsid w:val="0098135C"/>
    <w:rsid w:val="0098156A"/>
    <w:rsid w:val="009838FE"/>
    <w:rsid w:val="00985670"/>
    <w:rsid w:val="00990738"/>
    <w:rsid w:val="00991260"/>
    <w:rsid w:val="00991BAC"/>
    <w:rsid w:val="00994420"/>
    <w:rsid w:val="0099545C"/>
    <w:rsid w:val="009978F7"/>
    <w:rsid w:val="009A0387"/>
    <w:rsid w:val="009A235F"/>
    <w:rsid w:val="009A3FCA"/>
    <w:rsid w:val="009A6187"/>
    <w:rsid w:val="009A6EA0"/>
    <w:rsid w:val="009A77B4"/>
    <w:rsid w:val="009B0038"/>
    <w:rsid w:val="009B2FD4"/>
    <w:rsid w:val="009B34C9"/>
    <w:rsid w:val="009B3FDD"/>
    <w:rsid w:val="009B5377"/>
    <w:rsid w:val="009B6E36"/>
    <w:rsid w:val="009B6F21"/>
    <w:rsid w:val="009C0323"/>
    <w:rsid w:val="009C087A"/>
    <w:rsid w:val="009C1335"/>
    <w:rsid w:val="009C1A80"/>
    <w:rsid w:val="009C1AB2"/>
    <w:rsid w:val="009C22E5"/>
    <w:rsid w:val="009C46C0"/>
    <w:rsid w:val="009C4C33"/>
    <w:rsid w:val="009C51C9"/>
    <w:rsid w:val="009C5ABA"/>
    <w:rsid w:val="009C6326"/>
    <w:rsid w:val="009C6E51"/>
    <w:rsid w:val="009C70C7"/>
    <w:rsid w:val="009C7251"/>
    <w:rsid w:val="009D064D"/>
    <w:rsid w:val="009D1B1C"/>
    <w:rsid w:val="009D1E1D"/>
    <w:rsid w:val="009D288E"/>
    <w:rsid w:val="009D4395"/>
    <w:rsid w:val="009D4BF7"/>
    <w:rsid w:val="009D504A"/>
    <w:rsid w:val="009E2E91"/>
    <w:rsid w:val="009E34DB"/>
    <w:rsid w:val="009E6844"/>
    <w:rsid w:val="009F0BAB"/>
    <w:rsid w:val="009F2657"/>
    <w:rsid w:val="009F5388"/>
    <w:rsid w:val="009F6AA2"/>
    <w:rsid w:val="00A012CB"/>
    <w:rsid w:val="00A02CE3"/>
    <w:rsid w:val="00A03FD9"/>
    <w:rsid w:val="00A05E8C"/>
    <w:rsid w:val="00A064EF"/>
    <w:rsid w:val="00A1024B"/>
    <w:rsid w:val="00A12085"/>
    <w:rsid w:val="00A12677"/>
    <w:rsid w:val="00A139F5"/>
    <w:rsid w:val="00A13B58"/>
    <w:rsid w:val="00A13CB9"/>
    <w:rsid w:val="00A16CDF"/>
    <w:rsid w:val="00A17319"/>
    <w:rsid w:val="00A20E77"/>
    <w:rsid w:val="00A212B2"/>
    <w:rsid w:val="00A215C4"/>
    <w:rsid w:val="00A219FA"/>
    <w:rsid w:val="00A2518C"/>
    <w:rsid w:val="00A25898"/>
    <w:rsid w:val="00A258B3"/>
    <w:rsid w:val="00A27749"/>
    <w:rsid w:val="00A305D4"/>
    <w:rsid w:val="00A30A55"/>
    <w:rsid w:val="00A31AC9"/>
    <w:rsid w:val="00A31C8C"/>
    <w:rsid w:val="00A325CB"/>
    <w:rsid w:val="00A3273B"/>
    <w:rsid w:val="00A34416"/>
    <w:rsid w:val="00A365F4"/>
    <w:rsid w:val="00A36CBA"/>
    <w:rsid w:val="00A37950"/>
    <w:rsid w:val="00A40C0F"/>
    <w:rsid w:val="00A40D40"/>
    <w:rsid w:val="00A4600B"/>
    <w:rsid w:val="00A46164"/>
    <w:rsid w:val="00A47D80"/>
    <w:rsid w:val="00A5010A"/>
    <w:rsid w:val="00A517AB"/>
    <w:rsid w:val="00A51E94"/>
    <w:rsid w:val="00A529D6"/>
    <w:rsid w:val="00A53132"/>
    <w:rsid w:val="00A55A05"/>
    <w:rsid w:val="00A55CA7"/>
    <w:rsid w:val="00A563F2"/>
    <w:rsid w:val="00A564BA"/>
    <w:rsid w:val="00A566E8"/>
    <w:rsid w:val="00A56EB5"/>
    <w:rsid w:val="00A60645"/>
    <w:rsid w:val="00A61095"/>
    <w:rsid w:val="00A63893"/>
    <w:rsid w:val="00A656F8"/>
    <w:rsid w:val="00A65B90"/>
    <w:rsid w:val="00A66E8F"/>
    <w:rsid w:val="00A672EA"/>
    <w:rsid w:val="00A72341"/>
    <w:rsid w:val="00A72BCA"/>
    <w:rsid w:val="00A731F9"/>
    <w:rsid w:val="00A77A42"/>
    <w:rsid w:val="00A810F9"/>
    <w:rsid w:val="00A84095"/>
    <w:rsid w:val="00A8595F"/>
    <w:rsid w:val="00A86AF8"/>
    <w:rsid w:val="00A86DDA"/>
    <w:rsid w:val="00A86EAA"/>
    <w:rsid w:val="00A86ECC"/>
    <w:rsid w:val="00A86FCC"/>
    <w:rsid w:val="00A9012A"/>
    <w:rsid w:val="00A91B28"/>
    <w:rsid w:val="00AA2E9B"/>
    <w:rsid w:val="00AA710D"/>
    <w:rsid w:val="00AB1674"/>
    <w:rsid w:val="00AB1889"/>
    <w:rsid w:val="00AB2F6D"/>
    <w:rsid w:val="00AB3E7F"/>
    <w:rsid w:val="00AB436F"/>
    <w:rsid w:val="00AB520C"/>
    <w:rsid w:val="00AB5D35"/>
    <w:rsid w:val="00AB6184"/>
    <w:rsid w:val="00AB678D"/>
    <w:rsid w:val="00AB6D25"/>
    <w:rsid w:val="00AB6FFC"/>
    <w:rsid w:val="00AB7D66"/>
    <w:rsid w:val="00AC1180"/>
    <w:rsid w:val="00AC213B"/>
    <w:rsid w:val="00AC2753"/>
    <w:rsid w:val="00AC5B86"/>
    <w:rsid w:val="00AC6E12"/>
    <w:rsid w:val="00AD0033"/>
    <w:rsid w:val="00AD1C4D"/>
    <w:rsid w:val="00AD49E7"/>
    <w:rsid w:val="00AD60A7"/>
    <w:rsid w:val="00AD66DA"/>
    <w:rsid w:val="00AE1FD1"/>
    <w:rsid w:val="00AE2D4B"/>
    <w:rsid w:val="00AE2F21"/>
    <w:rsid w:val="00AE4ABC"/>
    <w:rsid w:val="00AE4C2E"/>
    <w:rsid w:val="00AE4F99"/>
    <w:rsid w:val="00AE4FB0"/>
    <w:rsid w:val="00AF0D2A"/>
    <w:rsid w:val="00AF0F9C"/>
    <w:rsid w:val="00AF4429"/>
    <w:rsid w:val="00AF56E8"/>
    <w:rsid w:val="00AF6EB2"/>
    <w:rsid w:val="00B00099"/>
    <w:rsid w:val="00B01B2A"/>
    <w:rsid w:val="00B0297A"/>
    <w:rsid w:val="00B038E8"/>
    <w:rsid w:val="00B04699"/>
    <w:rsid w:val="00B04E85"/>
    <w:rsid w:val="00B060EF"/>
    <w:rsid w:val="00B071EF"/>
    <w:rsid w:val="00B10DE1"/>
    <w:rsid w:val="00B118D1"/>
    <w:rsid w:val="00B11B69"/>
    <w:rsid w:val="00B11BB2"/>
    <w:rsid w:val="00B12CF3"/>
    <w:rsid w:val="00B13879"/>
    <w:rsid w:val="00B1437C"/>
    <w:rsid w:val="00B14952"/>
    <w:rsid w:val="00B14A84"/>
    <w:rsid w:val="00B17824"/>
    <w:rsid w:val="00B20166"/>
    <w:rsid w:val="00B21244"/>
    <w:rsid w:val="00B21D78"/>
    <w:rsid w:val="00B26284"/>
    <w:rsid w:val="00B26CBA"/>
    <w:rsid w:val="00B26E28"/>
    <w:rsid w:val="00B27DFD"/>
    <w:rsid w:val="00B30DB9"/>
    <w:rsid w:val="00B31E5A"/>
    <w:rsid w:val="00B339FB"/>
    <w:rsid w:val="00B33ED6"/>
    <w:rsid w:val="00B36F4B"/>
    <w:rsid w:val="00B37BD2"/>
    <w:rsid w:val="00B37F13"/>
    <w:rsid w:val="00B412A8"/>
    <w:rsid w:val="00B4519C"/>
    <w:rsid w:val="00B46C60"/>
    <w:rsid w:val="00B4735A"/>
    <w:rsid w:val="00B4789E"/>
    <w:rsid w:val="00B525F3"/>
    <w:rsid w:val="00B5372D"/>
    <w:rsid w:val="00B541D2"/>
    <w:rsid w:val="00B55329"/>
    <w:rsid w:val="00B5591A"/>
    <w:rsid w:val="00B56291"/>
    <w:rsid w:val="00B61381"/>
    <w:rsid w:val="00B6377A"/>
    <w:rsid w:val="00B63EFD"/>
    <w:rsid w:val="00B646AB"/>
    <w:rsid w:val="00B653AB"/>
    <w:rsid w:val="00B65F9E"/>
    <w:rsid w:val="00B66B19"/>
    <w:rsid w:val="00B71955"/>
    <w:rsid w:val="00B74EC0"/>
    <w:rsid w:val="00B800D0"/>
    <w:rsid w:val="00B82E07"/>
    <w:rsid w:val="00B86250"/>
    <w:rsid w:val="00B914E9"/>
    <w:rsid w:val="00B924B1"/>
    <w:rsid w:val="00B929EA"/>
    <w:rsid w:val="00B92CB2"/>
    <w:rsid w:val="00B92D7C"/>
    <w:rsid w:val="00B956EE"/>
    <w:rsid w:val="00B96807"/>
    <w:rsid w:val="00B9714F"/>
    <w:rsid w:val="00B97537"/>
    <w:rsid w:val="00BA0380"/>
    <w:rsid w:val="00BA2BA1"/>
    <w:rsid w:val="00BA3562"/>
    <w:rsid w:val="00BA3B45"/>
    <w:rsid w:val="00BA56A1"/>
    <w:rsid w:val="00BA65CA"/>
    <w:rsid w:val="00BA6CA9"/>
    <w:rsid w:val="00BA6DD5"/>
    <w:rsid w:val="00BA6E7A"/>
    <w:rsid w:val="00BB17FA"/>
    <w:rsid w:val="00BB1970"/>
    <w:rsid w:val="00BB22F2"/>
    <w:rsid w:val="00BB2737"/>
    <w:rsid w:val="00BB40E7"/>
    <w:rsid w:val="00BB4F09"/>
    <w:rsid w:val="00BB78DB"/>
    <w:rsid w:val="00BC16CA"/>
    <w:rsid w:val="00BC312C"/>
    <w:rsid w:val="00BC3AB4"/>
    <w:rsid w:val="00BC616E"/>
    <w:rsid w:val="00BC721A"/>
    <w:rsid w:val="00BD029E"/>
    <w:rsid w:val="00BD0BE3"/>
    <w:rsid w:val="00BD4E33"/>
    <w:rsid w:val="00BD54FB"/>
    <w:rsid w:val="00BD5800"/>
    <w:rsid w:val="00BD77C8"/>
    <w:rsid w:val="00BE1396"/>
    <w:rsid w:val="00BE18F4"/>
    <w:rsid w:val="00BE69A1"/>
    <w:rsid w:val="00BF0788"/>
    <w:rsid w:val="00BF0A8B"/>
    <w:rsid w:val="00BF168C"/>
    <w:rsid w:val="00BF2D56"/>
    <w:rsid w:val="00BF2E38"/>
    <w:rsid w:val="00BF2F0A"/>
    <w:rsid w:val="00BF3D54"/>
    <w:rsid w:val="00BF5D23"/>
    <w:rsid w:val="00BF6E08"/>
    <w:rsid w:val="00C010C7"/>
    <w:rsid w:val="00C01B88"/>
    <w:rsid w:val="00C030DE"/>
    <w:rsid w:val="00C03634"/>
    <w:rsid w:val="00C068AD"/>
    <w:rsid w:val="00C1042C"/>
    <w:rsid w:val="00C10821"/>
    <w:rsid w:val="00C11850"/>
    <w:rsid w:val="00C1268F"/>
    <w:rsid w:val="00C13E53"/>
    <w:rsid w:val="00C16714"/>
    <w:rsid w:val="00C16E19"/>
    <w:rsid w:val="00C17D01"/>
    <w:rsid w:val="00C201DA"/>
    <w:rsid w:val="00C212CA"/>
    <w:rsid w:val="00C214B7"/>
    <w:rsid w:val="00C21932"/>
    <w:rsid w:val="00C22105"/>
    <w:rsid w:val="00C2292C"/>
    <w:rsid w:val="00C244B6"/>
    <w:rsid w:val="00C25C16"/>
    <w:rsid w:val="00C26D31"/>
    <w:rsid w:val="00C32F5B"/>
    <w:rsid w:val="00C338D8"/>
    <w:rsid w:val="00C33A8D"/>
    <w:rsid w:val="00C3702F"/>
    <w:rsid w:val="00C4028E"/>
    <w:rsid w:val="00C424DA"/>
    <w:rsid w:val="00C4254F"/>
    <w:rsid w:val="00C43298"/>
    <w:rsid w:val="00C44200"/>
    <w:rsid w:val="00C4500A"/>
    <w:rsid w:val="00C471BB"/>
    <w:rsid w:val="00C504C3"/>
    <w:rsid w:val="00C50705"/>
    <w:rsid w:val="00C5176F"/>
    <w:rsid w:val="00C51790"/>
    <w:rsid w:val="00C519F3"/>
    <w:rsid w:val="00C52028"/>
    <w:rsid w:val="00C52D1F"/>
    <w:rsid w:val="00C52EFA"/>
    <w:rsid w:val="00C534A1"/>
    <w:rsid w:val="00C53EBB"/>
    <w:rsid w:val="00C54A56"/>
    <w:rsid w:val="00C562F3"/>
    <w:rsid w:val="00C6033B"/>
    <w:rsid w:val="00C61E79"/>
    <w:rsid w:val="00C64A37"/>
    <w:rsid w:val="00C65B7D"/>
    <w:rsid w:val="00C67546"/>
    <w:rsid w:val="00C70317"/>
    <w:rsid w:val="00C7158E"/>
    <w:rsid w:val="00C7250B"/>
    <w:rsid w:val="00C7267A"/>
    <w:rsid w:val="00C730E2"/>
    <w:rsid w:val="00C7346B"/>
    <w:rsid w:val="00C73A6C"/>
    <w:rsid w:val="00C752A3"/>
    <w:rsid w:val="00C75340"/>
    <w:rsid w:val="00C76AC8"/>
    <w:rsid w:val="00C7771A"/>
    <w:rsid w:val="00C77C0E"/>
    <w:rsid w:val="00C821D3"/>
    <w:rsid w:val="00C91687"/>
    <w:rsid w:val="00C924A8"/>
    <w:rsid w:val="00C94162"/>
    <w:rsid w:val="00C945FE"/>
    <w:rsid w:val="00C96FAA"/>
    <w:rsid w:val="00C97392"/>
    <w:rsid w:val="00C978E4"/>
    <w:rsid w:val="00C97A04"/>
    <w:rsid w:val="00C97EC9"/>
    <w:rsid w:val="00CA107B"/>
    <w:rsid w:val="00CA331F"/>
    <w:rsid w:val="00CA484D"/>
    <w:rsid w:val="00CA4FB6"/>
    <w:rsid w:val="00CA7650"/>
    <w:rsid w:val="00CA7CCF"/>
    <w:rsid w:val="00CB209B"/>
    <w:rsid w:val="00CB2843"/>
    <w:rsid w:val="00CB5E24"/>
    <w:rsid w:val="00CB6B70"/>
    <w:rsid w:val="00CB7248"/>
    <w:rsid w:val="00CB7485"/>
    <w:rsid w:val="00CC3509"/>
    <w:rsid w:val="00CC4178"/>
    <w:rsid w:val="00CC69AE"/>
    <w:rsid w:val="00CC739E"/>
    <w:rsid w:val="00CD2A8E"/>
    <w:rsid w:val="00CD41F1"/>
    <w:rsid w:val="00CD4A0A"/>
    <w:rsid w:val="00CD5555"/>
    <w:rsid w:val="00CD556F"/>
    <w:rsid w:val="00CD58B7"/>
    <w:rsid w:val="00CD76EE"/>
    <w:rsid w:val="00CE3297"/>
    <w:rsid w:val="00CE3326"/>
    <w:rsid w:val="00CE70B9"/>
    <w:rsid w:val="00CE755A"/>
    <w:rsid w:val="00CE7934"/>
    <w:rsid w:val="00CF0072"/>
    <w:rsid w:val="00CF1BC8"/>
    <w:rsid w:val="00CF34B7"/>
    <w:rsid w:val="00CF4099"/>
    <w:rsid w:val="00CF49D0"/>
    <w:rsid w:val="00CF6F1A"/>
    <w:rsid w:val="00CF7F84"/>
    <w:rsid w:val="00D00796"/>
    <w:rsid w:val="00D011D1"/>
    <w:rsid w:val="00D02248"/>
    <w:rsid w:val="00D03AE3"/>
    <w:rsid w:val="00D04BE9"/>
    <w:rsid w:val="00D04F5A"/>
    <w:rsid w:val="00D06BA6"/>
    <w:rsid w:val="00D06E6A"/>
    <w:rsid w:val="00D10D36"/>
    <w:rsid w:val="00D119F1"/>
    <w:rsid w:val="00D13CC2"/>
    <w:rsid w:val="00D217A4"/>
    <w:rsid w:val="00D244D7"/>
    <w:rsid w:val="00D24F57"/>
    <w:rsid w:val="00D25EA0"/>
    <w:rsid w:val="00D26146"/>
    <w:rsid w:val="00D261A2"/>
    <w:rsid w:val="00D27A55"/>
    <w:rsid w:val="00D3099D"/>
    <w:rsid w:val="00D30F4A"/>
    <w:rsid w:val="00D31990"/>
    <w:rsid w:val="00D340D2"/>
    <w:rsid w:val="00D353A5"/>
    <w:rsid w:val="00D410F9"/>
    <w:rsid w:val="00D41B07"/>
    <w:rsid w:val="00D44FF9"/>
    <w:rsid w:val="00D467D5"/>
    <w:rsid w:val="00D46F4B"/>
    <w:rsid w:val="00D505E6"/>
    <w:rsid w:val="00D51E5E"/>
    <w:rsid w:val="00D5213F"/>
    <w:rsid w:val="00D5343E"/>
    <w:rsid w:val="00D53B7B"/>
    <w:rsid w:val="00D5687B"/>
    <w:rsid w:val="00D604A9"/>
    <w:rsid w:val="00D616D2"/>
    <w:rsid w:val="00D622A2"/>
    <w:rsid w:val="00D6231E"/>
    <w:rsid w:val="00D63247"/>
    <w:rsid w:val="00D63B5F"/>
    <w:rsid w:val="00D64DFD"/>
    <w:rsid w:val="00D65C9B"/>
    <w:rsid w:val="00D67AB6"/>
    <w:rsid w:val="00D70EF7"/>
    <w:rsid w:val="00D71B29"/>
    <w:rsid w:val="00D71E97"/>
    <w:rsid w:val="00D73824"/>
    <w:rsid w:val="00D75766"/>
    <w:rsid w:val="00D763AB"/>
    <w:rsid w:val="00D81499"/>
    <w:rsid w:val="00D8397C"/>
    <w:rsid w:val="00D84642"/>
    <w:rsid w:val="00D856F5"/>
    <w:rsid w:val="00D901C1"/>
    <w:rsid w:val="00D94EED"/>
    <w:rsid w:val="00D96026"/>
    <w:rsid w:val="00D97805"/>
    <w:rsid w:val="00DA1A33"/>
    <w:rsid w:val="00DA1ADF"/>
    <w:rsid w:val="00DA2277"/>
    <w:rsid w:val="00DA44D1"/>
    <w:rsid w:val="00DA7178"/>
    <w:rsid w:val="00DA7912"/>
    <w:rsid w:val="00DA7C1C"/>
    <w:rsid w:val="00DB01CF"/>
    <w:rsid w:val="00DB0D26"/>
    <w:rsid w:val="00DB147A"/>
    <w:rsid w:val="00DB1B7A"/>
    <w:rsid w:val="00DB1D8F"/>
    <w:rsid w:val="00DB2564"/>
    <w:rsid w:val="00DB3316"/>
    <w:rsid w:val="00DB37FB"/>
    <w:rsid w:val="00DB4202"/>
    <w:rsid w:val="00DB4ED6"/>
    <w:rsid w:val="00DB6A71"/>
    <w:rsid w:val="00DB7017"/>
    <w:rsid w:val="00DB78BB"/>
    <w:rsid w:val="00DC0779"/>
    <w:rsid w:val="00DC1AC0"/>
    <w:rsid w:val="00DC2C5D"/>
    <w:rsid w:val="00DC2F55"/>
    <w:rsid w:val="00DC40F1"/>
    <w:rsid w:val="00DC6708"/>
    <w:rsid w:val="00DD32AB"/>
    <w:rsid w:val="00DD75CE"/>
    <w:rsid w:val="00DD7B3E"/>
    <w:rsid w:val="00DE2889"/>
    <w:rsid w:val="00DE392E"/>
    <w:rsid w:val="00DE6AAB"/>
    <w:rsid w:val="00DF20E4"/>
    <w:rsid w:val="00DF2ED5"/>
    <w:rsid w:val="00DF50E2"/>
    <w:rsid w:val="00DF67FC"/>
    <w:rsid w:val="00DF68D3"/>
    <w:rsid w:val="00DF7F9A"/>
    <w:rsid w:val="00E0029A"/>
    <w:rsid w:val="00E01436"/>
    <w:rsid w:val="00E044A1"/>
    <w:rsid w:val="00E045BD"/>
    <w:rsid w:val="00E04C9B"/>
    <w:rsid w:val="00E05430"/>
    <w:rsid w:val="00E0657E"/>
    <w:rsid w:val="00E108A8"/>
    <w:rsid w:val="00E13E32"/>
    <w:rsid w:val="00E17B77"/>
    <w:rsid w:val="00E20190"/>
    <w:rsid w:val="00E22461"/>
    <w:rsid w:val="00E23337"/>
    <w:rsid w:val="00E240FE"/>
    <w:rsid w:val="00E259EA"/>
    <w:rsid w:val="00E31FA7"/>
    <w:rsid w:val="00E32061"/>
    <w:rsid w:val="00E33F53"/>
    <w:rsid w:val="00E34426"/>
    <w:rsid w:val="00E36370"/>
    <w:rsid w:val="00E36A24"/>
    <w:rsid w:val="00E375BC"/>
    <w:rsid w:val="00E41430"/>
    <w:rsid w:val="00E41F9D"/>
    <w:rsid w:val="00E42DF5"/>
    <w:rsid w:val="00E42FF9"/>
    <w:rsid w:val="00E46AA5"/>
    <w:rsid w:val="00E4714C"/>
    <w:rsid w:val="00E5006E"/>
    <w:rsid w:val="00E51AEB"/>
    <w:rsid w:val="00E522A7"/>
    <w:rsid w:val="00E52E6F"/>
    <w:rsid w:val="00E53FB8"/>
    <w:rsid w:val="00E54452"/>
    <w:rsid w:val="00E55686"/>
    <w:rsid w:val="00E55AFD"/>
    <w:rsid w:val="00E5650A"/>
    <w:rsid w:val="00E61D2C"/>
    <w:rsid w:val="00E629C6"/>
    <w:rsid w:val="00E62D8A"/>
    <w:rsid w:val="00E63765"/>
    <w:rsid w:val="00E664C5"/>
    <w:rsid w:val="00E671A2"/>
    <w:rsid w:val="00E71E3B"/>
    <w:rsid w:val="00E7297F"/>
    <w:rsid w:val="00E76D26"/>
    <w:rsid w:val="00E7798C"/>
    <w:rsid w:val="00E81BB3"/>
    <w:rsid w:val="00E82128"/>
    <w:rsid w:val="00E8284F"/>
    <w:rsid w:val="00E8363B"/>
    <w:rsid w:val="00E84EE4"/>
    <w:rsid w:val="00E85DBC"/>
    <w:rsid w:val="00E8667C"/>
    <w:rsid w:val="00E86B59"/>
    <w:rsid w:val="00E8747B"/>
    <w:rsid w:val="00E91FA1"/>
    <w:rsid w:val="00E93D2F"/>
    <w:rsid w:val="00E95110"/>
    <w:rsid w:val="00E95607"/>
    <w:rsid w:val="00EA2819"/>
    <w:rsid w:val="00EA3A97"/>
    <w:rsid w:val="00EA75E7"/>
    <w:rsid w:val="00EB11CD"/>
    <w:rsid w:val="00EB1390"/>
    <w:rsid w:val="00EB2A4D"/>
    <w:rsid w:val="00EB2C71"/>
    <w:rsid w:val="00EB4340"/>
    <w:rsid w:val="00EB556D"/>
    <w:rsid w:val="00EB5A7D"/>
    <w:rsid w:val="00EB6B30"/>
    <w:rsid w:val="00EB7901"/>
    <w:rsid w:val="00EC001A"/>
    <w:rsid w:val="00EC0F11"/>
    <w:rsid w:val="00EC2033"/>
    <w:rsid w:val="00EC32BB"/>
    <w:rsid w:val="00ED05DC"/>
    <w:rsid w:val="00ED0AB4"/>
    <w:rsid w:val="00ED48F8"/>
    <w:rsid w:val="00ED55C0"/>
    <w:rsid w:val="00ED682B"/>
    <w:rsid w:val="00EE3087"/>
    <w:rsid w:val="00EE347A"/>
    <w:rsid w:val="00EE41D5"/>
    <w:rsid w:val="00EE5AAC"/>
    <w:rsid w:val="00EE63BD"/>
    <w:rsid w:val="00EE70D6"/>
    <w:rsid w:val="00EE739F"/>
    <w:rsid w:val="00EE7914"/>
    <w:rsid w:val="00EF28CA"/>
    <w:rsid w:val="00EF3520"/>
    <w:rsid w:val="00EF3714"/>
    <w:rsid w:val="00EF3840"/>
    <w:rsid w:val="00EF4008"/>
    <w:rsid w:val="00EF42ED"/>
    <w:rsid w:val="00EF46A1"/>
    <w:rsid w:val="00EF496C"/>
    <w:rsid w:val="00EF5E11"/>
    <w:rsid w:val="00EF72B5"/>
    <w:rsid w:val="00F0064F"/>
    <w:rsid w:val="00F01CED"/>
    <w:rsid w:val="00F037A4"/>
    <w:rsid w:val="00F11D84"/>
    <w:rsid w:val="00F120A6"/>
    <w:rsid w:val="00F128F2"/>
    <w:rsid w:val="00F13611"/>
    <w:rsid w:val="00F13855"/>
    <w:rsid w:val="00F14E66"/>
    <w:rsid w:val="00F22792"/>
    <w:rsid w:val="00F23108"/>
    <w:rsid w:val="00F236CD"/>
    <w:rsid w:val="00F274AF"/>
    <w:rsid w:val="00F27C8F"/>
    <w:rsid w:val="00F27CAF"/>
    <w:rsid w:val="00F30925"/>
    <w:rsid w:val="00F31B7A"/>
    <w:rsid w:val="00F3249F"/>
    <w:rsid w:val="00F32749"/>
    <w:rsid w:val="00F354AD"/>
    <w:rsid w:val="00F35E1A"/>
    <w:rsid w:val="00F363EC"/>
    <w:rsid w:val="00F367EB"/>
    <w:rsid w:val="00F37172"/>
    <w:rsid w:val="00F413A0"/>
    <w:rsid w:val="00F42313"/>
    <w:rsid w:val="00F42DEC"/>
    <w:rsid w:val="00F433AD"/>
    <w:rsid w:val="00F4477E"/>
    <w:rsid w:val="00F44903"/>
    <w:rsid w:val="00F461C5"/>
    <w:rsid w:val="00F46F5C"/>
    <w:rsid w:val="00F479CD"/>
    <w:rsid w:val="00F517A9"/>
    <w:rsid w:val="00F55B3A"/>
    <w:rsid w:val="00F6162B"/>
    <w:rsid w:val="00F61A2D"/>
    <w:rsid w:val="00F62F42"/>
    <w:rsid w:val="00F6328B"/>
    <w:rsid w:val="00F65E7B"/>
    <w:rsid w:val="00F67D8F"/>
    <w:rsid w:val="00F67ED7"/>
    <w:rsid w:val="00F70787"/>
    <w:rsid w:val="00F70C29"/>
    <w:rsid w:val="00F71505"/>
    <w:rsid w:val="00F73145"/>
    <w:rsid w:val="00F7354E"/>
    <w:rsid w:val="00F73A86"/>
    <w:rsid w:val="00F74BCF"/>
    <w:rsid w:val="00F75B41"/>
    <w:rsid w:val="00F75D7E"/>
    <w:rsid w:val="00F76E61"/>
    <w:rsid w:val="00F8009F"/>
    <w:rsid w:val="00F802BE"/>
    <w:rsid w:val="00F80BBF"/>
    <w:rsid w:val="00F80E93"/>
    <w:rsid w:val="00F86024"/>
    <w:rsid w:val="00F8611A"/>
    <w:rsid w:val="00F87B2C"/>
    <w:rsid w:val="00F91151"/>
    <w:rsid w:val="00F9411A"/>
    <w:rsid w:val="00F95ACA"/>
    <w:rsid w:val="00F95CD2"/>
    <w:rsid w:val="00F961BB"/>
    <w:rsid w:val="00FA025A"/>
    <w:rsid w:val="00FA1CA9"/>
    <w:rsid w:val="00FA31C7"/>
    <w:rsid w:val="00FA5128"/>
    <w:rsid w:val="00FA7215"/>
    <w:rsid w:val="00FB0943"/>
    <w:rsid w:val="00FB42D4"/>
    <w:rsid w:val="00FB526D"/>
    <w:rsid w:val="00FB5906"/>
    <w:rsid w:val="00FB59DE"/>
    <w:rsid w:val="00FB5B02"/>
    <w:rsid w:val="00FB701C"/>
    <w:rsid w:val="00FB762F"/>
    <w:rsid w:val="00FC1CC0"/>
    <w:rsid w:val="00FC2330"/>
    <w:rsid w:val="00FC2AED"/>
    <w:rsid w:val="00FC5A30"/>
    <w:rsid w:val="00FC69C3"/>
    <w:rsid w:val="00FC6D97"/>
    <w:rsid w:val="00FC6E7E"/>
    <w:rsid w:val="00FD0499"/>
    <w:rsid w:val="00FD258E"/>
    <w:rsid w:val="00FD33FC"/>
    <w:rsid w:val="00FD376B"/>
    <w:rsid w:val="00FD3856"/>
    <w:rsid w:val="00FD4CA6"/>
    <w:rsid w:val="00FD5EA7"/>
    <w:rsid w:val="00FD678E"/>
    <w:rsid w:val="00FE0E1C"/>
    <w:rsid w:val="00FE2487"/>
    <w:rsid w:val="00FE38FD"/>
    <w:rsid w:val="00FE4F24"/>
    <w:rsid w:val="00FF0615"/>
    <w:rsid w:val="00FF08C3"/>
    <w:rsid w:val="00FF08F9"/>
    <w:rsid w:val="00FF11A5"/>
    <w:rsid w:val="00FF2706"/>
    <w:rsid w:val="00FF4509"/>
    <w:rsid w:val="00FF4F84"/>
    <w:rsid w:val="00FF5840"/>
    <w:rsid w:val="00FF66B2"/>
  </w:rsids>
  <m:mathPr>
    <m:mathFont m:val="Cambria Math"/>
    <m:brkBin m:val="before"/>
    <m:brkBinSub m:val="--"/>
    <m:smallFrac m:val="0"/>
    <m:dispDef/>
    <m:lMargin m:val="0"/>
    <m:rMargin m:val="0"/>
    <m:defJc m:val="centerGroup"/>
    <m:wrapIndent m:val="1440"/>
    <m:intLim m:val="subSup"/>
    <m:naryLim m:val="undOvr"/>
  </m:mathPr>
  <w:themeFontLang w:val="pl-PL"/>
  <w:clrSchemeMapping w:bg1="light1" w:t1="dark1" w:bg2="light2" w:t2="dark2" w:accent1="accent1" w:accent2="accent2" w:accent3="accent3" w:accent4="accent4" w:accent5="accent5" w:accent6="accent6" w:hyperlink="hyperlink" w:followedHyperlink="followedHyperlink"/>
  <w:shapeDefaults>
    <o:shapedefaults v:ext="edit" spidmax="2053"/>
    <o:shapelayout v:ext="edit">
      <o:idmap v:ext="edit" data="1"/>
    </o:shapelayout>
  </w:shapeDefaults>
  <w:decimalSymbol w:val=","/>
  <w:listSeparator w:val=";"/>
  <w15:docId w15:val="{169A97CB-9E30-4439-83D4-ACEAA936FB2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HAnsi" w:hAnsiTheme="minorHAnsi" w:cstheme="minorBidi"/>
        <w:sz w:val="22"/>
        <w:szCs w:val="22"/>
        <w:lang w:val="pl-PL"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0" w:qFormat="1"/>
    <w:lsdException w:name="heading 2" w:semiHidden="1" w:uiPriority="9" w:unhideWhenUsed="1"/>
    <w:lsdException w:name="heading 3" w:semiHidden="1" w:uiPriority="9" w:unhideWhenUsed="1"/>
    <w:lsdException w:name="heading 4" w:semiHidden="1" w:uiPriority="9" w:unhideWhenUsed="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ny">
    <w:name w:val="Normal"/>
    <w:aliases w:val="Tekst informacji"/>
    <w:qFormat/>
    <w:rsid w:val="00074DD8"/>
    <w:pPr>
      <w:spacing w:before="120" w:after="120" w:line="240" w:lineRule="exact"/>
    </w:pPr>
    <w:rPr>
      <w:rFonts w:ascii="Fira Sans" w:hAnsi="Fira Sans"/>
      <w:sz w:val="19"/>
    </w:rPr>
  </w:style>
  <w:style w:type="paragraph" w:styleId="Nagwek1">
    <w:name w:val="heading 1"/>
    <w:aliases w:val="tytuł podrozdziału"/>
    <w:basedOn w:val="Normalny"/>
    <w:next w:val="Normalny"/>
    <w:link w:val="Nagwek1Znak"/>
    <w:qFormat/>
    <w:rsid w:val="00633014"/>
    <w:pPr>
      <w:keepNext/>
      <w:spacing w:before="240" w:line="240" w:lineRule="auto"/>
      <w:outlineLvl w:val="0"/>
    </w:pPr>
    <w:rPr>
      <w:rFonts w:ascii="Fira Sans SemiBold" w:eastAsia="Times New Roman" w:hAnsi="Fira Sans SemiBold" w:cs="Times New Roman"/>
      <w:bCs/>
      <w:color w:val="001D77"/>
      <w:szCs w:val="24"/>
      <w:lang w:eastAsia="pl-PL"/>
    </w:rPr>
  </w:style>
  <w:style w:type="paragraph" w:styleId="Nagwek2">
    <w:name w:val="heading 2"/>
    <w:basedOn w:val="Normalny"/>
    <w:next w:val="Normalny"/>
    <w:link w:val="Nagwek2Znak"/>
    <w:uiPriority w:val="9"/>
    <w:unhideWhenUsed/>
    <w:rsid w:val="007A2DC1"/>
    <w:pPr>
      <w:keepNext/>
      <w:keepLines/>
      <w:spacing w:before="40" w:after="0"/>
      <w:outlineLvl w:val="1"/>
    </w:pPr>
    <w:rPr>
      <w:rFonts w:asciiTheme="majorHAnsi" w:eastAsiaTheme="majorEastAsia" w:hAnsiTheme="majorHAnsi" w:cstheme="majorBidi"/>
      <w:color w:val="001559" w:themeColor="accent1" w:themeShade="BF"/>
      <w:sz w:val="26"/>
      <w:szCs w:val="26"/>
    </w:rPr>
  </w:style>
  <w:style w:type="paragraph" w:styleId="Nagwek3">
    <w:name w:val="heading 3"/>
    <w:basedOn w:val="Normalny"/>
    <w:next w:val="Normalny"/>
    <w:link w:val="Nagwek3Znak"/>
    <w:uiPriority w:val="9"/>
    <w:unhideWhenUsed/>
    <w:rsid w:val="007A2DC1"/>
    <w:pPr>
      <w:keepNext/>
      <w:keepLines/>
      <w:spacing w:before="40" w:after="0"/>
      <w:outlineLvl w:val="2"/>
    </w:pPr>
    <w:rPr>
      <w:rFonts w:asciiTheme="majorHAnsi" w:eastAsiaTheme="majorEastAsia" w:hAnsiTheme="majorHAnsi" w:cstheme="majorBidi"/>
      <w:color w:val="000E3B" w:themeColor="accent1" w:themeShade="7F"/>
      <w:sz w:val="24"/>
      <w:szCs w:val="24"/>
    </w:rPr>
  </w:style>
  <w:style w:type="paragraph" w:styleId="Nagwek4">
    <w:name w:val="heading 4"/>
    <w:basedOn w:val="Normalny"/>
    <w:next w:val="Normalny"/>
    <w:link w:val="Nagwek4Znak"/>
    <w:uiPriority w:val="9"/>
    <w:semiHidden/>
    <w:unhideWhenUsed/>
    <w:rsid w:val="00437395"/>
    <w:pPr>
      <w:keepNext/>
      <w:keepLines/>
      <w:spacing w:before="40" w:after="0"/>
      <w:outlineLvl w:val="3"/>
    </w:pPr>
    <w:rPr>
      <w:rFonts w:asciiTheme="majorHAnsi" w:eastAsiaTheme="majorEastAsia" w:hAnsiTheme="majorHAnsi" w:cstheme="majorBidi"/>
      <w:i/>
      <w:iCs/>
      <w:color w:val="001559" w:themeColor="accent1" w:themeShade="BF"/>
    </w:rPr>
  </w:style>
  <w:style w:type="paragraph" w:styleId="Nagwek5">
    <w:name w:val="heading 5"/>
    <w:basedOn w:val="Normalny"/>
    <w:next w:val="Normalny"/>
    <w:link w:val="Nagwek5Znak"/>
    <w:uiPriority w:val="9"/>
    <w:semiHidden/>
    <w:unhideWhenUsed/>
    <w:qFormat/>
    <w:rsid w:val="007A2DC1"/>
    <w:pPr>
      <w:keepNext/>
      <w:keepLines/>
      <w:spacing w:before="40" w:after="0"/>
      <w:outlineLvl w:val="4"/>
    </w:pPr>
    <w:rPr>
      <w:rFonts w:asciiTheme="majorHAnsi" w:eastAsiaTheme="majorEastAsia" w:hAnsiTheme="majorHAnsi" w:cstheme="majorBidi"/>
      <w:color w:val="001559" w:themeColor="accent1" w:themeShade="BF"/>
    </w:rPr>
  </w:style>
  <w:style w:type="paragraph" w:styleId="Nagwek8">
    <w:name w:val="heading 8"/>
    <w:basedOn w:val="Normalny"/>
    <w:next w:val="Normalny"/>
    <w:link w:val="Nagwek8Znak"/>
    <w:uiPriority w:val="9"/>
    <w:unhideWhenUsed/>
    <w:qFormat/>
    <w:rsid w:val="007A2DC1"/>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Nagwek9">
    <w:name w:val="heading 9"/>
    <w:basedOn w:val="Normalny"/>
    <w:next w:val="Normalny"/>
    <w:link w:val="Nagwek9Znak"/>
    <w:uiPriority w:val="9"/>
    <w:semiHidden/>
    <w:unhideWhenUsed/>
    <w:qFormat/>
    <w:rsid w:val="007A2DC1"/>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character" w:customStyle="1" w:styleId="Nagwek1Znak">
    <w:name w:val="Nagłówek 1 Znak"/>
    <w:aliases w:val="tytuł podrozdziału Znak"/>
    <w:basedOn w:val="Domylnaczcionkaakapitu"/>
    <w:link w:val="Nagwek1"/>
    <w:rsid w:val="00633014"/>
    <w:rPr>
      <w:rFonts w:ascii="Fira Sans SemiBold" w:eastAsia="Times New Roman" w:hAnsi="Fira Sans SemiBold" w:cs="Times New Roman"/>
      <w:bCs/>
      <w:color w:val="001D77"/>
      <w:sz w:val="19"/>
      <w:szCs w:val="24"/>
      <w:lang w:eastAsia="pl-PL"/>
    </w:rPr>
  </w:style>
  <w:style w:type="character" w:customStyle="1" w:styleId="Nagwek2Znak">
    <w:name w:val="Nagłówek 2 Znak"/>
    <w:basedOn w:val="Domylnaczcionkaakapitu"/>
    <w:link w:val="Nagwek2"/>
    <w:uiPriority w:val="9"/>
    <w:rsid w:val="007A2DC1"/>
    <w:rPr>
      <w:rFonts w:asciiTheme="majorHAnsi" w:eastAsiaTheme="majorEastAsia" w:hAnsiTheme="majorHAnsi" w:cstheme="majorBidi"/>
      <w:color w:val="001559" w:themeColor="accent1" w:themeShade="BF"/>
      <w:sz w:val="26"/>
      <w:szCs w:val="26"/>
    </w:rPr>
  </w:style>
  <w:style w:type="character" w:customStyle="1" w:styleId="Nagwek3Znak">
    <w:name w:val="Nagłówek 3 Znak"/>
    <w:basedOn w:val="Domylnaczcionkaakapitu"/>
    <w:link w:val="Nagwek3"/>
    <w:uiPriority w:val="9"/>
    <w:rsid w:val="007A2DC1"/>
    <w:rPr>
      <w:rFonts w:asciiTheme="majorHAnsi" w:eastAsiaTheme="majorEastAsia" w:hAnsiTheme="majorHAnsi" w:cstheme="majorBidi"/>
      <w:color w:val="000E3B" w:themeColor="accent1" w:themeShade="7F"/>
      <w:sz w:val="24"/>
      <w:szCs w:val="24"/>
    </w:rPr>
  </w:style>
  <w:style w:type="character" w:customStyle="1" w:styleId="Nagwek4Znak">
    <w:name w:val="Nagłówek 4 Znak"/>
    <w:basedOn w:val="Domylnaczcionkaakapitu"/>
    <w:link w:val="Nagwek4"/>
    <w:uiPriority w:val="9"/>
    <w:semiHidden/>
    <w:rsid w:val="00437395"/>
    <w:rPr>
      <w:rFonts w:asciiTheme="majorHAnsi" w:eastAsiaTheme="majorEastAsia" w:hAnsiTheme="majorHAnsi" w:cstheme="majorBidi"/>
      <w:i/>
      <w:iCs/>
      <w:color w:val="001559" w:themeColor="accent1" w:themeShade="BF"/>
    </w:rPr>
  </w:style>
  <w:style w:type="character" w:customStyle="1" w:styleId="Nagwek5Znak">
    <w:name w:val="Nagłówek 5 Znak"/>
    <w:basedOn w:val="Domylnaczcionkaakapitu"/>
    <w:link w:val="Nagwek5"/>
    <w:uiPriority w:val="9"/>
    <w:semiHidden/>
    <w:rsid w:val="007A2DC1"/>
    <w:rPr>
      <w:rFonts w:asciiTheme="majorHAnsi" w:eastAsiaTheme="majorEastAsia" w:hAnsiTheme="majorHAnsi" w:cstheme="majorBidi"/>
      <w:color w:val="001559" w:themeColor="accent1" w:themeShade="BF"/>
    </w:rPr>
  </w:style>
  <w:style w:type="character" w:customStyle="1" w:styleId="Nagwek8Znak">
    <w:name w:val="Nagłówek 8 Znak"/>
    <w:basedOn w:val="Domylnaczcionkaakapitu"/>
    <w:link w:val="Nagwek8"/>
    <w:uiPriority w:val="9"/>
    <w:rsid w:val="007A2DC1"/>
    <w:rPr>
      <w:rFonts w:asciiTheme="majorHAnsi" w:eastAsiaTheme="majorEastAsia" w:hAnsiTheme="majorHAnsi" w:cstheme="majorBidi"/>
      <w:color w:val="272727" w:themeColor="text1" w:themeTint="D8"/>
      <w:sz w:val="21"/>
      <w:szCs w:val="21"/>
    </w:rPr>
  </w:style>
  <w:style w:type="character" w:customStyle="1" w:styleId="Nagwek9Znak">
    <w:name w:val="Nagłówek 9 Znak"/>
    <w:basedOn w:val="Domylnaczcionkaakapitu"/>
    <w:link w:val="Nagwek9"/>
    <w:uiPriority w:val="9"/>
    <w:semiHidden/>
    <w:rsid w:val="007A2DC1"/>
    <w:rPr>
      <w:rFonts w:asciiTheme="majorHAnsi" w:eastAsiaTheme="majorEastAsia" w:hAnsiTheme="majorHAnsi" w:cstheme="majorBidi"/>
      <w:i/>
      <w:iCs/>
      <w:color w:val="272727" w:themeColor="text1" w:themeTint="D8"/>
      <w:sz w:val="21"/>
      <w:szCs w:val="21"/>
    </w:rPr>
  </w:style>
  <w:style w:type="paragraph" w:customStyle="1" w:styleId="LID">
    <w:name w:val="LID"/>
    <w:basedOn w:val="Normalny"/>
    <w:qFormat/>
    <w:rsid w:val="00633014"/>
    <w:rPr>
      <w:b/>
      <w:noProof/>
      <w:szCs w:val="19"/>
      <w:lang w:eastAsia="pl-PL"/>
    </w:rPr>
  </w:style>
  <w:style w:type="table" w:customStyle="1" w:styleId="Tabelasiatki1jasnaakcent11">
    <w:name w:val="Tabela siatki 1 — jasna — akcent 11"/>
    <w:basedOn w:val="Standardowy"/>
    <w:uiPriority w:val="46"/>
    <w:rsid w:val="007A2DC1"/>
    <w:pPr>
      <w:spacing w:after="0" w:line="240" w:lineRule="auto"/>
    </w:pPr>
    <w:tblPr>
      <w:tblStyleRowBandSize w:val="1"/>
      <w:tblStyleColBandSize w:val="1"/>
      <w:tblBorders>
        <w:top w:val="single" w:sz="4" w:space="0" w:color="6288FF" w:themeColor="accent1" w:themeTint="66"/>
        <w:left w:val="single" w:sz="4" w:space="0" w:color="6288FF" w:themeColor="accent1" w:themeTint="66"/>
        <w:bottom w:val="single" w:sz="4" w:space="0" w:color="6288FF" w:themeColor="accent1" w:themeTint="66"/>
        <w:right w:val="single" w:sz="4" w:space="0" w:color="6288FF" w:themeColor="accent1" w:themeTint="66"/>
        <w:insideH w:val="single" w:sz="4" w:space="0" w:color="6288FF" w:themeColor="accent1" w:themeTint="66"/>
        <w:insideV w:val="single" w:sz="4" w:space="0" w:color="6288FF" w:themeColor="accent1" w:themeTint="66"/>
      </w:tblBorders>
    </w:tblPr>
    <w:tblStylePr w:type="firstRow">
      <w:rPr>
        <w:b/>
        <w:bCs/>
      </w:rPr>
      <w:tblPr/>
      <w:tcPr>
        <w:tcBorders>
          <w:bottom w:val="single" w:sz="12" w:space="0" w:color="144DFF" w:themeColor="accent1" w:themeTint="99"/>
        </w:tcBorders>
      </w:tcPr>
    </w:tblStylePr>
    <w:tblStylePr w:type="lastRow">
      <w:rPr>
        <w:b/>
        <w:bCs/>
      </w:rPr>
      <w:tblPr/>
      <w:tcPr>
        <w:tcBorders>
          <w:top w:val="double" w:sz="2" w:space="0" w:color="144DFF" w:themeColor="accent1" w:themeTint="99"/>
        </w:tcBorders>
      </w:tcPr>
    </w:tblStylePr>
    <w:tblStylePr w:type="firstCol">
      <w:rPr>
        <w:b/>
        <w:bCs/>
      </w:rPr>
    </w:tblStylePr>
    <w:tblStylePr w:type="lastCol">
      <w:rPr>
        <w:b/>
        <w:bCs/>
      </w:rPr>
    </w:tblStylePr>
  </w:style>
  <w:style w:type="table" w:customStyle="1" w:styleId="Siatkatabelijasna1">
    <w:name w:val="Siatka tabeli — jasna1"/>
    <w:basedOn w:val="Standardowy"/>
    <w:uiPriority w:val="40"/>
    <w:rsid w:val="007A2DC1"/>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Hipercze">
    <w:name w:val="Hyperlink"/>
    <w:semiHidden/>
    <w:rsid w:val="008F3638"/>
    <w:rPr>
      <w:rFonts w:cs="Times New Roman"/>
      <w:color w:val="0000FF"/>
      <w:u w:val="single"/>
    </w:rPr>
  </w:style>
  <w:style w:type="paragraph" w:styleId="Tekstdymka">
    <w:name w:val="Balloon Text"/>
    <w:basedOn w:val="Normalny"/>
    <w:link w:val="TekstdymkaZnak"/>
    <w:uiPriority w:val="99"/>
    <w:semiHidden/>
    <w:unhideWhenUsed/>
    <w:rsid w:val="007F324B"/>
    <w:pPr>
      <w:spacing w:after="0" w:line="240" w:lineRule="auto"/>
    </w:pPr>
    <w:rPr>
      <w:rFonts w:ascii="Segoe UI" w:hAnsi="Segoe UI" w:cs="Segoe UI"/>
      <w:sz w:val="18"/>
      <w:szCs w:val="18"/>
    </w:rPr>
  </w:style>
  <w:style w:type="character" w:customStyle="1" w:styleId="TekstdymkaZnak">
    <w:name w:val="Tekst dymka Znak"/>
    <w:basedOn w:val="Domylnaczcionkaakapitu"/>
    <w:link w:val="Tekstdymka"/>
    <w:uiPriority w:val="99"/>
    <w:semiHidden/>
    <w:rsid w:val="007F324B"/>
    <w:rPr>
      <w:rFonts w:ascii="Segoe UI" w:hAnsi="Segoe UI" w:cs="Segoe UI"/>
      <w:sz w:val="18"/>
      <w:szCs w:val="18"/>
    </w:rPr>
  </w:style>
  <w:style w:type="table" w:styleId="Tabela-Siatka">
    <w:name w:val="Table Grid"/>
    <w:basedOn w:val="Standardowy"/>
    <w:uiPriority w:val="39"/>
    <w:rsid w:val="009C133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ogrubienie">
    <w:name w:val="Strong"/>
    <w:basedOn w:val="Domylnaczcionkaakapitu"/>
    <w:uiPriority w:val="22"/>
    <w:qFormat/>
    <w:rsid w:val="005203F1"/>
    <w:rPr>
      <w:b/>
      <w:bCs/>
    </w:rPr>
  </w:style>
  <w:style w:type="paragraph" w:styleId="Nagwek">
    <w:name w:val="header"/>
    <w:basedOn w:val="Normalny"/>
    <w:link w:val="NagwekZnak"/>
    <w:uiPriority w:val="99"/>
    <w:unhideWhenUsed/>
    <w:rsid w:val="000662E2"/>
    <w:pPr>
      <w:tabs>
        <w:tab w:val="center" w:pos="4536"/>
        <w:tab w:val="right" w:pos="9072"/>
      </w:tabs>
      <w:spacing w:after="0" w:line="240" w:lineRule="auto"/>
    </w:pPr>
  </w:style>
  <w:style w:type="character" w:customStyle="1" w:styleId="NagwekZnak">
    <w:name w:val="Nagłówek Znak"/>
    <w:basedOn w:val="Domylnaczcionkaakapitu"/>
    <w:link w:val="Nagwek"/>
    <w:uiPriority w:val="99"/>
    <w:rsid w:val="000662E2"/>
  </w:style>
  <w:style w:type="paragraph" w:styleId="Stopka">
    <w:name w:val="footer"/>
    <w:basedOn w:val="Normalny"/>
    <w:link w:val="StopkaZnak"/>
    <w:uiPriority w:val="99"/>
    <w:unhideWhenUsed/>
    <w:rsid w:val="000662E2"/>
    <w:pPr>
      <w:tabs>
        <w:tab w:val="center" w:pos="4536"/>
        <w:tab w:val="right" w:pos="9072"/>
      </w:tabs>
      <w:spacing w:after="0" w:line="240" w:lineRule="auto"/>
    </w:pPr>
  </w:style>
  <w:style w:type="character" w:customStyle="1" w:styleId="StopkaZnak">
    <w:name w:val="Stopka Znak"/>
    <w:basedOn w:val="Domylnaczcionkaakapitu"/>
    <w:link w:val="Stopka"/>
    <w:uiPriority w:val="99"/>
    <w:rsid w:val="000662E2"/>
  </w:style>
  <w:style w:type="paragraph" w:styleId="Akapitzlist">
    <w:name w:val="List Paragraph"/>
    <w:basedOn w:val="Normalny"/>
    <w:uiPriority w:val="34"/>
    <w:qFormat/>
    <w:rsid w:val="00933EC1"/>
    <w:pPr>
      <w:ind w:left="720"/>
      <w:contextualSpacing/>
    </w:pPr>
  </w:style>
  <w:style w:type="paragraph" w:styleId="Tekstprzypisudolnego">
    <w:name w:val="footnote text"/>
    <w:basedOn w:val="Normalny"/>
    <w:link w:val="TekstprzypisudolnegoZnak"/>
    <w:uiPriority w:val="99"/>
    <w:unhideWhenUsed/>
    <w:rsid w:val="001448A7"/>
    <w:pPr>
      <w:spacing w:after="0" w:line="240" w:lineRule="auto"/>
    </w:pPr>
    <w:rPr>
      <w:sz w:val="20"/>
      <w:szCs w:val="20"/>
    </w:rPr>
  </w:style>
  <w:style w:type="character" w:customStyle="1" w:styleId="TekstprzypisudolnegoZnak">
    <w:name w:val="Tekst przypisu dolnego Znak"/>
    <w:basedOn w:val="Domylnaczcionkaakapitu"/>
    <w:link w:val="Tekstprzypisudolnego"/>
    <w:uiPriority w:val="99"/>
    <w:rsid w:val="001448A7"/>
    <w:rPr>
      <w:sz w:val="20"/>
      <w:szCs w:val="20"/>
    </w:rPr>
  </w:style>
  <w:style w:type="character" w:styleId="Odwoanieprzypisudolnego">
    <w:name w:val="footnote reference"/>
    <w:basedOn w:val="Domylnaczcionkaakapitu"/>
    <w:semiHidden/>
    <w:unhideWhenUsed/>
    <w:rsid w:val="001448A7"/>
    <w:rPr>
      <w:vertAlign w:val="superscript"/>
    </w:rPr>
  </w:style>
  <w:style w:type="paragraph" w:customStyle="1" w:styleId="tytuinformacji">
    <w:name w:val="tytuł informacji"/>
    <w:basedOn w:val="Normalny"/>
    <w:rsid w:val="00633014"/>
    <w:pPr>
      <w:spacing w:after="0" w:line="240" w:lineRule="auto"/>
    </w:pPr>
    <w:rPr>
      <w:rFonts w:ascii="Fira Sans Extra Condensed SemiB" w:hAnsi="Fira Sans Extra Condensed SemiB"/>
      <w:color w:val="000000" w:themeColor="text1"/>
      <w:sz w:val="40"/>
      <w:szCs w:val="26"/>
    </w:rPr>
  </w:style>
  <w:style w:type="paragraph" w:customStyle="1" w:styleId="tekstzboku">
    <w:name w:val="tekst z boku"/>
    <w:basedOn w:val="Normalny"/>
    <w:qFormat/>
    <w:rsid w:val="008F74DF"/>
    <w:pPr>
      <w:spacing w:after="0"/>
    </w:pPr>
    <w:rPr>
      <w:rFonts w:eastAsia="Times New Roman" w:cs="Times New Roman"/>
      <w:bCs/>
      <w:color w:val="001D77"/>
      <w:sz w:val="18"/>
      <w:szCs w:val="18"/>
      <w:lang w:eastAsia="pl-PL"/>
    </w:rPr>
  </w:style>
  <w:style w:type="paragraph" w:customStyle="1" w:styleId="tytuwykresu">
    <w:name w:val="tytuł wykresu"/>
    <w:basedOn w:val="Normalny"/>
    <w:qFormat/>
    <w:rsid w:val="00E664C5"/>
    <w:rPr>
      <w:b/>
      <w:spacing w:val="-2"/>
      <w:sz w:val="18"/>
    </w:rPr>
  </w:style>
  <w:style w:type="paragraph" w:customStyle="1" w:styleId="tekstnaniebieskimtle">
    <w:name w:val="tekst na niebieskim tle"/>
    <w:basedOn w:val="Normalny"/>
    <w:qFormat/>
    <w:rsid w:val="00074DD8"/>
    <w:pPr>
      <w:spacing w:before="0" w:after="0" w:line="240" w:lineRule="auto"/>
    </w:pPr>
    <w:rPr>
      <w:sz w:val="20"/>
    </w:rPr>
  </w:style>
  <w:style w:type="character" w:styleId="UyteHipercze">
    <w:name w:val="FollowedHyperlink"/>
    <w:basedOn w:val="Domylnaczcionkaakapitu"/>
    <w:uiPriority w:val="99"/>
    <w:semiHidden/>
    <w:unhideWhenUsed/>
    <w:rsid w:val="003A4C31"/>
    <w:rPr>
      <w:color w:val="605D5C" w:themeColor="followedHyperlink"/>
      <w:u w:val="single"/>
    </w:rPr>
  </w:style>
  <w:style w:type="paragraph" w:styleId="NormalnyWeb">
    <w:name w:val="Normal (Web)"/>
    <w:basedOn w:val="Normalny"/>
    <w:uiPriority w:val="99"/>
    <w:semiHidden/>
    <w:unhideWhenUsed/>
    <w:rsid w:val="00C1042C"/>
    <w:pPr>
      <w:spacing w:before="100" w:beforeAutospacing="1" w:after="100" w:afterAutospacing="1" w:line="240" w:lineRule="auto"/>
    </w:pPr>
    <w:rPr>
      <w:rFonts w:ascii="Times New Roman" w:eastAsiaTheme="minorEastAsia" w:hAnsi="Times New Roman" w:cs="Times New Roman"/>
      <w:sz w:val="24"/>
      <w:szCs w:val="24"/>
      <w:lang w:eastAsia="pl-PL"/>
    </w:rPr>
  </w:style>
  <w:style w:type="paragraph" w:styleId="Poprawka">
    <w:name w:val="Revision"/>
    <w:hidden/>
    <w:uiPriority w:val="99"/>
    <w:semiHidden/>
    <w:rsid w:val="00A05E8C"/>
    <w:pPr>
      <w:spacing w:after="0" w:line="240" w:lineRule="auto"/>
    </w:pPr>
    <w:rPr>
      <w:rFonts w:ascii="Fira Sans" w:hAnsi="Fira Sans"/>
      <w:sz w:val="19"/>
    </w:rPr>
  </w:style>
  <w:style w:type="character" w:styleId="Odwoaniedokomentarza">
    <w:name w:val="annotation reference"/>
    <w:basedOn w:val="Domylnaczcionkaakapitu"/>
    <w:uiPriority w:val="99"/>
    <w:semiHidden/>
    <w:unhideWhenUsed/>
    <w:rsid w:val="006F7343"/>
    <w:rPr>
      <w:sz w:val="16"/>
      <w:szCs w:val="16"/>
    </w:rPr>
  </w:style>
  <w:style w:type="paragraph" w:styleId="Tekstkomentarza">
    <w:name w:val="annotation text"/>
    <w:basedOn w:val="Normalny"/>
    <w:link w:val="TekstkomentarzaZnak"/>
    <w:uiPriority w:val="99"/>
    <w:semiHidden/>
    <w:unhideWhenUsed/>
    <w:rsid w:val="006F7343"/>
    <w:pPr>
      <w:spacing w:line="240" w:lineRule="auto"/>
    </w:pPr>
    <w:rPr>
      <w:sz w:val="20"/>
      <w:szCs w:val="20"/>
    </w:rPr>
  </w:style>
  <w:style w:type="character" w:customStyle="1" w:styleId="TekstkomentarzaZnak">
    <w:name w:val="Tekst komentarza Znak"/>
    <w:basedOn w:val="Domylnaczcionkaakapitu"/>
    <w:link w:val="Tekstkomentarza"/>
    <w:uiPriority w:val="99"/>
    <w:semiHidden/>
    <w:rsid w:val="006F7343"/>
    <w:rPr>
      <w:rFonts w:ascii="Fira Sans" w:hAnsi="Fira Sans"/>
      <w:sz w:val="20"/>
      <w:szCs w:val="20"/>
    </w:rPr>
  </w:style>
  <w:style w:type="paragraph" w:styleId="Tematkomentarza">
    <w:name w:val="annotation subject"/>
    <w:basedOn w:val="Tekstkomentarza"/>
    <w:next w:val="Tekstkomentarza"/>
    <w:link w:val="TematkomentarzaZnak"/>
    <w:uiPriority w:val="99"/>
    <w:semiHidden/>
    <w:unhideWhenUsed/>
    <w:rsid w:val="006F7343"/>
    <w:rPr>
      <w:b/>
      <w:bCs/>
    </w:rPr>
  </w:style>
  <w:style w:type="character" w:customStyle="1" w:styleId="TematkomentarzaZnak">
    <w:name w:val="Temat komentarza Znak"/>
    <w:basedOn w:val="TekstkomentarzaZnak"/>
    <w:link w:val="Tematkomentarza"/>
    <w:uiPriority w:val="99"/>
    <w:semiHidden/>
    <w:rsid w:val="006F7343"/>
    <w:rPr>
      <w:rFonts w:ascii="Fira Sans" w:hAnsi="Fira Sans"/>
      <w:b/>
      <w:bCs/>
      <w:sz w:val="20"/>
      <w:szCs w:val="20"/>
    </w:rPr>
  </w:style>
  <w:style w:type="character" w:styleId="Uwydatnienie">
    <w:name w:val="Emphasis"/>
    <w:basedOn w:val="Domylnaczcionkaakapitu"/>
    <w:uiPriority w:val="20"/>
    <w:qFormat/>
    <w:rsid w:val="007E6A56"/>
    <w:rPr>
      <w:b/>
      <w:bCs/>
      <w:i w:val="0"/>
      <w:iCs w:val="0"/>
    </w:rPr>
  </w:style>
  <w:style w:type="character" w:customStyle="1" w:styleId="st">
    <w:name w:val="st"/>
    <w:basedOn w:val="Domylnaczcionkaakapitu"/>
    <w:rsid w:val="007E6A56"/>
  </w:style>
  <w:style w:type="character" w:customStyle="1" w:styleId="tlid-translation">
    <w:name w:val="tlid-translation"/>
    <w:basedOn w:val="Domylnaczcionkaakapitu"/>
    <w:rsid w:val="00BB40E7"/>
  </w:style>
  <w:style w:type="character" w:customStyle="1" w:styleId="gt-card-ttl-txt">
    <w:name w:val="gt-card-ttl-txt"/>
    <w:basedOn w:val="Domylnaczcionkaakapitu"/>
    <w:rsid w:val="00BB40E7"/>
  </w:style>
  <w:style w:type="paragraph" w:styleId="HTML-wstpniesformatowany">
    <w:name w:val="HTML Preformatted"/>
    <w:basedOn w:val="Normalny"/>
    <w:link w:val="HTML-wstpniesformatowanyZnak"/>
    <w:uiPriority w:val="99"/>
    <w:unhideWhenUsed/>
    <w:rsid w:val="00BB40E7"/>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0" w:line="240" w:lineRule="auto"/>
    </w:pPr>
    <w:rPr>
      <w:rFonts w:ascii="Courier New" w:eastAsia="Times New Roman" w:hAnsi="Courier New" w:cs="Courier New"/>
      <w:sz w:val="20"/>
      <w:szCs w:val="20"/>
      <w:lang w:eastAsia="pl-PL"/>
    </w:rPr>
  </w:style>
  <w:style w:type="character" w:customStyle="1" w:styleId="HTML-wstpniesformatowanyZnak">
    <w:name w:val="HTML - wstępnie sformatowany Znak"/>
    <w:basedOn w:val="Domylnaczcionkaakapitu"/>
    <w:link w:val="HTML-wstpniesformatowany"/>
    <w:uiPriority w:val="99"/>
    <w:rsid w:val="00BB40E7"/>
    <w:rPr>
      <w:rFonts w:ascii="Courier New" w:eastAsia="Times New Roman" w:hAnsi="Courier New" w:cs="Courier New"/>
      <w:sz w:val="20"/>
      <w:szCs w:val="20"/>
      <w:lang w:eastAsia="pl-P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370812331">
      <w:bodyDiv w:val="1"/>
      <w:marLeft w:val="0"/>
      <w:marRight w:val="0"/>
      <w:marTop w:val="0"/>
      <w:marBottom w:val="0"/>
      <w:divBdr>
        <w:top w:val="none" w:sz="0" w:space="0" w:color="auto"/>
        <w:left w:val="none" w:sz="0" w:space="0" w:color="auto"/>
        <w:bottom w:val="none" w:sz="0" w:space="0" w:color="auto"/>
        <w:right w:val="none" w:sz="0" w:space="0" w:color="auto"/>
      </w:divBdr>
    </w:div>
    <w:div w:id="500436768">
      <w:bodyDiv w:val="1"/>
      <w:marLeft w:val="0"/>
      <w:marRight w:val="0"/>
      <w:marTop w:val="0"/>
      <w:marBottom w:val="0"/>
      <w:divBdr>
        <w:top w:val="none" w:sz="0" w:space="0" w:color="auto"/>
        <w:left w:val="none" w:sz="0" w:space="0" w:color="auto"/>
        <w:bottom w:val="none" w:sz="0" w:space="0" w:color="auto"/>
        <w:right w:val="none" w:sz="0" w:space="0" w:color="auto"/>
      </w:divBdr>
    </w:div>
    <w:div w:id="562058934">
      <w:bodyDiv w:val="1"/>
      <w:marLeft w:val="0"/>
      <w:marRight w:val="0"/>
      <w:marTop w:val="0"/>
      <w:marBottom w:val="0"/>
      <w:divBdr>
        <w:top w:val="none" w:sz="0" w:space="0" w:color="auto"/>
        <w:left w:val="none" w:sz="0" w:space="0" w:color="auto"/>
        <w:bottom w:val="none" w:sz="0" w:space="0" w:color="auto"/>
        <w:right w:val="none" w:sz="0" w:space="0" w:color="auto"/>
      </w:divBdr>
    </w:div>
    <w:div w:id="914977141">
      <w:bodyDiv w:val="1"/>
      <w:marLeft w:val="0"/>
      <w:marRight w:val="0"/>
      <w:marTop w:val="0"/>
      <w:marBottom w:val="0"/>
      <w:divBdr>
        <w:top w:val="none" w:sz="0" w:space="0" w:color="auto"/>
        <w:left w:val="none" w:sz="0" w:space="0" w:color="auto"/>
        <w:bottom w:val="none" w:sz="0" w:space="0" w:color="auto"/>
        <w:right w:val="none" w:sz="0" w:space="0" w:color="auto"/>
      </w:divBdr>
    </w:div>
    <w:div w:id="1240558529">
      <w:bodyDiv w:val="1"/>
      <w:marLeft w:val="0"/>
      <w:marRight w:val="0"/>
      <w:marTop w:val="0"/>
      <w:marBottom w:val="0"/>
      <w:divBdr>
        <w:top w:val="none" w:sz="0" w:space="0" w:color="auto"/>
        <w:left w:val="none" w:sz="0" w:space="0" w:color="auto"/>
        <w:bottom w:val="none" w:sz="0" w:space="0" w:color="auto"/>
        <w:right w:val="none" w:sz="0" w:space="0" w:color="auto"/>
      </w:divBdr>
    </w:div>
    <w:div w:id="19067175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chart" Target="charts/chart2.xml"/><Relationship Id="rId18" Type="http://schemas.openxmlformats.org/officeDocument/2006/relationships/chart" Target="charts/chart7.xml"/><Relationship Id="rId26" Type="http://schemas.openxmlformats.org/officeDocument/2006/relationships/chart" Target="charts/chart13.xml"/><Relationship Id="rId39" Type="http://schemas.openxmlformats.org/officeDocument/2006/relationships/hyperlink" Target="http://swaid.stat.gov.pl/EN/WarunkiZyciaLudnosci_dashboards/Raporty_predefiniowane/RAP_DBD_WZL_2.aspx" TargetMode="External"/><Relationship Id="rId21" Type="http://schemas.openxmlformats.org/officeDocument/2006/relationships/image" Target="media/image4.jpeg"/><Relationship Id="rId34" Type="http://schemas.openxmlformats.org/officeDocument/2006/relationships/header" Target="header2.xml"/><Relationship Id="rId42" Type="http://schemas.openxmlformats.org/officeDocument/2006/relationships/hyperlink" Target="https://stat.gov.pl/en/metainformations/glossary/terms-used-in-official-statistics/62,term.html" TargetMode="External"/><Relationship Id="rId47" Type="http://schemas.openxmlformats.org/officeDocument/2006/relationships/hyperlink" Target="https://stat.gov.pl/en/metainformations/glossary/terms-used-in-official-statistics/468,term.html" TargetMode="External"/><Relationship Id="rId50" Type="http://schemas.openxmlformats.org/officeDocument/2006/relationships/hyperlink" Target="https://stat.gov.pl/en/metainformations/glossary/terms-used-in-official-statistics/601,term.html" TargetMode="External"/><Relationship Id="rId55" Type="http://schemas.openxmlformats.org/officeDocument/2006/relationships/image" Target="media/image8.pn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chart" Target="charts/chart5.xml"/><Relationship Id="rId29" Type="http://schemas.openxmlformats.org/officeDocument/2006/relationships/chart" Target="charts/chart16.xml"/><Relationship Id="rId11" Type="http://schemas.openxmlformats.org/officeDocument/2006/relationships/image" Target="media/image3.emf"/><Relationship Id="rId24" Type="http://schemas.openxmlformats.org/officeDocument/2006/relationships/chart" Target="charts/chart11.xml"/><Relationship Id="rId32" Type="http://schemas.openxmlformats.org/officeDocument/2006/relationships/header" Target="header1.xml"/><Relationship Id="rId37" Type="http://schemas.openxmlformats.org/officeDocument/2006/relationships/hyperlink" Target="https://bdl.stat.gov.pl/BDL/metadane/podgrupy/10?back=True" TargetMode="External"/><Relationship Id="rId40" Type="http://schemas.openxmlformats.org/officeDocument/2006/relationships/hyperlink" Target="http://swaid.stat.gov.pl/EN/WarunkiZyciaLudnosci_dashboards/Raporty_predefiniowane/RAP_DBD_WZL_3.aspx" TargetMode="External"/><Relationship Id="rId45" Type="http://schemas.openxmlformats.org/officeDocument/2006/relationships/hyperlink" Target="https://stat.gov.pl/en/metainformations/glossary/terms-used-in-official-statistics/2585,term.html" TargetMode="External"/><Relationship Id="rId53" Type="http://schemas.openxmlformats.org/officeDocument/2006/relationships/hyperlink" Target="mailto:obslugaprasowa@stat.gov.pl" TargetMode="External"/><Relationship Id="rId58" Type="http://schemas.openxmlformats.org/officeDocument/2006/relationships/footer" Target="footer3.xml"/><Relationship Id="rId5" Type="http://schemas.openxmlformats.org/officeDocument/2006/relationships/numbering" Target="numbering.xml"/><Relationship Id="rId19" Type="http://schemas.openxmlformats.org/officeDocument/2006/relationships/chart" Target="charts/chart8.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3.xml"/><Relationship Id="rId22" Type="http://schemas.openxmlformats.org/officeDocument/2006/relationships/image" Target="media/image5.jpeg"/><Relationship Id="rId27" Type="http://schemas.openxmlformats.org/officeDocument/2006/relationships/chart" Target="charts/chart14.xml"/><Relationship Id="rId30" Type="http://schemas.openxmlformats.org/officeDocument/2006/relationships/chart" Target="charts/chart17.xml"/><Relationship Id="rId35" Type="http://schemas.openxmlformats.org/officeDocument/2006/relationships/footer" Target="footer2.xml"/><Relationship Id="rId43" Type="http://schemas.openxmlformats.org/officeDocument/2006/relationships/hyperlink" Target="https://stat.gov.pl/en/metainformations/glossary/terms-used-in-official-statistics/63,term.html" TargetMode="External"/><Relationship Id="rId48" Type="http://schemas.openxmlformats.org/officeDocument/2006/relationships/hyperlink" Target="https://stat.gov.pl/en/metainformations/glossary/terms-used-in-official-statistics/3590,term.html" TargetMode="External"/><Relationship Id="rId56" Type="http://schemas.openxmlformats.org/officeDocument/2006/relationships/image" Target="media/image9.png"/><Relationship Id="rId8" Type="http://schemas.openxmlformats.org/officeDocument/2006/relationships/webSettings" Target="webSettings.xml"/><Relationship Id="rId51" Type="http://schemas.openxmlformats.org/officeDocument/2006/relationships/hyperlink" Target="https://stat.gov.pl/en/metainformations/glossary/terms-used-in-official-statistics/873,term.html" TargetMode="External"/><Relationship Id="rId3" Type="http://schemas.openxmlformats.org/officeDocument/2006/relationships/customXml" Target="../customXml/item3.xml"/><Relationship Id="rId12" Type="http://schemas.openxmlformats.org/officeDocument/2006/relationships/chart" Target="charts/chart1.xml"/><Relationship Id="rId17" Type="http://schemas.openxmlformats.org/officeDocument/2006/relationships/chart" Target="charts/chart6.xml"/><Relationship Id="rId25" Type="http://schemas.openxmlformats.org/officeDocument/2006/relationships/chart" Target="charts/chart12.xml"/><Relationship Id="rId33" Type="http://schemas.openxmlformats.org/officeDocument/2006/relationships/footer" Target="footer1.xml"/><Relationship Id="rId38" Type="http://schemas.openxmlformats.org/officeDocument/2006/relationships/hyperlink" Target="http://swaid.stat.gov.pl/EN/WarunkiZyciaLudnosci_dashboards/Raporty_predefiniowane/RAP_DBD_WZL_1.aspx" TargetMode="External"/><Relationship Id="rId46" Type="http://schemas.openxmlformats.org/officeDocument/2006/relationships/hyperlink" Target="https://stat.gov.pl/en/metainformations/glossary/terms-used-in-official-statistics/2858,term.html" TargetMode="External"/><Relationship Id="rId59" Type="http://schemas.openxmlformats.org/officeDocument/2006/relationships/fontTable" Target="fontTable.xml"/><Relationship Id="rId20" Type="http://schemas.openxmlformats.org/officeDocument/2006/relationships/chart" Target="charts/chart9.xml"/><Relationship Id="rId41" Type="http://schemas.openxmlformats.org/officeDocument/2006/relationships/hyperlink" Target="https://stat.gov.pl/en/metainformations/glossary/terms-used-in-official-statistics/28,term.html" TargetMode="External"/><Relationship Id="rId54" Type="http://schemas.openxmlformats.org/officeDocument/2006/relationships/image" Target="media/image7.png"/><Relationship Id="rId6" Type="http://schemas.openxmlformats.org/officeDocument/2006/relationships/styles" Target="styles.xml"/><Relationship Id="rId15" Type="http://schemas.openxmlformats.org/officeDocument/2006/relationships/chart" Target="charts/chart4.xml"/><Relationship Id="rId23" Type="http://schemas.openxmlformats.org/officeDocument/2006/relationships/chart" Target="charts/chart10.xml"/><Relationship Id="rId28" Type="http://schemas.openxmlformats.org/officeDocument/2006/relationships/chart" Target="charts/chart15.xml"/><Relationship Id="rId36" Type="http://schemas.openxmlformats.org/officeDocument/2006/relationships/hyperlink" Target="https://stat.gov.pl/en/topics/living-conditions/living-conditions/household-budget-survey-in-2018,2,13.html" TargetMode="External"/><Relationship Id="rId49" Type="http://schemas.openxmlformats.org/officeDocument/2006/relationships/hyperlink" Target="https://stat.gov.pl/en/metainformations/glossary/terms-used-in-official-statistics/3580,term.html" TargetMode="External"/><Relationship Id="rId57" Type="http://schemas.openxmlformats.org/officeDocument/2006/relationships/header" Target="header3.xml"/><Relationship Id="rId10" Type="http://schemas.openxmlformats.org/officeDocument/2006/relationships/endnotes" Target="endnotes.xml"/><Relationship Id="rId31" Type="http://schemas.openxmlformats.org/officeDocument/2006/relationships/chart" Target="charts/chart18.xml"/><Relationship Id="rId44" Type="http://schemas.openxmlformats.org/officeDocument/2006/relationships/hyperlink" Target="https://stat.gov.pl/en/metainformations/glossary/terms-used-in-official-statistics/103,term.html" TargetMode="External"/><Relationship Id="rId52" Type="http://schemas.openxmlformats.org/officeDocument/2006/relationships/hyperlink" Target="https://stat.gov.pl/en/metainformations/glossary/terms-used-in-official-statistics/3583,term.html" TargetMode="External"/><Relationship Id="rId60" Type="http://schemas.openxmlformats.org/officeDocument/2006/relationships/theme" Target="theme/theme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header2.xml.rels><?xml version="1.0" encoding="UTF-8" standalone="yes"?>
<Relationships xmlns="http://schemas.openxmlformats.org/package/2006/relationships"><Relationship Id="rId1" Type="http://schemas.openxmlformats.org/officeDocument/2006/relationships/image" Target="media/image6.png"/></Relationships>
</file>

<file path=word/_rels/numbering.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word/charts/_rels/chart1.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3" Type="http://schemas.openxmlformats.org/officeDocument/2006/relationships/chartUserShapes" Target="../drawings/drawing2.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3" Type="http://schemas.openxmlformats.org/officeDocument/2006/relationships/chartUserShapes" Target="../drawings/drawing3.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3.xml"/></Relationships>
</file>

<file path=word/charts/_rels/chart4.xml.rels><?xml version="1.0" encoding="UTF-8" standalone="yes"?>
<Relationships xmlns="http://schemas.openxmlformats.org/package/2006/relationships"><Relationship Id="rId3" Type="http://schemas.openxmlformats.org/officeDocument/2006/relationships/chartUserShapes" Target="../drawings/drawing4.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4.xml"/></Relationships>
</file>

<file path=word/charts/_rels/chart5.xml.rels><?xml version="1.0" encoding="UTF-8" standalone="yes"?>
<Relationships xmlns="http://schemas.openxmlformats.org/package/2006/relationships"><Relationship Id="rId3" Type="http://schemas.openxmlformats.org/officeDocument/2006/relationships/chartUserShapes" Target="../drawings/drawing5.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5.xml"/></Relationships>
</file>

<file path=word/charts/_rels/chart6.xml.rels><?xml version="1.0" encoding="UTF-8" standalone="yes"?>
<Relationships xmlns="http://schemas.openxmlformats.org/package/2006/relationships"><Relationship Id="rId3" Type="http://schemas.openxmlformats.org/officeDocument/2006/relationships/chartUserShapes" Target="../drawings/drawing6.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6.xml"/></Relationships>
</file>

<file path=word/charts/_rels/chart7.xml.rels><?xml version="1.0" encoding="UTF-8" standalone="yes"?>
<Relationships xmlns="http://schemas.openxmlformats.org/package/2006/relationships"><Relationship Id="rId3" Type="http://schemas.openxmlformats.org/officeDocument/2006/relationships/chartUserShapes" Target="../drawings/drawing7.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7.xml"/></Relationships>
</file>

<file path=word/charts/_rels/chart8.xml.rels><?xml version="1.0" encoding="UTF-8" standalone="yes"?>
<Relationships xmlns="http://schemas.openxmlformats.org/package/2006/relationships"><Relationship Id="rId3" Type="http://schemas.openxmlformats.org/officeDocument/2006/relationships/chartUserShapes" Target="../drawings/drawing8.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8.xml"/></Relationships>
</file>

<file path=word/charts/_rels/chart9.xml.rels><?xml version="1.0" encoding="UTF-8" standalone="yes"?>
<Relationships xmlns="http://schemas.openxmlformats.org/package/2006/relationships"><Relationship Id="rId3" Type="http://schemas.openxmlformats.org/officeDocument/2006/relationships/chartUserShapes" Target="../drawings/drawing9.xml"/><Relationship Id="rId2" Type="http://schemas.openxmlformats.org/officeDocument/2006/relationships/oleObject" Target="file:///C:\Z_terminala\PUBLIKACJE,%20NOTATKI\NOTATKA%20maj%202020\BGD%20Notatka_Publikacja%20za%202019%20wykresy.xlsx" TargetMode="External"/><Relationship Id="rId1" Type="http://schemas.openxmlformats.org/officeDocument/2006/relationships/themeOverride" Target="../theme/themeOverride9.xml"/></Relationships>
</file>

<file path=word/charts/_rels/chart10.xml.rels><?xml version="1.0" encoding="UTF-8" standalone="yes"?>
<Relationships xmlns="http://schemas.openxmlformats.org/package/2006/relationships"><Relationship Id="rId3" Type="http://schemas.openxmlformats.org/officeDocument/2006/relationships/chartUserShapes" Target="../drawings/drawing10.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10.xml"/></Relationships>
</file>

<file path=word/charts/_rels/chart11.xml.rels><?xml version="1.0" encoding="UTF-8" standalone="yes"?>
<Relationships xmlns="http://schemas.openxmlformats.org/package/2006/relationships"><Relationship Id="rId3" Type="http://schemas.openxmlformats.org/officeDocument/2006/relationships/chartUserShapes" Target="../drawings/drawing11.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11.xml"/></Relationships>
</file>

<file path=word/charts/_rels/chart12.xml.rels><?xml version="1.0" encoding="UTF-8" standalone="yes"?>
<Relationships xmlns="http://schemas.openxmlformats.org/package/2006/relationships"><Relationship Id="rId3" Type="http://schemas.openxmlformats.org/officeDocument/2006/relationships/chartUserShapes" Target="../drawings/drawing12.xml"/><Relationship Id="rId2" Type="http://schemas.openxmlformats.org/officeDocument/2006/relationships/oleObject" Target="file:///C:\Z_terminala\PUBLIKACJE,%20NOTATKI\PUBLIKACJA%202019\BGD%20Notatka_Publikacja%20za%202019%20wykresy.xlsx" TargetMode="External"/><Relationship Id="rId1" Type="http://schemas.openxmlformats.org/officeDocument/2006/relationships/themeOverride" Target="../theme/themeOverride12.xml"/></Relationships>
</file>

<file path=word/charts/_rels/chart13.xml.rels><?xml version="1.0" encoding="UTF-8" standalone="yes"?>
<Relationships xmlns="http://schemas.openxmlformats.org/package/2006/relationships"><Relationship Id="rId3" Type="http://schemas.openxmlformats.org/officeDocument/2006/relationships/chartUserShapes" Target="../drawings/drawing13.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13.xml"/></Relationships>
</file>

<file path=word/charts/_rels/chart14.xml.rels><?xml version="1.0" encoding="UTF-8" standalone="yes"?>
<Relationships xmlns="http://schemas.openxmlformats.org/package/2006/relationships"><Relationship Id="rId3" Type="http://schemas.openxmlformats.org/officeDocument/2006/relationships/chartUserShapes" Target="../drawings/drawing14.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14.xml"/></Relationships>
</file>

<file path=word/charts/_rels/chart15.xml.rels><?xml version="1.0" encoding="UTF-8" standalone="yes"?>
<Relationships xmlns="http://schemas.openxmlformats.org/package/2006/relationships"><Relationship Id="rId3" Type="http://schemas.openxmlformats.org/officeDocument/2006/relationships/chartUserShapes" Target="../drawings/drawing15.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15.xml"/></Relationships>
</file>

<file path=word/charts/_rels/chart16.xml.rels><?xml version="1.0" encoding="UTF-8" standalone="yes"?>
<Relationships xmlns="http://schemas.openxmlformats.org/package/2006/relationships"><Relationship Id="rId3" Type="http://schemas.openxmlformats.org/officeDocument/2006/relationships/chartUserShapes" Target="../drawings/drawing16.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16.xml"/></Relationships>
</file>

<file path=word/charts/_rels/chart17.xml.rels><?xml version="1.0" encoding="UTF-8" standalone="yes"?>
<Relationships xmlns="http://schemas.openxmlformats.org/package/2006/relationships"><Relationship Id="rId3" Type="http://schemas.openxmlformats.org/officeDocument/2006/relationships/chartUserShapes" Target="../drawings/drawing17.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17.xml"/></Relationships>
</file>

<file path=word/charts/_rels/chart18.xml.rels><?xml version="1.0" encoding="UTF-8" standalone="yes"?>
<Relationships xmlns="http://schemas.openxmlformats.org/package/2006/relationships"><Relationship Id="rId3" Type="http://schemas.openxmlformats.org/officeDocument/2006/relationships/chartUserShapes" Target="../drawings/drawing18.xml"/><Relationship Id="rId2" Type="http://schemas.openxmlformats.org/officeDocument/2006/relationships/oleObject" Target="file:///C:\Z_terminala\Ula\Bud&#380;ety\2020\Notatka%20za%202019\Notatka%20za%202019%20-%20do%20t&#322;umaczenia\BGD%20Notatka_Publikacja%20za%202019%20wykresy.xlsx" TargetMode="External"/><Relationship Id="rId1" Type="http://schemas.openxmlformats.org/officeDocument/2006/relationships/themeOverride" Target="../theme/themeOverride18.xml"/></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2.8914745031871032E-2"/>
          <c:y val="0.26554451137884905"/>
          <c:w val="0.9200892857142855"/>
          <c:h val="0.64629116465863512"/>
        </c:manualLayout>
      </c:layout>
      <c:barChart>
        <c:barDir val="col"/>
        <c:grouping val="clustered"/>
        <c:varyColors val="0"/>
        <c:ser>
          <c:idx val="0"/>
          <c:order val="0"/>
          <c:tx>
            <c:strRef>
              <c:f>'1 dochody,wydatki lata'!$C$5</c:f>
              <c:strCache>
                <c:ptCount val="1"/>
                <c:pt idx="0">
                  <c:v>Available income</c:v>
                </c:pt>
              </c:strCache>
            </c:strRef>
          </c:tx>
          <c:spPr>
            <a:solidFill>
              <a:srgbClr val="334A92"/>
            </a:solidFill>
            <a:scene3d>
              <a:camera prst="orthographicFront"/>
              <a:lightRig rig="threePt" dir="t"/>
            </a:scene3d>
          </c:spPr>
          <c:invertIfNegative val="0"/>
          <c:dPt>
            <c:idx val="0"/>
            <c:invertIfNegative val="0"/>
            <c:bubble3D val="0"/>
            <c:spPr>
              <a:solidFill>
                <a:srgbClr val="334A92"/>
              </a:solidFill>
              <a:ln>
                <a:noFill/>
              </a:ln>
              <a:scene3d>
                <a:camera prst="orthographicFront"/>
                <a:lightRig rig="threePt" dir="t"/>
              </a:scene3d>
            </c:spPr>
          </c:dPt>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'1 dochody,wydatki lata'!$B$6:$B$21</c:f>
              <c:numCache>
                <c:formatCode>General</c:formatCode>
                <c:ptCount val="16"/>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numCache>
            </c:numRef>
          </c:cat>
          <c:val>
            <c:numRef>
              <c:f>'1 dochody,wydatki lata'!$C$6:$C$21</c:f>
              <c:numCache>
                <c:formatCode>General</c:formatCode>
                <c:ptCount val="16"/>
                <c:pt idx="0" formatCode="0.00">
                  <c:v>735.4</c:v>
                </c:pt>
                <c:pt idx="1">
                  <c:v>761.45999999999958</c:v>
                </c:pt>
                <c:pt idx="2">
                  <c:v>834.6800000000004</c:v>
                </c:pt>
                <c:pt idx="3">
                  <c:v>928.87</c:v>
                </c:pt>
                <c:pt idx="4">
                  <c:v>1045.52</c:v>
                </c:pt>
                <c:pt idx="5">
                  <c:v>1114.49</c:v>
                </c:pt>
                <c:pt idx="6">
                  <c:v>1200.82</c:v>
                </c:pt>
                <c:pt idx="7">
                  <c:v>1234.6299999999999</c:v>
                </c:pt>
                <c:pt idx="8">
                  <c:v>1278.43</c:v>
                </c:pt>
                <c:pt idx="9" formatCode="0.00">
                  <c:v>1299.07</c:v>
                </c:pt>
                <c:pt idx="10" formatCode="0.00">
                  <c:v>1340.44</c:v>
                </c:pt>
                <c:pt idx="11" formatCode="0.00">
                  <c:v>1386.1599999999999</c:v>
                </c:pt>
                <c:pt idx="12" formatCode="0.00">
                  <c:v>1474.56</c:v>
                </c:pt>
                <c:pt idx="13" formatCode="0.00">
                  <c:v>1598.1299999999999</c:v>
                </c:pt>
                <c:pt idx="14">
                  <c:v>1693.46</c:v>
                </c:pt>
                <c:pt idx="15">
                  <c:v>1819.1399999999999</c:v>
                </c:pt>
              </c:numCache>
            </c:numRef>
          </c:val>
        </c:ser>
        <c:ser>
          <c:idx val="1"/>
          <c:order val="1"/>
          <c:tx>
            <c:strRef>
              <c:f>'1 dochody,wydatki lata'!$D$5</c:f>
              <c:strCache>
                <c:ptCount val="1"/>
                <c:pt idx="0">
                  <c:v>Expenditure</c:v>
                </c:pt>
              </c:strCache>
            </c:strRef>
          </c:tx>
          <c:spPr>
            <a:solidFill>
              <a:srgbClr val="66B68E"/>
            </a:solidFill>
          </c:spPr>
          <c:invertIfNegative val="0"/>
          <c:dLbls>
            <c:numFmt formatCode="0" sourceLinked="0"/>
            <c:spPr>
              <a:noFill/>
              <a:ln>
                <a:noFill/>
              </a:ln>
              <a:effectLst/>
            </c:sp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'1 dochody,wydatki lata'!$B$6:$B$21</c:f>
              <c:numCache>
                <c:formatCode>General</c:formatCode>
                <c:ptCount val="16"/>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numCache>
            </c:numRef>
          </c:cat>
          <c:val>
            <c:numRef>
              <c:f>'1 dochody,wydatki lata'!$D$6:$D$21</c:f>
              <c:numCache>
                <c:formatCode>0.00</c:formatCode>
                <c:ptCount val="16"/>
                <c:pt idx="0">
                  <c:v>701.83999999999958</c:v>
                </c:pt>
                <c:pt idx="1">
                  <c:v>696.58999999999992</c:v>
                </c:pt>
                <c:pt idx="2">
                  <c:v>751.46999999999946</c:v>
                </c:pt>
                <c:pt idx="3">
                  <c:v>816.1400000000001</c:v>
                </c:pt>
                <c:pt idx="4">
                  <c:v>910.76</c:v>
                </c:pt>
                <c:pt idx="5">
                  <c:v>963.94999999999948</c:v>
                </c:pt>
                <c:pt idx="6">
                  <c:v>1005.0300000000001</c:v>
                </c:pt>
                <c:pt idx="7">
                  <c:v>1027.6899999999998</c:v>
                </c:pt>
                <c:pt idx="8">
                  <c:v>1058.9100000000001</c:v>
                </c:pt>
                <c:pt idx="9">
                  <c:v>1061.7</c:v>
                </c:pt>
                <c:pt idx="10">
                  <c:v>1078.74</c:v>
                </c:pt>
                <c:pt idx="11">
                  <c:v>1091.1899999999998</c:v>
                </c:pt>
                <c:pt idx="12">
                  <c:v>1131.6399999999999</c:v>
                </c:pt>
                <c:pt idx="13">
                  <c:v>1176.44</c:v>
                </c:pt>
                <c:pt idx="14" formatCode="General">
                  <c:v>1186.8599999999999</c:v>
                </c:pt>
                <c:pt idx="15" formatCode="General">
                  <c:v>1251.73</c:v>
                </c:pt>
              </c:numCache>
            </c:numRef>
          </c:val>
        </c:ser>
        <c:ser>
          <c:idx val="2"/>
          <c:order val="2"/>
          <c:tx>
            <c:strRef>
              <c:f>'1 dochody,wydatki lata'!$E$5</c:f>
              <c:strCache>
                <c:ptCount val="1"/>
                <c:pt idx="0">
                  <c:v>The share of expenditure in available income  </c:v>
                </c:pt>
              </c:strCache>
            </c:strRef>
          </c:tx>
          <c:spPr>
            <a:solidFill>
              <a:srgbClr val="4D4D4D">
                <a:lumMod val="20000"/>
                <a:lumOff val="80000"/>
              </a:srgbClr>
            </a:solidFill>
            <a:ln w="3175">
              <a:solidFill>
                <a:sysClr val="window" lastClr="FFFFFF">
                  <a:lumMod val="75000"/>
                </a:sysClr>
              </a:solidFill>
            </a:ln>
          </c:spPr>
          <c:invertIfNegative val="0"/>
          <c:dPt>
            <c:idx val="0"/>
            <c:invertIfNegative val="0"/>
            <c:bubble3D val="0"/>
            <c:spPr>
              <a:noFill/>
              <a:ln w="3175">
                <a:noFill/>
              </a:ln>
            </c:spPr>
          </c:dPt>
          <c:dPt>
            <c:idx val="1"/>
            <c:invertIfNegative val="0"/>
            <c:bubble3D val="0"/>
            <c:spPr>
              <a:noFill/>
              <a:ln w="3175">
                <a:noFill/>
              </a:ln>
            </c:spPr>
          </c:dPt>
          <c:dPt>
            <c:idx val="2"/>
            <c:invertIfNegative val="0"/>
            <c:bubble3D val="0"/>
            <c:spPr>
              <a:noFill/>
              <a:ln w="3175">
                <a:noFill/>
              </a:ln>
            </c:spPr>
          </c:dPt>
          <c:dPt>
            <c:idx val="3"/>
            <c:invertIfNegative val="0"/>
            <c:bubble3D val="0"/>
            <c:spPr>
              <a:noFill/>
              <a:ln w="3175">
                <a:noFill/>
              </a:ln>
            </c:spPr>
          </c:dPt>
          <c:dPt>
            <c:idx val="4"/>
            <c:invertIfNegative val="0"/>
            <c:bubble3D val="0"/>
            <c:spPr>
              <a:noFill/>
              <a:ln w="3175">
                <a:noFill/>
              </a:ln>
            </c:spPr>
          </c:dPt>
          <c:dPt>
            <c:idx val="5"/>
            <c:invertIfNegative val="0"/>
            <c:bubble3D val="0"/>
            <c:spPr>
              <a:noFill/>
              <a:ln w="3175">
                <a:noFill/>
              </a:ln>
            </c:spPr>
          </c:dPt>
          <c:dPt>
            <c:idx val="6"/>
            <c:invertIfNegative val="0"/>
            <c:bubble3D val="0"/>
            <c:spPr>
              <a:noFill/>
              <a:ln w="3175">
                <a:noFill/>
              </a:ln>
            </c:spPr>
          </c:dPt>
          <c:dPt>
            <c:idx val="7"/>
            <c:invertIfNegative val="0"/>
            <c:bubble3D val="0"/>
            <c:spPr>
              <a:noFill/>
              <a:ln w="3175">
                <a:noFill/>
              </a:ln>
            </c:spPr>
          </c:dPt>
          <c:dPt>
            <c:idx val="8"/>
            <c:invertIfNegative val="0"/>
            <c:bubble3D val="0"/>
            <c:spPr>
              <a:noFill/>
              <a:ln w="3175">
                <a:noFill/>
              </a:ln>
            </c:spPr>
          </c:dPt>
          <c:dPt>
            <c:idx val="9"/>
            <c:invertIfNegative val="0"/>
            <c:bubble3D val="0"/>
            <c:spPr>
              <a:noFill/>
              <a:ln w="3175">
                <a:noFill/>
              </a:ln>
            </c:spPr>
          </c:dPt>
          <c:dPt>
            <c:idx val="10"/>
            <c:invertIfNegative val="0"/>
            <c:bubble3D val="0"/>
            <c:spPr>
              <a:noFill/>
              <a:ln w="3175">
                <a:noFill/>
              </a:ln>
            </c:spPr>
          </c:dPt>
          <c:dPt>
            <c:idx val="11"/>
            <c:invertIfNegative val="0"/>
            <c:bubble3D val="0"/>
            <c:spPr>
              <a:noFill/>
              <a:ln w="3175">
                <a:noFill/>
              </a:ln>
            </c:spPr>
          </c:dPt>
          <c:dPt>
            <c:idx val="12"/>
            <c:invertIfNegative val="0"/>
            <c:bubble3D val="0"/>
            <c:spPr>
              <a:noFill/>
              <a:ln w="3175">
                <a:noFill/>
              </a:ln>
            </c:spPr>
          </c:dPt>
          <c:dPt>
            <c:idx val="13"/>
            <c:invertIfNegative val="0"/>
            <c:bubble3D val="0"/>
            <c:spPr>
              <a:noFill/>
              <a:ln w="3175">
                <a:noFill/>
              </a:ln>
            </c:spPr>
          </c:dPt>
          <c:dPt>
            <c:idx val="14"/>
            <c:invertIfNegative val="0"/>
            <c:bubble3D val="0"/>
            <c:spPr>
              <a:noFill/>
              <a:ln w="3175">
                <a:noFill/>
              </a:ln>
            </c:spPr>
          </c:dPt>
          <c:dLbls>
            <c:spPr>
              <a:solidFill>
                <a:sysClr val="window" lastClr="FFFFFF">
                  <a:lumMod val="85000"/>
                </a:sysClr>
              </a:solidFill>
            </c:spPr>
            <c:txPr>
              <a:bodyPr/>
              <a:lstStyle/>
              <a:p>
                <a:pPr>
                  <a:defRPr sz="800" spc="-30" baseline="0">
                    <a:latin typeface="Fira Sans Extra Condensed" panose="020B05030500000200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'1 dochody,wydatki lata'!$B$6:$B$21</c:f>
              <c:numCache>
                <c:formatCode>General</c:formatCode>
                <c:ptCount val="16"/>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numCache>
            </c:numRef>
          </c:cat>
          <c:val>
            <c:numRef>
              <c:f>'1 dochody,wydatki lata'!$E$6:$E$21</c:f>
              <c:numCache>
                <c:formatCode>0.0%</c:formatCode>
                <c:ptCount val="16"/>
                <c:pt idx="0">
                  <c:v>0.95436497144411214</c:v>
                </c:pt>
                <c:pt idx="1">
                  <c:v>0.91480839440023098</c:v>
                </c:pt>
                <c:pt idx="2">
                  <c:v>0.90030910049360224</c:v>
                </c:pt>
                <c:pt idx="3">
                  <c:v>0.87863748425506272</c:v>
                </c:pt>
                <c:pt idx="4">
                  <c:v>0.87110720024485466</c:v>
                </c:pt>
                <c:pt idx="5">
                  <c:v>0.86492476379330463</c:v>
                </c:pt>
                <c:pt idx="6">
                  <c:v>0.83695308206059271</c:v>
                </c:pt>
                <c:pt idx="7">
                  <c:v>0.83238703093234367</c:v>
                </c:pt>
                <c:pt idx="8">
                  <c:v>0.82828938620026127</c:v>
                </c:pt>
                <c:pt idx="9">
                  <c:v>0.81727697506677854</c:v>
                </c:pt>
                <c:pt idx="10">
                  <c:v>0.80476559935543568</c:v>
                </c:pt>
                <c:pt idx="11">
                  <c:v>0.78720349743175388</c:v>
                </c:pt>
                <c:pt idx="12">
                  <c:v>0.76744249131944464</c:v>
                </c:pt>
                <c:pt idx="13">
                  <c:v>0.73613535819989684</c:v>
                </c:pt>
                <c:pt idx="14">
                  <c:v>0.70084914907939999</c:v>
                </c:pt>
                <c:pt idx="15">
                  <c:v>0.68808887716173595</c:v>
                </c:pt>
              </c:numCache>
            </c:numRef>
          </c:val>
        </c:ser>
        <c:dLbls>
          <c:showLegendKey val="0"/>
          <c:showVal val="0"/>
          <c:showCatName val="0"/>
          <c:showSerName val="0"/>
          <c:showPercent val="0"/>
          <c:showBubbleSize val="0"/>
        </c:dLbls>
        <c:gapWidth val="20"/>
        <c:overlap val="100"/>
        <c:axId val="587720016"/>
        <c:axId val="587722192"/>
      </c:barChart>
      <c:catAx>
        <c:axId val="587720016"/>
        <c:scaling>
          <c:orientation val="minMax"/>
        </c:scaling>
        <c:delete val="0"/>
        <c:axPos val="b"/>
        <c:numFmt formatCode="General" sourceLinked="1"/>
        <c:majorTickMark val="out"/>
        <c:minorTickMark val="none"/>
        <c:tickLblPos val="nextTo"/>
        <c:spPr>
          <a:ln>
            <a:solidFill>
              <a:sysClr val="windowText" lastClr="000000"/>
            </a:solidFill>
          </a:ln>
        </c:spPr>
        <c:crossAx val="587722192"/>
        <c:crosses val="autoZero"/>
        <c:auto val="1"/>
        <c:lblAlgn val="ctr"/>
        <c:lblOffset val="100"/>
        <c:noMultiLvlLbl val="0"/>
      </c:catAx>
      <c:valAx>
        <c:axId val="587722192"/>
        <c:scaling>
          <c:orientation val="minMax"/>
          <c:max val="2000"/>
        </c:scaling>
        <c:delete val="0"/>
        <c:axPos val="l"/>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587720016"/>
        <c:crosses val="autoZero"/>
        <c:crossBetween val="between"/>
        <c:majorUnit val="200"/>
      </c:valAx>
    </c:plotArea>
    <c:legend>
      <c:legendPos val="r"/>
      <c:layout>
        <c:manualLayout>
          <c:xMode val="edge"/>
          <c:yMode val="edge"/>
          <c:x val="6.6475550727226412E-2"/>
          <c:y val="0.158263386880857"/>
          <c:w val="0.92112358212568168"/>
          <c:h val="9.7542915625119214E-2"/>
        </c:manualLayout>
      </c:layout>
      <c:overlay val="0"/>
      <c:spPr>
        <a:solidFill>
          <a:sysClr val="window" lastClr="FFFFFF"/>
        </a:solidFill>
        <a:ln w="6350">
          <a:noFill/>
        </a:ln>
      </c:spPr>
      <c:txPr>
        <a:bodyPr/>
        <a:lstStyle/>
        <a:p>
          <a:pPr rtl="0">
            <a:defRPr/>
          </a:pPr>
          <a:endParaRPr lang="pl-PL"/>
        </a:p>
      </c:txPr>
    </c:legend>
    <c:plotVisOnly val="1"/>
    <c:dispBlanksAs val="gap"/>
    <c:showDLblsOverMax val="0"/>
  </c:chart>
  <c:spPr>
    <a:ln>
      <a:noFill/>
    </a:ln>
  </c:spPr>
  <c:txPr>
    <a:bodyPr/>
    <a:lstStyle/>
    <a:p>
      <a:pPr algn="ctr">
        <a:defRPr sz="900">
          <a:latin typeface="Fira Sans" panose="020B0503050000020004" pitchFamily="34" charset="0"/>
          <a:ea typeface="Fira Sans" panose="020B0503050000020004" pitchFamily="34" charset="0"/>
        </a:defRPr>
      </a:pPr>
      <a:endParaRPr lang="pl-PL"/>
    </a:p>
  </c:txPr>
  <c:externalData r:id="rId2">
    <c:autoUpdate val="0"/>
  </c:externalData>
  <c:userShapes r:id="rId3"/>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2.8914745031871022E-2"/>
          <c:y val="0.27410531972949342"/>
          <c:w val="0.9200892857142855"/>
          <c:h val="0.63799531904941298"/>
        </c:manualLayout>
      </c:layout>
      <c:barChart>
        <c:barDir val="col"/>
        <c:grouping val="clustered"/>
        <c:varyColors val="0"/>
        <c:ser>
          <c:idx val="0"/>
          <c:order val="0"/>
          <c:tx>
            <c:strRef>
              <c:f>'4 dochody,wydatki gr. społ-ek.'!$B$8</c:f>
              <c:strCache>
                <c:ptCount val="1"/>
                <c:pt idx="0">
                  <c:v>Available income </c:v>
                </c:pt>
              </c:strCache>
            </c:strRef>
          </c:tx>
          <c:spPr>
            <a:solidFill>
              <a:srgbClr val="334A92"/>
            </a:solidFill>
            <a:scene3d>
              <a:camera prst="orthographicFront"/>
              <a:lightRig rig="threePt" dir="t"/>
            </a:scene3d>
          </c:spPr>
          <c:invertIfNegative val="0"/>
          <c:dPt>
            <c:idx val="0"/>
            <c:invertIfNegative val="0"/>
            <c:bubble3D val="0"/>
            <c:spPr>
              <a:solidFill>
                <a:srgbClr val="334A92"/>
              </a:solidFill>
              <a:ln>
                <a:noFill/>
              </a:ln>
              <a:scene3d>
                <a:camera prst="orthographicFront"/>
                <a:lightRig rig="threePt" dir="t"/>
              </a:scene3d>
            </c:spPr>
          </c:dPt>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'4 dochody,wydatki gr. społ-ek.'!$C$7:$H$7</c:f>
              <c:strCache>
                <c:ptCount val="6"/>
                <c:pt idx="0">
                  <c:v>Total</c:v>
                </c:pt>
                <c:pt idx="1">
                  <c:v>employees</c:v>
                </c:pt>
                <c:pt idx="2">
                  <c:v>farmers</c:v>
                </c:pt>
                <c:pt idx="3">
                  <c:v>self-employed</c:v>
                </c:pt>
                <c:pt idx="4">
                  <c:v>retirees</c:v>
                </c:pt>
                <c:pt idx="5">
                  <c:v>pensioners</c:v>
                </c:pt>
              </c:strCache>
            </c:strRef>
          </c:cat>
          <c:val>
            <c:numRef>
              <c:f>'4 dochody,wydatki gr. społ-ek.'!$C$8:$H$8</c:f>
              <c:numCache>
                <c:formatCode>0.00</c:formatCode>
                <c:ptCount val="6"/>
                <c:pt idx="0">
                  <c:v>1819.1399999999999</c:v>
                </c:pt>
                <c:pt idx="1">
                  <c:v>1832.1399999999999</c:v>
                </c:pt>
                <c:pt idx="2">
                  <c:v>1666.55</c:v>
                </c:pt>
                <c:pt idx="3">
                  <c:v>2173.63</c:v>
                </c:pt>
                <c:pt idx="4">
                  <c:v>1863.61</c:v>
                </c:pt>
                <c:pt idx="5">
                  <c:v>1498.01</c:v>
                </c:pt>
              </c:numCache>
            </c:numRef>
          </c:val>
        </c:ser>
        <c:ser>
          <c:idx val="1"/>
          <c:order val="1"/>
          <c:tx>
            <c:strRef>
              <c:f>'4 dochody,wydatki gr. społ-ek.'!$B$9</c:f>
              <c:strCache>
                <c:ptCount val="1"/>
                <c:pt idx="0">
                  <c:v>Expenditure</c:v>
                </c:pt>
              </c:strCache>
            </c:strRef>
          </c:tx>
          <c:spPr>
            <a:solidFill>
              <a:srgbClr val="66B68E"/>
            </a:solidFill>
            <a:scene3d>
              <a:camera prst="orthographicFront"/>
              <a:lightRig rig="threePt" dir="t"/>
            </a:scene3d>
          </c:spPr>
          <c:invertIfNegative val="0"/>
          <c:dPt>
            <c:idx val="0"/>
            <c:invertIfNegative val="0"/>
            <c:bubble3D val="0"/>
            <c:spPr>
              <a:solidFill>
                <a:srgbClr val="66B68E"/>
              </a:solidFill>
              <a:ln>
                <a:noFill/>
              </a:ln>
              <a:scene3d>
                <a:camera prst="orthographicFront"/>
                <a:lightRig rig="threePt" dir="t"/>
              </a:scene3d>
            </c:spPr>
          </c:dPt>
          <c:dLbls>
            <c:numFmt formatCode="0" sourceLinked="0"/>
            <c:spPr>
              <a:noFill/>
              <a:ln>
                <a:noFill/>
              </a:ln>
              <a:effectLst/>
            </c:sp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'4 dochody,wydatki gr. społ-ek.'!$C$7:$H$7</c:f>
              <c:strCache>
                <c:ptCount val="6"/>
                <c:pt idx="0">
                  <c:v>Total</c:v>
                </c:pt>
                <c:pt idx="1">
                  <c:v>employees</c:v>
                </c:pt>
                <c:pt idx="2">
                  <c:v>farmers</c:v>
                </c:pt>
                <c:pt idx="3">
                  <c:v>self-employed</c:v>
                </c:pt>
                <c:pt idx="4">
                  <c:v>retirees</c:v>
                </c:pt>
                <c:pt idx="5">
                  <c:v>pensioners</c:v>
                </c:pt>
              </c:strCache>
            </c:strRef>
          </c:cat>
          <c:val>
            <c:numRef>
              <c:f>'4 dochody,wydatki gr. społ-ek.'!$C$9:$H$9</c:f>
              <c:numCache>
                <c:formatCode>0.00</c:formatCode>
                <c:ptCount val="6"/>
                <c:pt idx="0">
                  <c:v>1251.73</c:v>
                </c:pt>
                <c:pt idx="1">
                  <c:v>1235.76</c:v>
                </c:pt>
                <c:pt idx="2">
                  <c:v>913.89</c:v>
                </c:pt>
                <c:pt idx="3">
                  <c:v>1471.61</c:v>
                </c:pt>
                <c:pt idx="4">
                  <c:v>1363.61</c:v>
                </c:pt>
                <c:pt idx="5">
                  <c:v>1222.1899999999998</c:v>
                </c:pt>
              </c:numCache>
            </c:numRef>
          </c:val>
        </c:ser>
        <c:dLbls>
          <c:showLegendKey val="0"/>
          <c:showVal val="0"/>
          <c:showCatName val="0"/>
          <c:showSerName val="0"/>
          <c:showPercent val="0"/>
          <c:showBubbleSize val="0"/>
        </c:dLbls>
        <c:gapWidth val="50"/>
        <c:overlap val="100"/>
        <c:axId val="587723280"/>
        <c:axId val="587725456"/>
      </c:barChart>
      <c:barChart>
        <c:barDir val="col"/>
        <c:grouping val="clustered"/>
        <c:varyColors val="0"/>
        <c:ser>
          <c:idx val="2"/>
          <c:order val="2"/>
          <c:tx>
            <c:strRef>
              <c:f>'4 dochody,wydatki gr. społ-ek.'!$B$10</c:f>
              <c:strCache>
                <c:ptCount val="1"/>
                <c:pt idx="0">
                  <c:v>The share of expenditure in available income</c:v>
                </c:pt>
              </c:strCache>
            </c:strRef>
          </c:tx>
          <c:spPr>
            <a:solidFill>
              <a:srgbClr val="4D4D4D">
                <a:lumMod val="20000"/>
                <a:lumOff val="80000"/>
              </a:srgbClr>
            </a:solidFill>
            <a:ln w="3175">
              <a:solidFill>
                <a:srgbClr val="4D4D4D">
                  <a:lumMod val="40000"/>
                  <a:lumOff val="60000"/>
                </a:srgbClr>
              </a:solidFill>
            </a:ln>
            <a:scene3d>
              <a:camera prst="orthographicFront"/>
              <a:lightRig rig="threePt" dir="t"/>
            </a:scene3d>
          </c:spPr>
          <c:invertIfNegative val="0"/>
          <c:dPt>
            <c:idx val="0"/>
            <c:invertIfNegative val="0"/>
            <c:bubble3D val="0"/>
            <c:spPr>
              <a:noFill/>
              <a:ln w="3175">
                <a:noFill/>
              </a:ln>
              <a:scene3d>
                <a:camera prst="orthographicFront"/>
                <a:lightRig rig="threePt" dir="t"/>
              </a:scene3d>
            </c:spPr>
          </c:dPt>
          <c:dPt>
            <c:idx val="1"/>
            <c:invertIfNegative val="0"/>
            <c:bubble3D val="0"/>
            <c:spPr>
              <a:noFill/>
              <a:ln w="3175">
                <a:noFill/>
              </a:ln>
              <a:scene3d>
                <a:camera prst="orthographicFront"/>
                <a:lightRig rig="threePt" dir="t"/>
              </a:scene3d>
            </c:spPr>
          </c:dPt>
          <c:dPt>
            <c:idx val="2"/>
            <c:invertIfNegative val="0"/>
            <c:bubble3D val="0"/>
            <c:spPr>
              <a:noFill/>
              <a:ln w="3175">
                <a:noFill/>
              </a:ln>
              <a:scene3d>
                <a:camera prst="orthographicFront"/>
                <a:lightRig rig="threePt" dir="t"/>
              </a:scene3d>
            </c:spPr>
          </c:dPt>
          <c:dPt>
            <c:idx val="3"/>
            <c:invertIfNegative val="0"/>
            <c:bubble3D val="0"/>
            <c:spPr>
              <a:noFill/>
              <a:ln w="3175">
                <a:noFill/>
              </a:ln>
              <a:scene3d>
                <a:camera prst="orthographicFront"/>
                <a:lightRig rig="threePt" dir="t"/>
              </a:scene3d>
            </c:spPr>
          </c:dPt>
          <c:dPt>
            <c:idx val="4"/>
            <c:invertIfNegative val="0"/>
            <c:bubble3D val="0"/>
            <c:spPr>
              <a:noFill/>
              <a:ln w="3175">
                <a:noFill/>
              </a:ln>
              <a:scene3d>
                <a:camera prst="orthographicFront"/>
                <a:lightRig rig="threePt" dir="t"/>
              </a:scene3d>
            </c:spPr>
          </c:dPt>
          <c:dPt>
            <c:idx val="5"/>
            <c:invertIfNegative val="0"/>
            <c:bubble3D val="0"/>
            <c:spPr>
              <a:noFill/>
              <a:ln w="3175">
                <a:noFill/>
              </a:ln>
              <a:scene3d>
                <a:camera prst="orthographicFront"/>
                <a:lightRig rig="threePt" dir="t"/>
              </a:scene3d>
            </c:spPr>
          </c:dPt>
          <c:dLbls>
            <c:spPr>
              <a:solidFill>
                <a:srgbClr val="4D4D4D">
                  <a:lumMod val="20000"/>
                  <a:lumOff val="80000"/>
                </a:srgbClr>
              </a:solidFill>
              <a:ln w="3175">
                <a:noFill/>
              </a:ln>
              <a:effectLst/>
            </c:spPr>
            <c:dLblPos val="inBase"/>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'4 dochody,wydatki gr. społ-ek.'!$C$7:$H$7</c:f>
              <c:strCache>
                <c:ptCount val="6"/>
                <c:pt idx="0">
                  <c:v>Total</c:v>
                </c:pt>
                <c:pt idx="1">
                  <c:v>employees</c:v>
                </c:pt>
                <c:pt idx="2">
                  <c:v>farmers</c:v>
                </c:pt>
                <c:pt idx="3">
                  <c:v>self-employed</c:v>
                </c:pt>
                <c:pt idx="4">
                  <c:v>retirees</c:v>
                </c:pt>
                <c:pt idx="5">
                  <c:v>pensioners</c:v>
                </c:pt>
              </c:strCache>
            </c:strRef>
          </c:cat>
          <c:val>
            <c:numRef>
              <c:f>'4 dochody,wydatki gr. społ-ek.'!$C$10:$H$10</c:f>
              <c:numCache>
                <c:formatCode>0.0%</c:formatCode>
                <c:ptCount val="6"/>
                <c:pt idx="0">
                  <c:v>0.68808887716173572</c:v>
                </c:pt>
                <c:pt idx="1">
                  <c:v>0.67448994072505353</c:v>
                </c:pt>
                <c:pt idx="2">
                  <c:v>0.5483723860670241</c:v>
                </c:pt>
                <c:pt idx="3">
                  <c:v>0.67702874914313893</c:v>
                </c:pt>
                <c:pt idx="4">
                  <c:v>0.73170352165957531</c:v>
                </c:pt>
                <c:pt idx="5">
                  <c:v>0.81587572846643264</c:v>
                </c:pt>
              </c:numCache>
            </c:numRef>
          </c:val>
        </c:ser>
        <c:dLbls>
          <c:showLegendKey val="0"/>
          <c:showVal val="0"/>
          <c:showCatName val="0"/>
          <c:showSerName val="0"/>
          <c:showPercent val="0"/>
          <c:showBubbleSize val="0"/>
        </c:dLbls>
        <c:gapWidth val="500"/>
        <c:overlap val="-100"/>
        <c:axId val="587726544"/>
        <c:axId val="587726000"/>
      </c:barChart>
      <c:catAx>
        <c:axId val="587723280"/>
        <c:scaling>
          <c:orientation val="minMax"/>
        </c:scaling>
        <c:delete val="0"/>
        <c:axPos val="b"/>
        <c:numFmt formatCode="General" sourceLinked="1"/>
        <c:majorTickMark val="out"/>
        <c:minorTickMark val="none"/>
        <c:tickLblPos val="nextTo"/>
        <c:spPr>
          <a:ln>
            <a:solidFill>
              <a:sysClr val="windowText" lastClr="000000"/>
            </a:solidFill>
          </a:ln>
        </c:spPr>
        <c:crossAx val="587725456"/>
        <c:crosses val="autoZero"/>
        <c:auto val="1"/>
        <c:lblAlgn val="ctr"/>
        <c:lblOffset val="100"/>
        <c:noMultiLvlLbl val="0"/>
      </c:catAx>
      <c:valAx>
        <c:axId val="587725456"/>
        <c:scaling>
          <c:orientation val="minMax"/>
          <c:max val="2400"/>
        </c:scaling>
        <c:delete val="0"/>
        <c:axPos val="l"/>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587723280"/>
        <c:crosses val="autoZero"/>
        <c:crossBetween val="between"/>
        <c:majorUnit val="400"/>
      </c:valAx>
      <c:valAx>
        <c:axId val="587726000"/>
        <c:scaling>
          <c:orientation val="minMax"/>
          <c:max val="1"/>
          <c:min val="0.60000000000000064"/>
        </c:scaling>
        <c:delete val="1"/>
        <c:axPos val="r"/>
        <c:numFmt formatCode="0.0%" sourceLinked="1"/>
        <c:majorTickMark val="none"/>
        <c:minorTickMark val="none"/>
        <c:tickLblPos val="none"/>
        <c:crossAx val="587726544"/>
        <c:crosses val="max"/>
        <c:crossBetween val="between"/>
      </c:valAx>
      <c:catAx>
        <c:axId val="587726544"/>
        <c:scaling>
          <c:orientation val="minMax"/>
        </c:scaling>
        <c:delete val="1"/>
        <c:axPos val="b"/>
        <c:numFmt formatCode="General" sourceLinked="1"/>
        <c:majorTickMark val="out"/>
        <c:minorTickMark val="none"/>
        <c:tickLblPos val="none"/>
        <c:crossAx val="587726000"/>
        <c:crosses val="autoZero"/>
        <c:auto val="1"/>
        <c:lblAlgn val="ctr"/>
        <c:lblOffset val="100"/>
        <c:noMultiLvlLbl val="0"/>
      </c:catAx>
    </c:plotArea>
    <c:legend>
      <c:legendPos val="r"/>
      <c:layout>
        <c:manualLayout>
          <c:xMode val="edge"/>
          <c:yMode val="edge"/>
          <c:x val="6.7069741282339709E-2"/>
          <c:y val="0.16752661025861323"/>
          <c:w val="0.92993765184556387"/>
          <c:h val="7.1921429033504777E-2"/>
        </c:manualLayout>
      </c:layout>
      <c:overlay val="0"/>
      <c:spPr>
        <a:solidFill>
          <a:sysClr val="window" lastClr="FFFFFF"/>
        </a:solidFill>
        <a:ln w="6350">
          <a:noFill/>
        </a:ln>
      </c:spPr>
    </c:legend>
    <c:plotVisOnly val="1"/>
    <c:dispBlanksAs val="gap"/>
    <c:showDLblsOverMax val="0"/>
  </c:chart>
  <c:spPr>
    <a:ln>
      <a:noFill/>
    </a:ln>
  </c:spPr>
  <c:txPr>
    <a:bodyPr/>
    <a:lstStyle/>
    <a:p>
      <a:pPr algn="ctr">
        <a:defRPr sz="900">
          <a:latin typeface="Fira Sans" panose="020B0503050000020004" pitchFamily="34" charset="0"/>
          <a:ea typeface="Fira Sans" panose="020B0503050000020004" pitchFamily="34" charset="0"/>
        </a:defRPr>
      </a:pPr>
      <a:endParaRPr lang="pl-PL"/>
    </a:p>
  </c:txPr>
  <c:externalData r:id="rId2">
    <c:autoUpdate val="0"/>
  </c:externalData>
  <c:userShapes r:id="rId3"/>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1.9725659292588481E-2"/>
          <c:y val="0.25636479200783713"/>
          <c:w val="0.91432281902262169"/>
          <c:h val="0.6224143596238636"/>
        </c:manualLayout>
      </c:layout>
      <c:barChart>
        <c:barDir val="col"/>
        <c:grouping val="clustered"/>
        <c:varyColors val="0"/>
        <c:ser>
          <c:idx val="0"/>
          <c:order val="0"/>
          <c:tx>
            <c:strRef>
              <c:f>'3 wskaź. doch,wyd gosp. ogółem'!$B$8</c:f>
              <c:strCache>
                <c:ptCount val="1"/>
                <c:pt idx="0">
                  <c:v>Available income </c:v>
                </c:pt>
              </c:strCache>
            </c:strRef>
          </c:tx>
          <c:spPr>
            <a:solidFill>
              <a:srgbClr val="334A92"/>
            </a:solidFill>
            <a:scene3d>
              <a:camera prst="orthographicFront"/>
              <a:lightRig rig="threePt" dir="t"/>
            </a:scene3d>
          </c:spPr>
          <c:invertIfNegative val="0"/>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 wskaź. doch,wyd gosp. ogółem'!$C$7:$G$7</c:f>
              <c:strCache>
                <c:ptCount val="5"/>
                <c:pt idx="0">
                  <c:v>employees</c:v>
                </c:pt>
                <c:pt idx="1">
                  <c:v>farmers</c:v>
                </c:pt>
                <c:pt idx="2">
                  <c:v>self-employed</c:v>
                </c:pt>
                <c:pt idx="3">
                  <c:v>retirees</c:v>
                </c:pt>
                <c:pt idx="4">
                  <c:v>pensioners</c:v>
                </c:pt>
              </c:strCache>
            </c:strRef>
          </c:cat>
          <c:val>
            <c:numRef>
              <c:f>'3 wskaź. doch,wyd gosp. ogółem'!$C$8:$G$8</c:f>
              <c:numCache>
                <c:formatCode>0.0%</c:formatCode>
                <c:ptCount val="5"/>
                <c:pt idx="0">
                  <c:v>1.0071462339347164</c:v>
                </c:pt>
                <c:pt idx="1">
                  <c:v>0.91611970491550943</c:v>
                </c:pt>
                <c:pt idx="2">
                  <c:v>1.1948668051936628</c:v>
                </c:pt>
                <c:pt idx="3">
                  <c:v>1.0244456171597558</c:v>
                </c:pt>
                <c:pt idx="4">
                  <c:v>0.82347153050342514</c:v>
                </c:pt>
              </c:numCache>
            </c:numRef>
          </c:val>
        </c:ser>
        <c:ser>
          <c:idx val="1"/>
          <c:order val="1"/>
          <c:tx>
            <c:strRef>
              <c:f>'3 wskaź. doch,wyd gosp. ogółem'!$B$9</c:f>
              <c:strCache>
                <c:ptCount val="1"/>
                <c:pt idx="0">
                  <c:v>Expenditure</c:v>
                </c:pt>
              </c:strCache>
            </c:strRef>
          </c:tx>
          <c:spPr>
            <a:solidFill>
              <a:srgbClr val="66B68E"/>
            </a:solidFill>
            <a:scene3d>
              <a:camera prst="orthographicFront"/>
              <a:lightRig rig="threePt" dir="t"/>
            </a:scene3d>
          </c:spPr>
          <c:invertIfNegative val="0"/>
          <c:dLbls>
            <c:dLbl>
              <c:idx val="1"/>
              <c:layout>
                <c:manualLayout>
                  <c:x val="2.4792363951902808E-3"/>
                  <c:y val="1.4179401624189373E-2"/>
                </c:manualLayout>
              </c:layout>
              <c:dLblPos val="outEnd"/>
              <c:showLegendKey val="0"/>
              <c:showVal val="1"/>
              <c:showCatName val="0"/>
              <c:showSerName val="0"/>
              <c:showPercent val="0"/>
              <c:showBubbleSize val="0"/>
              <c:extLst>
                <c:ext xmlns:c15="http://schemas.microsoft.com/office/drawing/2012/chart" uri="{CE6537A1-D6FC-4f65-9D91-7224C49458BB}"/>
              </c:extLst>
            </c:dLbl>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 wskaź. doch,wyd gosp. ogółem'!$C$7:$G$7</c:f>
              <c:strCache>
                <c:ptCount val="5"/>
                <c:pt idx="0">
                  <c:v>employees</c:v>
                </c:pt>
                <c:pt idx="1">
                  <c:v>farmers</c:v>
                </c:pt>
                <c:pt idx="2">
                  <c:v>self-employed</c:v>
                </c:pt>
                <c:pt idx="3">
                  <c:v>retirees</c:v>
                </c:pt>
                <c:pt idx="4">
                  <c:v>pensioners</c:v>
                </c:pt>
              </c:strCache>
            </c:strRef>
          </c:cat>
          <c:val>
            <c:numRef>
              <c:f>'3 wskaź. doch,wyd gosp. ogółem'!$C$9:$G$9</c:f>
              <c:numCache>
                <c:formatCode>0.0%</c:formatCode>
                <c:ptCount val="5"/>
                <c:pt idx="0">
                  <c:v>0.98724165754595661</c:v>
                </c:pt>
                <c:pt idx="1">
                  <c:v>0.73010153946937495</c:v>
                </c:pt>
                <c:pt idx="2">
                  <c:v>1.1756608853346955</c:v>
                </c:pt>
                <c:pt idx="3">
                  <c:v>1.0893802976680274</c:v>
                </c:pt>
                <c:pt idx="4">
                  <c:v>0.97640066148450588</c:v>
                </c:pt>
              </c:numCache>
            </c:numRef>
          </c:val>
        </c:ser>
        <c:dLbls>
          <c:showLegendKey val="0"/>
          <c:showVal val="0"/>
          <c:showCatName val="0"/>
          <c:showSerName val="0"/>
          <c:showPercent val="0"/>
          <c:showBubbleSize val="0"/>
        </c:dLbls>
        <c:gapWidth val="50"/>
        <c:axId val="552540288"/>
        <c:axId val="552545728"/>
      </c:barChart>
      <c:catAx>
        <c:axId val="552540288"/>
        <c:scaling>
          <c:orientation val="minMax"/>
        </c:scaling>
        <c:delete val="0"/>
        <c:axPos val="b"/>
        <c:numFmt formatCode="General" sourceLinked="1"/>
        <c:majorTickMark val="none"/>
        <c:minorTickMark val="none"/>
        <c:tickLblPos val="low"/>
        <c:spPr>
          <a:ln w="9525">
            <a:solidFill>
              <a:sysClr val="windowText" lastClr="000000"/>
            </a:solidFill>
          </a:ln>
        </c:spPr>
        <c:crossAx val="552545728"/>
        <c:crossesAt val="1"/>
        <c:auto val="1"/>
        <c:lblAlgn val="ctr"/>
        <c:lblOffset val="100"/>
        <c:noMultiLvlLbl val="0"/>
      </c:catAx>
      <c:valAx>
        <c:axId val="552545728"/>
        <c:scaling>
          <c:orientation val="minMax"/>
          <c:max val="1.3"/>
          <c:min val="0.70000000000000362"/>
        </c:scaling>
        <c:delete val="0"/>
        <c:axPos val="l"/>
        <c:majorGridlines>
          <c:spPr>
            <a:ln w="6350">
              <a:solidFill>
                <a:schemeClr val="bg1">
                  <a:lumMod val="65000"/>
                </a:scheme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552540288"/>
        <c:crossesAt val="1"/>
        <c:crossBetween val="between"/>
      </c:valAx>
    </c:plotArea>
    <c:legend>
      <c:legendPos val="r"/>
      <c:legendEntry>
        <c:idx val="0"/>
        <c:txPr>
          <a:bodyPr/>
          <a:lstStyle/>
          <a:p>
            <a:pPr>
              <a:defRPr sz="900"/>
            </a:pPr>
            <a:endParaRPr lang="pl-PL"/>
          </a:p>
        </c:txPr>
      </c:legendEntry>
      <c:layout>
        <c:manualLayout>
          <c:xMode val="edge"/>
          <c:yMode val="edge"/>
          <c:x val="7.2428650879606732E-2"/>
          <c:y val="0.18014379936195379"/>
          <c:w val="0.89983826398791922"/>
          <c:h val="5.7801361647554672E-2"/>
        </c:manualLayout>
      </c:layout>
      <c:overlay val="0"/>
      <c:spPr>
        <a:solidFill>
          <a:sysClr val="window" lastClr="FFFFFF"/>
        </a:solidFill>
        <a:ln w="6350">
          <a:noFill/>
        </a:ln>
      </c:spPr>
      <c:txPr>
        <a:bodyPr/>
        <a:lstStyle/>
        <a:p>
          <a:pPr>
            <a:defRPr sz="900"/>
          </a:pPr>
          <a:endParaRPr lang="pl-PL"/>
        </a:p>
      </c:txPr>
    </c:legend>
    <c:plotVisOnly val="1"/>
    <c:dispBlanksAs val="gap"/>
    <c:showDLblsOverMax val="0"/>
  </c:chart>
  <c:spPr>
    <a:ln>
      <a:noFill/>
    </a:ln>
  </c:spPr>
  <c:txPr>
    <a:bodyPr/>
    <a:lstStyle/>
    <a:p>
      <a:pPr>
        <a:defRPr sz="900">
          <a:latin typeface="Fira Sans" panose="020B0503050000020004" pitchFamily="34" charset="0"/>
          <a:ea typeface="Fira Sans" panose="020B0503050000020004" pitchFamily="34" charset="0"/>
        </a:defRPr>
      </a:pPr>
      <a:endParaRPr lang="pl-PL"/>
    </a:p>
  </c:txPr>
  <c:externalData r:id="rId2">
    <c:autoUpdate val="0"/>
  </c:externalData>
  <c:userShapes r:id="rId3"/>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41713496750406237"/>
          <c:y val="0.11282298911449117"/>
          <c:w val="0.54659280871141069"/>
          <c:h val="0.71398267353079425"/>
        </c:manualLayout>
      </c:layout>
      <c:barChart>
        <c:barDir val="bar"/>
        <c:grouping val="clustered"/>
        <c:varyColors val="0"/>
        <c:ser>
          <c:idx val="0"/>
          <c:order val="0"/>
          <c:spPr>
            <a:solidFill>
              <a:srgbClr val="334A92"/>
            </a:solidFill>
            <a:ln>
              <a:noFill/>
            </a:ln>
            <a:scene3d>
              <a:camera prst="orthographicFront"/>
              <a:lightRig rig="threePt" dir="t"/>
            </a:scene3d>
          </c:spPr>
          <c:invertIfNegative val="0"/>
          <c:dPt>
            <c:idx val="4"/>
            <c:invertIfNegative val="0"/>
            <c:bubble3D val="0"/>
            <c:spPr>
              <a:solidFill>
                <a:srgbClr val="99A5C9"/>
              </a:solidFill>
              <a:ln>
                <a:noFill/>
              </a:ln>
              <a:scene3d>
                <a:camera prst="orthographicFront"/>
                <a:lightRig rig="threePt" dir="t"/>
              </a:scene3d>
            </c:spPr>
          </c:dPt>
          <c:dPt>
            <c:idx val="5"/>
            <c:invertIfNegative val="0"/>
            <c:bubble3D val="0"/>
            <c:spPr>
              <a:solidFill>
                <a:srgbClr val="99A5C9"/>
              </a:solidFill>
              <a:ln>
                <a:noFill/>
              </a:ln>
              <a:scene3d>
                <a:camera prst="orthographicFront"/>
                <a:lightRig rig="threePt" dir="t"/>
              </a:scene3d>
            </c:spPr>
          </c:dPt>
          <c:dPt>
            <c:idx val="7"/>
            <c:invertIfNegative val="0"/>
            <c:bubble3D val="0"/>
            <c:spPr>
              <a:solidFill>
                <a:srgbClr val="99A5C9"/>
              </a:solidFill>
              <a:ln>
                <a:noFill/>
              </a:ln>
              <a:scene3d>
                <a:camera prst="orthographicFront"/>
                <a:lightRig rig="threePt" dir="t"/>
              </a:scene3d>
            </c:spPr>
          </c:dPt>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'6 struktura dochodu'!$B$18:$B$26</c:f>
              <c:strCache>
                <c:ptCount val="9"/>
                <c:pt idx="0">
                  <c:v>Income from hired work</c:v>
                </c:pt>
                <c:pt idx="1">
                  <c:v>Income from self-employment</c:v>
                </c:pt>
                <c:pt idx="2">
                  <c:v>Income from private farm in agriculture</c:v>
                </c:pt>
                <c:pt idx="3">
                  <c:v>Income from social security benefits</c:v>
                </c:pt>
                <c:pt idx="4">
                  <c:v>   of which: from retirement pensions</c:v>
                </c:pt>
                <c:pt idx="5">
                  <c:v>   from pensions</c:v>
                </c:pt>
                <c:pt idx="6">
                  <c:v>Income from other social benefits</c:v>
                </c:pt>
                <c:pt idx="7">
                  <c:v>   of which from child-raising benefit</c:v>
                </c:pt>
                <c:pt idx="8">
                  <c:v>Other income*</c:v>
                </c:pt>
              </c:strCache>
            </c:strRef>
          </c:cat>
          <c:val>
            <c:numRef>
              <c:f>'6 struktura dochodu'!$C$18:$C$26</c:f>
              <c:numCache>
                <c:formatCode>0.0%</c:formatCode>
                <c:ptCount val="9"/>
                <c:pt idx="0">
                  <c:v>0.5176347065096697</c:v>
                </c:pt>
                <c:pt idx="1">
                  <c:v>9.0531789746803468E-2</c:v>
                </c:pt>
                <c:pt idx="2">
                  <c:v>3.3823674923315408E-2</c:v>
                </c:pt>
                <c:pt idx="3">
                  <c:v>0.24820519586178103</c:v>
                </c:pt>
                <c:pt idx="4">
                  <c:v>0.21028068208054354</c:v>
                </c:pt>
                <c:pt idx="5">
                  <c:v>3.226249766373121E-2</c:v>
                </c:pt>
                <c:pt idx="6">
                  <c:v>7.3067493430961944E-2</c:v>
                </c:pt>
                <c:pt idx="7">
                  <c:v>4.8187605132095412E-2</c:v>
                </c:pt>
                <c:pt idx="8">
                  <c:v>3.6742636630495734E-2</c:v>
                </c:pt>
              </c:numCache>
            </c:numRef>
          </c:val>
        </c:ser>
        <c:dLbls>
          <c:showLegendKey val="0"/>
          <c:showVal val="0"/>
          <c:showCatName val="0"/>
          <c:showSerName val="0"/>
          <c:showPercent val="0"/>
          <c:showBubbleSize val="0"/>
        </c:dLbls>
        <c:gapWidth val="50"/>
        <c:axId val="552536480"/>
        <c:axId val="552540832"/>
      </c:barChart>
      <c:catAx>
        <c:axId val="552536480"/>
        <c:scaling>
          <c:orientation val="maxMin"/>
        </c:scaling>
        <c:delete val="0"/>
        <c:axPos val="l"/>
        <c:numFmt formatCode="General" sourceLinked="0"/>
        <c:majorTickMark val="out"/>
        <c:minorTickMark val="none"/>
        <c:tickLblPos val="nextTo"/>
        <c:spPr>
          <a:ln>
            <a:solidFill>
              <a:sysClr val="windowText" lastClr="000000"/>
            </a:solidFill>
          </a:ln>
        </c:spPr>
        <c:txPr>
          <a:bodyPr/>
          <a:lstStyle/>
          <a:p>
            <a:pPr>
              <a:defRPr sz="850"/>
            </a:pPr>
            <a:endParaRPr lang="pl-PL"/>
          </a:p>
        </c:txPr>
        <c:crossAx val="552540832"/>
        <c:crossesAt val="0"/>
        <c:auto val="1"/>
        <c:lblAlgn val="ctr"/>
        <c:lblOffset val="100"/>
        <c:noMultiLvlLbl val="0"/>
      </c:catAx>
      <c:valAx>
        <c:axId val="552540832"/>
        <c:scaling>
          <c:orientation val="minMax"/>
        </c:scaling>
        <c:delete val="0"/>
        <c:axPos val="b"/>
        <c:majorGridlines>
          <c:spPr>
            <a:ln w="6350"/>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552536480"/>
        <c:crosses val="max"/>
        <c:crossBetween val="between"/>
      </c:valAx>
    </c:plotArea>
    <c:plotVisOnly val="1"/>
    <c:dispBlanksAs val="zero"/>
    <c:showDLblsOverMax val="0"/>
  </c:chart>
  <c:spPr>
    <a:ln>
      <a:noFill/>
    </a:ln>
  </c:spPr>
  <c:txPr>
    <a:bodyPr/>
    <a:lstStyle/>
    <a:p>
      <a:pPr>
        <a:spcBef>
          <a:spcPts val="1200"/>
        </a:spcBef>
        <a:spcAft>
          <a:spcPts val="1200"/>
        </a:spcAft>
        <a:defRPr sz="900">
          <a:latin typeface="Fira Sans" panose="020B0503050000020004" pitchFamily="34" charset="0"/>
          <a:ea typeface="Fira Sans" panose="020B0503050000020004" pitchFamily="34" charset="0"/>
        </a:defRPr>
      </a:pPr>
      <a:endParaRPr lang="pl-PL"/>
    </a:p>
  </c:txPr>
  <c:externalData r:id="rId2">
    <c:autoUpdate val="0"/>
  </c:externalData>
  <c:userShapes r:id="rId3"/>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2.0209387889013955E-2"/>
          <c:y val="0.15788034335770762"/>
          <c:w val="0.91036706349206309"/>
          <c:h val="0.76045861280276073"/>
        </c:manualLayout>
      </c:layout>
      <c:lineChart>
        <c:grouping val="standard"/>
        <c:varyColors val="0"/>
        <c:ser>
          <c:idx val="0"/>
          <c:order val="0"/>
          <c:tx>
            <c:strRef>
              <c:f>'7 Gini_miasto wieś'!$C$4</c:f>
              <c:strCache>
                <c:ptCount val="1"/>
                <c:pt idx="0">
                  <c:v>Poland</c:v>
                </c:pt>
              </c:strCache>
            </c:strRef>
          </c:tx>
          <c:spPr>
            <a:ln w="31750">
              <a:solidFill>
                <a:sysClr val="windowText" lastClr="000000"/>
              </a:solidFill>
            </a:ln>
          </c:spPr>
          <c:marker>
            <c:symbol val="circle"/>
            <c:size val="5"/>
            <c:spPr>
              <a:solidFill>
                <a:sysClr val="windowText" lastClr="000000"/>
              </a:solidFill>
              <a:ln w="6350">
                <a:noFill/>
              </a:ln>
              <a:scene3d>
                <a:camera prst="orthographicFront"/>
                <a:lightRig rig="threePt" dir="t"/>
              </a:scene3d>
            </c:spPr>
          </c:marker>
          <c:dLbls>
            <c:dLbl>
              <c:idx val="0"/>
              <c:layout>
                <c:manualLayout>
                  <c:x val="-4.4520946062777095E-2"/>
                  <c:y val="-4.6068382269113965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
              <c:layout>
                <c:manualLayout>
                  <c:x val="-4.4216936794011397E-2"/>
                  <c:y val="-4.6068382269113965E-2"/>
                </c:manualLayout>
              </c:layout>
              <c:dLblPos val="r"/>
              <c:showLegendKey val="0"/>
              <c:showVal val="1"/>
              <c:showCatName val="0"/>
              <c:showSerName val="0"/>
              <c:showPercent val="0"/>
              <c:showBubbleSize val="0"/>
              <c:extLst>
                <c:ext xmlns:c15="http://schemas.microsoft.com/office/drawing/2012/chart" uri="{CE6537A1-D6FC-4f65-9D91-7224C49458BB}"/>
              </c:extLst>
            </c:dLbl>
            <c:dLbl>
              <c:idx val="2"/>
              <c:layout>
                <c:manualLayout>
                  <c:x val="-3.9818962089692558E-2"/>
                  <c:y val="-4.6068382269113965E-2"/>
                </c:manualLayout>
              </c:layout>
              <c:dLblPos val="r"/>
              <c:showLegendKey val="0"/>
              <c:showVal val="1"/>
              <c:showCatName val="0"/>
              <c:showSerName val="0"/>
              <c:showPercent val="0"/>
              <c:showBubbleSize val="0"/>
              <c:extLst>
                <c:ext xmlns:c15="http://schemas.microsoft.com/office/drawing/2012/chart" uri="{CE6537A1-D6FC-4f65-9D91-7224C49458BB}"/>
              </c:extLst>
            </c:dLbl>
            <c:dLbl>
              <c:idx val="3"/>
              <c:layout>
                <c:manualLayout>
                  <c:x val="-3.9221103244947264E-2"/>
                  <c:y val="4.1009965813307195E-2"/>
                </c:manualLayout>
              </c:layout>
              <c:dLblPos val="r"/>
              <c:showLegendKey val="0"/>
              <c:showVal val="1"/>
              <c:showCatName val="0"/>
              <c:showSerName val="0"/>
              <c:showPercent val="0"/>
              <c:showBubbleSize val="0"/>
              <c:extLst>
                <c:ext xmlns:c15="http://schemas.microsoft.com/office/drawing/2012/chart" uri="{CE6537A1-D6FC-4f65-9D91-7224C49458BB}"/>
              </c:extLst>
            </c:dLbl>
            <c:dLbl>
              <c:idx val="4"/>
              <c:layout>
                <c:manualLayout>
                  <c:x val="-4.378475909316927E-2"/>
                  <c:y val="4.1009965813307236E-2"/>
                </c:manualLayout>
              </c:layout>
              <c:dLblPos val="r"/>
              <c:showLegendKey val="0"/>
              <c:showVal val="1"/>
              <c:showCatName val="0"/>
              <c:showSerName val="0"/>
              <c:showPercent val="0"/>
              <c:showBubbleSize val="0"/>
              <c:extLst>
                <c:ext xmlns:c15="http://schemas.microsoft.com/office/drawing/2012/chart" uri="{CE6537A1-D6FC-4f65-9D91-7224C49458BB}"/>
              </c:extLst>
            </c:dLbl>
            <c:dLbl>
              <c:idx val="5"/>
              <c:layout>
                <c:manualLayout>
                  <c:x val="-3.6739766328789641E-2"/>
                  <c:y val="4.1009948005084645E-2"/>
                </c:manualLayout>
              </c:layout>
              <c:dLblPos val="r"/>
              <c:showLegendKey val="0"/>
              <c:showVal val="1"/>
              <c:showCatName val="0"/>
              <c:showSerName val="0"/>
              <c:showPercent val="0"/>
              <c:showBubbleSize val="0"/>
              <c:extLst>
                <c:ext xmlns:c15="http://schemas.microsoft.com/office/drawing/2012/chart" uri="{CE6537A1-D6FC-4f65-9D91-7224C49458BB}"/>
              </c:extLst>
            </c:dLbl>
            <c:dLbl>
              <c:idx val="6"/>
              <c:layout>
                <c:manualLayout>
                  <c:x val="-4.4155001743754967E-2"/>
                  <c:y val="-4.6068382269113965E-2"/>
                </c:manualLayout>
              </c:layout>
              <c:dLblPos val="r"/>
              <c:showLegendKey val="0"/>
              <c:showVal val="1"/>
              <c:showCatName val="0"/>
              <c:showSerName val="0"/>
              <c:showPercent val="0"/>
              <c:showBubbleSize val="0"/>
              <c:extLst>
                <c:ext xmlns:c15="http://schemas.microsoft.com/office/drawing/2012/chart" uri="{CE6537A1-D6FC-4f65-9D91-7224C49458BB}"/>
              </c:extLst>
            </c:dLbl>
            <c:dLbl>
              <c:idx val="7"/>
              <c:layout>
                <c:manualLayout>
                  <c:x val="-4.4384571724988921E-2"/>
                  <c:y val="-5.0769237602697033E-2"/>
                </c:manualLayout>
              </c:layout>
              <c:dLblPos val="r"/>
              <c:showLegendKey val="0"/>
              <c:showVal val="1"/>
              <c:showCatName val="0"/>
              <c:showSerName val="0"/>
              <c:showPercent val="0"/>
              <c:showBubbleSize val="0"/>
              <c:extLst>
                <c:ext xmlns:c15="http://schemas.microsoft.com/office/drawing/2012/chart" uri="{CE6537A1-D6FC-4f65-9D91-7224C49458BB}"/>
              </c:extLst>
            </c:dLbl>
            <c:dLbl>
              <c:idx val="8"/>
              <c:layout>
                <c:manualLayout>
                  <c:x val="-5.2504561465132854E-2"/>
                  <c:y val="4.506330325730571E-2"/>
                </c:manualLayout>
              </c:layout>
              <c:dLblPos val="r"/>
              <c:showLegendKey val="0"/>
              <c:showVal val="1"/>
              <c:showCatName val="0"/>
              <c:showSerName val="0"/>
              <c:showPercent val="0"/>
              <c:showBubbleSize val="0"/>
              <c:extLst>
                <c:ext xmlns:c15="http://schemas.microsoft.com/office/drawing/2012/chart" uri="{CE6537A1-D6FC-4f65-9D91-7224C49458BB}"/>
              </c:extLst>
            </c:dLbl>
            <c:dLbl>
              <c:idx val="9"/>
              <c:layout>
                <c:manualLayout>
                  <c:x val="-5.7966220765155313E-2"/>
                  <c:y val="4.2305562868471293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0"/>
              <c:layout>
                <c:manualLayout>
                  <c:x val="-7.7901788985134612E-2"/>
                  <c:y val="2.3844070777854644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1"/>
              <c:layout>
                <c:manualLayout>
                  <c:x val="-7.2939169816334304E-2"/>
                  <c:y val="3.1950640278705214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2"/>
              <c:layout>
                <c:manualLayout>
                  <c:x val="-5.4232674040745089E-2"/>
                  <c:y val="4.1747451332891129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3"/>
              <c:layout>
                <c:manualLayout>
                  <c:x val="-5.0416345781247408E-2"/>
                  <c:y val="4.3015243532514638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4"/>
              <c:layout>
                <c:manualLayout>
                  <c:x val="-4.9547636965609904E-2"/>
                  <c:y val="3.7307428147063476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5"/>
              <c:layout>
                <c:manualLayout>
                  <c:x val="-4.294740212322459E-6"/>
                  <c:y val="-3.8384069531727308E-2"/>
                </c:manualLayout>
              </c:layout>
              <c:dLblPos val="r"/>
              <c:showLegendKey val="0"/>
              <c:showVal val="1"/>
              <c:showCatName val="0"/>
              <c:showSerName val="0"/>
              <c:showPercent val="0"/>
              <c:showBubbleSize val="0"/>
              <c:extLst>
                <c:ext xmlns:c15="http://schemas.microsoft.com/office/drawing/2012/chart" uri="{CE6537A1-D6FC-4f65-9D91-7224C49458BB}"/>
              </c:extLst>
            </c:dLbl>
            <c:spPr>
              <a:noFill/>
              <a:ln>
                <a:noFill/>
              </a:ln>
              <a:effectLst/>
            </c:spPr>
            <c:txPr>
              <a:bodyPr/>
              <a:lstStyle/>
              <a:p>
                <a:pPr>
                  <a:defRPr sz="800">
                    <a:solidFill>
                      <a:schemeClr val="tx1"/>
                    </a:solidFill>
                  </a:defRPr>
                </a:pPr>
                <a:endParaRPr lang="pl-PL"/>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'7 Gini_miasto wieś'!$B$5:$B$20</c:f>
              <c:numCache>
                <c:formatCode>General</c:formatCode>
                <c:ptCount val="16"/>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numCache>
            </c:numRef>
          </c:cat>
          <c:val>
            <c:numRef>
              <c:f>'7 Gini_miasto wieś'!$C$5:$C$20</c:f>
              <c:numCache>
                <c:formatCode>0.000</c:formatCode>
                <c:ptCount val="16"/>
                <c:pt idx="0">
                  <c:v>0.34446000000000027</c:v>
                </c:pt>
                <c:pt idx="1">
                  <c:v>0.34507000000000027</c:v>
                </c:pt>
                <c:pt idx="2">
                  <c:v>0.34035000000000026</c:v>
                </c:pt>
                <c:pt idx="3">
                  <c:v>0.33966000000000035</c:v>
                </c:pt>
                <c:pt idx="4">
                  <c:v>0.33850000000000036</c:v>
                </c:pt>
                <c:pt idx="5">
                  <c:v>0.3355049207358124</c:v>
                </c:pt>
                <c:pt idx="6">
                  <c:v>0.34236787688916037</c:v>
                </c:pt>
                <c:pt idx="7">
                  <c:v>0.33760000000000023</c:v>
                </c:pt>
                <c:pt idx="8">
                  <c:v>0.33800000000000036</c:v>
                </c:pt>
                <c:pt idx="9">
                  <c:v>0.33760000000000023</c:v>
                </c:pt>
                <c:pt idx="10">
                  <c:v>0.32600000000000023</c:v>
                </c:pt>
                <c:pt idx="11">
                  <c:v>0.32210000000000022</c:v>
                </c:pt>
                <c:pt idx="12">
                  <c:v>0.30442534851211001</c:v>
                </c:pt>
                <c:pt idx="13">
                  <c:v>0.29780000000000023</c:v>
                </c:pt>
                <c:pt idx="14">
                  <c:v>0.29900000000000027</c:v>
                </c:pt>
                <c:pt idx="15">
                  <c:v>0.30100000000000027</c:v>
                </c:pt>
              </c:numCache>
            </c:numRef>
          </c:val>
          <c:smooth val="0"/>
        </c:ser>
        <c:ser>
          <c:idx val="1"/>
          <c:order val="1"/>
          <c:tx>
            <c:strRef>
              <c:f>'7 Gini_miasto wieś'!$D$4</c:f>
              <c:strCache>
                <c:ptCount val="1"/>
                <c:pt idx="0">
                  <c:v>Urban areas</c:v>
                </c:pt>
              </c:strCache>
            </c:strRef>
          </c:tx>
          <c:spPr>
            <a:ln w="31750">
              <a:solidFill>
                <a:srgbClr val="334A92"/>
              </a:solidFill>
            </a:ln>
          </c:spPr>
          <c:marker>
            <c:symbol val="circle"/>
            <c:size val="5"/>
            <c:spPr>
              <a:solidFill>
                <a:srgbClr val="334A92"/>
              </a:solidFill>
              <a:ln w="6350">
                <a:noFill/>
              </a:ln>
            </c:spPr>
          </c:marker>
          <c:dLbls>
            <c:dLbl>
              <c:idx val="0"/>
              <c:layout>
                <c:manualLayout>
                  <c:x val="-5.0687009947143292E-2"/>
                  <c:y val="-3.7282178933399177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
              <c:layout>
                <c:manualLayout>
                  <c:x val="-5.3821432348732823E-2"/>
                  <c:y val="4.3766036139207806E-2"/>
                </c:manualLayout>
              </c:layout>
              <c:dLblPos val="r"/>
              <c:showLegendKey val="0"/>
              <c:showVal val="1"/>
              <c:showCatName val="0"/>
              <c:showSerName val="0"/>
              <c:showPercent val="0"/>
              <c:showBubbleSize val="0"/>
              <c:extLst>
                <c:ext xmlns:c15="http://schemas.microsoft.com/office/drawing/2012/chart" uri="{CE6537A1-D6FC-4f65-9D91-7224C49458BB}"/>
              </c:extLst>
            </c:dLbl>
            <c:dLbl>
              <c:idx val="2"/>
              <c:layout>
                <c:manualLayout>
                  <c:x val="-5.8979260966030816E-2"/>
                  <c:y val="3.7963430662454292E-2"/>
                </c:manualLayout>
              </c:layout>
              <c:dLblPos val="r"/>
              <c:showLegendKey val="0"/>
              <c:showVal val="1"/>
              <c:showCatName val="0"/>
              <c:showSerName val="0"/>
              <c:showPercent val="0"/>
              <c:showBubbleSize val="0"/>
              <c:extLst>
                <c:ext xmlns:c15="http://schemas.microsoft.com/office/drawing/2012/chart" uri="{CE6537A1-D6FC-4f65-9D91-7224C49458BB}"/>
              </c:extLst>
            </c:dLbl>
            <c:dLbl>
              <c:idx val="3"/>
              <c:layout>
                <c:manualLayout>
                  <c:x val="-6.618727905039494E-2"/>
                  <c:y val="3.3911019908824003E-2"/>
                </c:manualLayout>
              </c:layout>
              <c:dLblPos val="r"/>
              <c:showLegendKey val="0"/>
              <c:showVal val="1"/>
              <c:showCatName val="0"/>
              <c:showSerName val="0"/>
              <c:showPercent val="0"/>
              <c:showBubbleSize val="0"/>
              <c:extLst>
                <c:ext xmlns:c15="http://schemas.microsoft.com/office/drawing/2012/chart" uri="{CE6537A1-D6FC-4f65-9D91-7224C49458BB}"/>
              </c:extLst>
            </c:dLbl>
            <c:dLbl>
              <c:idx val="4"/>
              <c:layout>
                <c:manualLayout>
                  <c:x val="-6.3090392300343093E-2"/>
                  <c:y val="3.7963430662454292E-2"/>
                </c:manualLayout>
              </c:layout>
              <c:dLblPos val="r"/>
              <c:showLegendKey val="0"/>
              <c:showVal val="1"/>
              <c:showCatName val="0"/>
              <c:showSerName val="0"/>
              <c:showPercent val="0"/>
              <c:showBubbleSize val="0"/>
              <c:extLst>
                <c:ext xmlns:c15="http://schemas.microsoft.com/office/drawing/2012/chart" uri="{CE6537A1-D6FC-4f65-9D91-7224C49458BB}"/>
              </c:extLst>
            </c:dLbl>
            <c:dLbl>
              <c:idx val="5"/>
              <c:layout>
                <c:manualLayout>
                  <c:x val="-5.8070194405350238E-2"/>
                  <c:y val="3.7963430662454292E-2"/>
                </c:manualLayout>
              </c:layout>
              <c:dLblPos val="r"/>
              <c:showLegendKey val="0"/>
              <c:showVal val="1"/>
              <c:showCatName val="0"/>
              <c:showSerName val="0"/>
              <c:showPercent val="0"/>
              <c:showBubbleSize val="0"/>
              <c:extLst>
                <c:ext xmlns:c15="http://schemas.microsoft.com/office/drawing/2012/chart" uri="{CE6537A1-D6FC-4f65-9D91-7224C49458BB}"/>
              </c:extLst>
            </c:dLbl>
            <c:dLbl>
              <c:idx val="6"/>
              <c:layout>
                <c:manualLayout>
                  <c:x val="-3.8863560210344719E-2"/>
                  <c:y val="5.5470092936280094E-2"/>
                </c:manualLayout>
              </c:layout>
              <c:dLblPos val="r"/>
              <c:showLegendKey val="0"/>
              <c:showVal val="1"/>
              <c:showCatName val="0"/>
              <c:showSerName val="0"/>
              <c:showPercent val="0"/>
              <c:showBubbleSize val="0"/>
              <c:extLst>
                <c:ext xmlns:c15="http://schemas.microsoft.com/office/drawing/2012/chart" uri="{CE6537A1-D6FC-4f65-9D91-7224C49458BB}"/>
              </c:extLst>
            </c:dLbl>
            <c:dLbl>
              <c:idx val="7"/>
              <c:layout>
                <c:manualLayout>
                  <c:x val="-5.754528177837661E-2"/>
                  <c:y val="4.2658802649829866E-2"/>
                </c:manualLayout>
              </c:layout>
              <c:dLblPos val="r"/>
              <c:showLegendKey val="0"/>
              <c:showVal val="1"/>
              <c:showCatName val="0"/>
              <c:showSerName val="0"/>
              <c:showPercent val="0"/>
              <c:showBubbleSize val="0"/>
              <c:extLst>
                <c:ext xmlns:c15="http://schemas.microsoft.com/office/drawing/2012/chart" uri="{CE6537A1-D6FC-4f65-9D91-7224C49458BB}"/>
              </c:extLst>
            </c:dLbl>
            <c:dLbl>
              <c:idx val="8"/>
              <c:layout>
                <c:manualLayout>
                  <c:x val="-6.0026998298697308E-2"/>
                  <c:y val="3.8603751173439088E-2"/>
                </c:manualLayout>
              </c:layout>
              <c:dLblPos val="r"/>
              <c:showLegendKey val="0"/>
              <c:showVal val="1"/>
              <c:showCatName val="0"/>
              <c:showSerName val="0"/>
              <c:showPercent val="0"/>
              <c:showBubbleSize val="0"/>
              <c:extLst>
                <c:ext xmlns:c15="http://schemas.microsoft.com/office/drawing/2012/chart" uri="{CE6537A1-D6FC-4f65-9D91-7224C49458BB}"/>
              </c:extLst>
            </c:dLbl>
            <c:dLbl>
              <c:idx val="9"/>
              <c:layout>
                <c:manualLayout>
                  <c:x val="-6.5459048310925E-2"/>
                  <c:y val="3.5690889765812146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0"/>
              <c:layout>
                <c:manualLayout>
                  <c:x val="-6.7130166797096519E-2"/>
                  <c:y val="3.4559724716865796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1"/>
              <c:layout>
                <c:manualLayout>
                  <c:x val="-7.1750179907204836E-2"/>
                  <c:y val="3.7963430662454292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2"/>
              <c:layout>
                <c:manualLayout>
                  <c:x val="-8.2087973170595893E-2"/>
                  <c:y val="1.7863250267615663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3"/>
              <c:layout>
                <c:manualLayout>
                  <c:x val="-4.0477926499425582E-2"/>
                  <c:y val="-4.3896200931088133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4"/>
              <c:layout>
                <c:manualLayout>
                  <c:x val="-4.2109927780039205E-2"/>
                  <c:y val="-4.5253212419400141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5"/>
              <c:layout>
                <c:manualLayout>
                  <c:x val="-1.4174594854707828E-3"/>
                  <c:y val="-2.8230090407652394E-2"/>
                </c:manualLayout>
              </c:layout>
              <c:dLblPos val="r"/>
              <c:showLegendKey val="0"/>
              <c:showVal val="1"/>
              <c:showCatName val="0"/>
              <c:showSerName val="0"/>
              <c:showPercent val="0"/>
              <c:showBubbleSize val="0"/>
              <c:extLst>
                <c:ext xmlns:c15="http://schemas.microsoft.com/office/drawing/2012/chart" uri="{CE6537A1-D6FC-4f65-9D91-7224C49458BB}"/>
              </c:extLst>
            </c:dLbl>
            <c:spPr>
              <a:noFill/>
              <a:ln>
                <a:noFill/>
              </a:ln>
              <a:effectLst/>
            </c:spPr>
            <c:txPr>
              <a:bodyPr/>
              <a:lstStyle/>
              <a:p>
                <a:pPr>
                  <a:defRPr sz="800">
                    <a:solidFill>
                      <a:srgbClr val="334A92"/>
                    </a:solidFill>
                  </a:defRPr>
                </a:pPr>
                <a:endParaRPr lang="pl-PL"/>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'7 Gini_miasto wieś'!$B$5:$B$20</c:f>
              <c:numCache>
                <c:formatCode>General</c:formatCode>
                <c:ptCount val="16"/>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numCache>
            </c:numRef>
          </c:cat>
          <c:val>
            <c:numRef>
              <c:f>'7 Gini_miasto wieś'!$D$5:$D$20</c:f>
              <c:numCache>
                <c:formatCode>0.000</c:formatCode>
                <c:ptCount val="16"/>
                <c:pt idx="0">
                  <c:v>0.33101000000000042</c:v>
                </c:pt>
                <c:pt idx="1">
                  <c:v>0.33253000000000033</c:v>
                </c:pt>
                <c:pt idx="2">
                  <c:v>0.3287400000000002</c:v>
                </c:pt>
                <c:pt idx="3">
                  <c:v>0.32499000000000022</c:v>
                </c:pt>
                <c:pt idx="4">
                  <c:v>0.31543000000000032</c:v>
                </c:pt>
                <c:pt idx="5">
                  <c:v>0.31200000000000022</c:v>
                </c:pt>
                <c:pt idx="6">
                  <c:v>0.32297183540666036</c:v>
                </c:pt>
                <c:pt idx="7">
                  <c:v>0.31740000000000035</c:v>
                </c:pt>
                <c:pt idx="8">
                  <c:v>0.31700000000000023</c:v>
                </c:pt>
                <c:pt idx="9">
                  <c:v>0.31240000000000023</c:v>
                </c:pt>
                <c:pt idx="10">
                  <c:v>0.30640000000000023</c:v>
                </c:pt>
                <c:pt idx="11">
                  <c:v>0.3031000000000002</c:v>
                </c:pt>
                <c:pt idx="12">
                  <c:v>0.28795411590439035</c:v>
                </c:pt>
                <c:pt idx="13">
                  <c:v>0.28090000000000021</c:v>
                </c:pt>
                <c:pt idx="14">
                  <c:v>0.28300000000000008</c:v>
                </c:pt>
                <c:pt idx="15">
                  <c:v>0.2880000000000002</c:v>
                </c:pt>
              </c:numCache>
            </c:numRef>
          </c:val>
          <c:smooth val="0"/>
        </c:ser>
        <c:ser>
          <c:idx val="2"/>
          <c:order val="2"/>
          <c:tx>
            <c:strRef>
              <c:f>'7 Gini_miasto wieś'!$E$4</c:f>
              <c:strCache>
                <c:ptCount val="1"/>
                <c:pt idx="0">
                  <c:v>Rural areas</c:v>
                </c:pt>
              </c:strCache>
            </c:strRef>
          </c:tx>
          <c:spPr>
            <a:ln w="31750">
              <a:solidFill>
                <a:srgbClr val="66B68E"/>
              </a:solidFill>
            </a:ln>
          </c:spPr>
          <c:marker>
            <c:symbol val="circle"/>
            <c:size val="5"/>
            <c:spPr>
              <a:solidFill>
                <a:srgbClr val="66B68E"/>
              </a:solidFill>
              <a:ln w="6350">
                <a:noFill/>
              </a:ln>
            </c:spPr>
          </c:marker>
          <c:dLbls>
            <c:dLbl>
              <c:idx val="0"/>
              <c:layout>
                <c:manualLayout>
                  <c:x val="-4.6962769521129162E-2"/>
                  <c:y val="3.7282178933399177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
              <c:layout>
                <c:manualLayout>
                  <c:x val="-4.4204627935443143E-2"/>
                  <c:y val="-4.1367526935531036E-2"/>
                </c:manualLayout>
              </c:layout>
              <c:dLblPos val="r"/>
              <c:showLegendKey val="0"/>
              <c:showVal val="1"/>
              <c:showCatName val="0"/>
              <c:showSerName val="0"/>
              <c:showPercent val="0"/>
              <c:showBubbleSize val="0"/>
              <c:extLst>
                <c:ext xmlns:c15="http://schemas.microsoft.com/office/drawing/2012/chart" uri="{CE6537A1-D6FC-4f65-9D91-7224C49458BB}"/>
              </c:extLst>
            </c:dLbl>
            <c:dLbl>
              <c:idx val="2"/>
              <c:layout>
                <c:manualLayout>
                  <c:x val="-5.065603285488355E-2"/>
                  <c:y val="-5.0769237602697033E-2"/>
                </c:manualLayout>
              </c:layout>
              <c:dLblPos val="r"/>
              <c:showLegendKey val="0"/>
              <c:showVal val="1"/>
              <c:showCatName val="0"/>
              <c:showSerName val="0"/>
              <c:showPercent val="0"/>
              <c:showBubbleSize val="0"/>
              <c:extLst>
                <c:ext xmlns:c15="http://schemas.microsoft.com/office/drawing/2012/chart" uri="{CE6537A1-D6FC-4f65-9D91-7224C49458BB}"/>
              </c:extLst>
            </c:dLbl>
            <c:dLbl>
              <c:idx val="3"/>
              <c:layout>
                <c:manualLayout>
                  <c:x val="-4.3540926466292776E-2"/>
                  <c:y val="-4.6068382269113965E-2"/>
                </c:manualLayout>
              </c:layout>
              <c:dLblPos val="r"/>
              <c:showLegendKey val="0"/>
              <c:showVal val="1"/>
              <c:showCatName val="0"/>
              <c:showSerName val="0"/>
              <c:showPercent val="0"/>
              <c:showBubbleSize val="0"/>
              <c:extLst>
                <c:ext xmlns:c15="http://schemas.microsoft.com/office/drawing/2012/chart" uri="{CE6537A1-D6FC-4f65-9D91-7224C49458BB}"/>
              </c:extLst>
            </c:dLbl>
            <c:dLbl>
              <c:idx val="4"/>
              <c:layout>
                <c:manualLayout>
                  <c:x val="-4.4192169241996954E-2"/>
                  <c:y val="-4.2015841416084616E-2"/>
                </c:manualLayout>
              </c:layout>
              <c:dLblPos val="r"/>
              <c:showLegendKey val="0"/>
              <c:showVal val="1"/>
              <c:showCatName val="0"/>
              <c:showSerName val="0"/>
              <c:showPercent val="0"/>
              <c:showBubbleSize val="0"/>
              <c:extLst>
                <c:ext xmlns:c15="http://schemas.microsoft.com/office/drawing/2012/chart" uri="{CE6537A1-D6FC-4f65-9D91-7224C49458BB}"/>
              </c:extLst>
            </c:dLbl>
            <c:dLbl>
              <c:idx val="5"/>
              <c:layout>
                <c:manualLayout>
                  <c:x val="-4.1903262140588683E-2"/>
                  <c:y val="-4.6068382269113965E-2"/>
                </c:manualLayout>
              </c:layout>
              <c:dLblPos val="r"/>
              <c:showLegendKey val="0"/>
              <c:showVal val="1"/>
              <c:showCatName val="0"/>
              <c:showSerName val="0"/>
              <c:showPercent val="0"/>
              <c:showBubbleSize val="0"/>
              <c:extLst>
                <c:ext xmlns:c15="http://schemas.microsoft.com/office/drawing/2012/chart" uri="{CE6537A1-D6FC-4f65-9D91-7224C49458BB}"/>
              </c:extLst>
            </c:dLbl>
            <c:dLbl>
              <c:idx val="6"/>
              <c:layout>
                <c:manualLayout>
                  <c:x val="-4.4123936529273114E-2"/>
                  <c:y val="4.3247869068963975E-2"/>
                </c:manualLayout>
              </c:layout>
              <c:dLblPos val="r"/>
              <c:showLegendKey val="0"/>
              <c:showVal val="1"/>
              <c:showCatName val="0"/>
              <c:showSerName val="0"/>
              <c:showPercent val="0"/>
              <c:showBubbleSize val="0"/>
              <c:extLst>
                <c:ext xmlns:c15="http://schemas.microsoft.com/office/drawing/2012/chart" uri="{CE6537A1-D6FC-4f65-9D91-7224C49458BB}"/>
              </c:extLst>
            </c:dLbl>
            <c:dLbl>
              <c:idx val="7"/>
              <c:layout>
                <c:manualLayout>
                  <c:x val="-4.3317608603696836E-2"/>
                  <c:y val="4.3247869068963975E-2"/>
                </c:manualLayout>
              </c:layout>
              <c:dLblPos val="r"/>
              <c:showLegendKey val="0"/>
              <c:showVal val="1"/>
              <c:showCatName val="0"/>
              <c:showSerName val="0"/>
              <c:showPercent val="0"/>
              <c:showBubbleSize val="0"/>
              <c:extLst>
                <c:ext xmlns:c15="http://schemas.microsoft.com/office/drawing/2012/chart" uri="{CE6537A1-D6FC-4f65-9D91-7224C49458BB}"/>
              </c:extLst>
            </c:dLbl>
            <c:dLbl>
              <c:idx val="8"/>
              <c:layout>
                <c:manualLayout>
                  <c:x val="-5.6601612038934684E-2"/>
                  <c:y val="-4.6068252169714878E-2"/>
                </c:manualLayout>
              </c:layout>
              <c:dLblPos val="r"/>
              <c:showLegendKey val="0"/>
              <c:showVal val="1"/>
              <c:showCatName val="0"/>
              <c:showSerName val="0"/>
              <c:showPercent val="0"/>
              <c:showBubbleSize val="0"/>
              <c:extLst>
                <c:ext xmlns:c15="http://schemas.microsoft.com/office/drawing/2012/chart" uri="{CE6537A1-D6FC-4f65-9D91-7224C49458BB}"/>
              </c:extLst>
            </c:dLbl>
            <c:dLbl>
              <c:idx val="9"/>
              <c:layout>
                <c:manualLayout>
                  <c:x val="-4.3851220407195364E-2"/>
                  <c:y val="-4.2015841416084616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0"/>
              <c:layout>
                <c:manualLayout>
                  <c:x val="-9.3438357565007735E-3"/>
                  <c:y val="-3.1965862747081394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1"/>
              <c:layout>
                <c:manualLayout>
                  <c:x val="-1.1569154781942729E-2"/>
                  <c:y val="-2.7264960934781739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2"/>
              <c:layout>
                <c:manualLayout>
                  <c:x val="-2.2145838909104539E-2"/>
                  <c:y val="-4.2664546224126333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3"/>
              <c:layout>
                <c:manualLayout>
                  <c:x val="-3.9759338375748771E-2"/>
                  <c:y val="-3.809941184108151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4"/>
              <c:layout>
                <c:manualLayout>
                  <c:x val="-4.1415741589385748E-2"/>
                  <c:y val="-3.5824000745106152E-2"/>
                </c:manualLayout>
              </c:layout>
              <c:dLblPos val="r"/>
              <c:showLegendKey val="0"/>
              <c:showVal val="1"/>
              <c:showCatName val="0"/>
              <c:showSerName val="0"/>
              <c:showPercent val="0"/>
              <c:showBubbleSize val="0"/>
              <c:extLst>
                <c:ext xmlns:c15="http://schemas.microsoft.com/office/drawing/2012/chart" uri="{CE6537A1-D6FC-4f65-9D91-7224C49458BB}"/>
              </c:extLst>
            </c:dLbl>
            <c:dLbl>
              <c:idx val="15"/>
              <c:layout>
                <c:manualLayout>
                  <c:x val="-1.6778769146976755E-3"/>
                  <c:y val="3.2117282669404362E-2"/>
                </c:manualLayout>
              </c:layout>
              <c:dLblPos val="r"/>
              <c:showLegendKey val="0"/>
              <c:showVal val="1"/>
              <c:showCatName val="0"/>
              <c:showSerName val="0"/>
              <c:showPercent val="0"/>
              <c:showBubbleSize val="0"/>
              <c:extLst>
                <c:ext xmlns:c15="http://schemas.microsoft.com/office/drawing/2012/chart" uri="{CE6537A1-D6FC-4f65-9D91-7224C49458BB}"/>
              </c:extLst>
            </c:dLbl>
            <c:spPr>
              <a:noFill/>
              <a:ln>
                <a:noFill/>
              </a:ln>
              <a:effectLst/>
            </c:spPr>
            <c:txPr>
              <a:bodyPr/>
              <a:lstStyle/>
              <a:p>
                <a:pPr>
                  <a:defRPr sz="800">
                    <a:solidFill>
                      <a:srgbClr val="339D68"/>
                    </a:solidFill>
                  </a:defRPr>
                </a:pPr>
                <a:endParaRPr lang="pl-PL"/>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'7 Gini_miasto wieś'!$B$5:$B$20</c:f>
              <c:numCache>
                <c:formatCode>General</c:formatCode>
                <c:ptCount val="16"/>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numCache>
            </c:numRef>
          </c:cat>
          <c:val>
            <c:numRef>
              <c:f>'7 Gini_miasto wieś'!$E$5:$E$20</c:f>
              <c:numCache>
                <c:formatCode>0.000</c:formatCode>
                <c:ptCount val="16"/>
                <c:pt idx="0">
                  <c:v>0.32976000000000022</c:v>
                </c:pt>
                <c:pt idx="1">
                  <c:v>0.33587000000000045</c:v>
                </c:pt>
                <c:pt idx="2">
                  <c:v>0.33060000000000023</c:v>
                </c:pt>
                <c:pt idx="3">
                  <c:v>0.34109</c:v>
                </c:pt>
                <c:pt idx="4">
                  <c:v>0.34266000000000002</c:v>
                </c:pt>
                <c:pt idx="5">
                  <c:v>0.33800000000000036</c:v>
                </c:pt>
                <c:pt idx="6">
                  <c:v>0.33903730599697035</c:v>
                </c:pt>
                <c:pt idx="7">
                  <c:v>0.33680000000000038</c:v>
                </c:pt>
                <c:pt idx="8">
                  <c:v>0.34300000000000008</c:v>
                </c:pt>
                <c:pt idx="9">
                  <c:v>0.35240000000000027</c:v>
                </c:pt>
                <c:pt idx="10">
                  <c:v>0.32850000000000035</c:v>
                </c:pt>
                <c:pt idx="11">
                  <c:v>0.32260000000000022</c:v>
                </c:pt>
                <c:pt idx="12">
                  <c:v>0.30451602001432021</c:v>
                </c:pt>
                <c:pt idx="13">
                  <c:v>0.3016000000000002</c:v>
                </c:pt>
                <c:pt idx="14">
                  <c:v>0.30000000000000021</c:v>
                </c:pt>
                <c:pt idx="15">
                  <c:v>0.29800000000000026</c:v>
                </c:pt>
              </c:numCache>
            </c:numRef>
          </c:val>
          <c:smooth val="0"/>
        </c:ser>
        <c:dLbls>
          <c:showLegendKey val="0"/>
          <c:showVal val="0"/>
          <c:showCatName val="0"/>
          <c:showSerName val="0"/>
          <c:showPercent val="0"/>
          <c:showBubbleSize val="0"/>
        </c:dLbls>
        <c:marker val="1"/>
        <c:smooth val="0"/>
        <c:axId val="552531584"/>
        <c:axId val="552532128"/>
      </c:lineChart>
      <c:catAx>
        <c:axId val="552531584"/>
        <c:scaling>
          <c:orientation val="minMax"/>
        </c:scaling>
        <c:delete val="0"/>
        <c:axPos val="b"/>
        <c:numFmt formatCode="General" sourceLinked="1"/>
        <c:majorTickMark val="out"/>
        <c:minorTickMark val="none"/>
        <c:tickLblPos val="nextTo"/>
        <c:spPr>
          <a:ln>
            <a:solidFill>
              <a:sysClr val="windowText" lastClr="000000"/>
            </a:solidFill>
          </a:ln>
        </c:spPr>
        <c:crossAx val="552532128"/>
        <c:crosses val="autoZero"/>
        <c:auto val="1"/>
        <c:lblAlgn val="ctr"/>
        <c:lblOffset val="100"/>
        <c:noMultiLvlLbl val="0"/>
      </c:catAx>
      <c:valAx>
        <c:axId val="552532128"/>
        <c:scaling>
          <c:orientation val="minMax"/>
          <c:max val="0.36000000000000032"/>
          <c:min val="0.28000000000000008"/>
        </c:scaling>
        <c:delete val="0"/>
        <c:axPos val="l"/>
        <c:majorGridlines>
          <c:spPr>
            <a:ln w="6350">
              <a:solidFill>
                <a:sysClr val="window" lastClr="FFFFFF">
                  <a:lumMod val="65000"/>
                </a:sysClr>
              </a:solidFill>
            </a:ln>
          </c:spPr>
        </c:majorGridlines>
        <c:numFmt formatCode="#,##0.000" sourceLinked="0"/>
        <c:majorTickMark val="out"/>
        <c:minorTickMark val="none"/>
        <c:tickLblPos val="nextTo"/>
        <c:spPr>
          <a:ln>
            <a:noFill/>
          </a:ln>
        </c:spPr>
        <c:txPr>
          <a:bodyPr/>
          <a:lstStyle/>
          <a:p>
            <a:pPr>
              <a:defRPr sz="900">
                <a:solidFill>
                  <a:sysClr val="windowText" lastClr="000000"/>
                </a:solidFill>
              </a:defRPr>
            </a:pPr>
            <a:endParaRPr lang="pl-PL"/>
          </a:p>
        </c:txPr>
        <c:crossAx val="552531584"/>
        <c:crosses val="autoZero"/>
        <c:crossBetween val="between"/>
        <c:majorUnit val="2.0000000000000011E-2"/>
        <c:minorUnit val="2.0000000000000011E-2"/>
      </c:valAx>
      <c:spPr>
        <a:noFill/>
        <a:ln w="25400">
          <a:noFill/>
        </a:ln>
      </c:spPr>
    </c:plotArea>
    <c:legend>
      <c:legendPos val="r"/>
      <c:layout>
        <c:manualLayout>
          <c:xMode val="edge"/>
          <c:yMode val="edge"/>
          <c:x val="7.5627628330845381E-2"/>
          <c:y val="0.73835118237957653"/>
          <c:w val="0.25434418353955807"/>
          <c:h val="0.14980908537819387"/>
        </c:manualLayout>
      </c:layout>
      <c:overlay val="0"/>
      <c:spPr>
        <a:solidFill>
          <a:schemeClr val="bg1"/>
        </a:solidFill>
        <a:ln w="6350">
          <a:noFill/>
        </a:ln>
      </c:spPr>
    </c:legend>
    <c:plotVisOnly val="1"/>
    <c:dispBlanksAs val="gap"/>
    <c:showDLblsOverMax val="0"/>
  </c:chart>
  <c:spPr>
    <a:ln>
      <a:noFill/>
    </a:ln>
  </c:spPr>
  <c:txPr>
    <a:bodyPr/>
    <a:lstStyle/>
    <a:p>
      <a:pPr>
        <a:defRPr sz="900">
          <a:latin typeface="Fira Sans" panose="020B0503050000020004" pitchFamily="34" charset="0"/>
          <a:ea typeface="Fira Sans" panose="020B0503050000020004" pitchFamily="34" charset="0"/>
        </a:defRPr>
      </a:pPr>
      <a:endParaRPr lang="pl-PL"/>
    </a:p>
  </c:txPr>
  <c:externalData r:id="rId2">
    <c:autoUpdate val="0"/>
  </c:externalData>
  <c:userShapes r:id="rId3"/>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1.758022434695666E-2"/>
          <c:y val="0.29162082636011966"/>
          <c:w val="0.92218492219722537"/>
          <c:h val="0.61536942028587882"/>
        </c:manualLayout>
      </c:layout>
      <c:lineChart>
        <c:grouping val="standard"/>
        <c:varyColors val="0"/>
        <c:ser>
          <c:idx val="1"/>
          <c:order val="1"/>
          <c:tx>
            <c:strRef>
              <c:f>'9 wyd. mieszkanie żywność'!$D$5</c:f>
              <c:strCache>
                <c:ptCount val="1"/>
                <c:pt idx="0">
                  <c:v> Food and non-alcoholic beverages</c:v>
                </c:pt>
              </c:strCache>
            </c:strRef>
          </c:tx>
          <c:spPr>
            <a:ln w="31750">
              <a:solidFill>
                <a:srgbClr val="66B68E"/>
              </a:solidFill>
            </a:ln>
          </c:spPr>
          <c:marker>
            <c:symbol val="circle"/>
            <c:size val="5"/>
            <c:spPr>
              <a:solidFill>
                <a:srgbClr val="66B68E"/>
              </a:solidFill>
              <a:ln>
                <a:noFill/>
              </a:ln>
              <a:scene3d>
                <a:camera prst="orthographicFront"/>
                <a:lightRig rig="threePt" dir="t"/>
              </a:scene3d>
            </c:spPr>
          </c:marker>
          <c:dLbls>
            <c:spPr>
              <a:noFill/>
              <a:ln>
                <a:noFill/>
              </a:ln>
              <a:effectLst/>
            </c:spPr>
            <c:txPr>
              <a:bodyPr/>
              <a:lstStyle/>
              <a:p>
                <a:pPr>
                  <a:defRPr sz="800"/>
                </a:pPr>
                <a:endParaRPr lang="pl-PL"/>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'9 wyd. mieszkanie żywność'!$B$6:$B$21</c:f>
              <c:numCache>
                <c:formatCode>General</c:formatCode>
                <c:ptCount val="16"/>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numCache>
            </c:numRef>
          </c:cat>
          <c:val>
            <c:numRef>
              <c:f>'9 wyd. mieszkanie żywność'!$D$6:$D$21</c:f>
              <c:numCache>
                <c:formatCode>0.0%</c:formatCode>
                <c:ptCount val="16"/>
                <c:pt idx="0">
                  <c:v>0.27795508947908376</c:v>
                </c:pt>
                <c:pt idx="1">
                  <c:v>0.27864310426506267</c:v>
                </c:pt>
                <c:pt idx="2">
                  <c:v>0.26895285240927785</c:v>
                </c:pt>
                <c:pt idx="3">
                  <c:v>0.26437866052392994</c:v>
                </c:pt>
                <c:pt idx="4">
                  <c:v>0.2537880451491063</c:v>
                </c:pt>
                <c:pt idx="5">
                  <c:v>0.24905856112868927</c:v>
                </c:pt>
                <c:pt idx="6">
                  <c:v>0.24643045481229445</c:v>
                </c:pt>
                <c:pt idx="7">
                  <c:v>0.24880070838482421</c:v>
                </c:pt>
                <c:pt idx="8">
                  <c:v>0.2491713176757232</c:v>
                </c:pt>
                <c:pt idx="9">
                  <c:v>0.24899689177733855</c:v>
                </c:pt>
                <c:pt idx="10">
                  <c:v>0.24411813782746566</c:v>
                </c:pt>
                <c:pt idx="11">
                  <c:v>0.24039809748989649</c:v>
                </c:pt>
                <c:pt idx="12">
                  <c:v>0.24167579795694738</c:v>
                </c:pt>
                <c:pt idx="13">
                  <c:v>0.24348033048859288</c:v>
                </c:pt>
                <c:pt idx="14">
                  <c:v>0.24815900780209979</c:v>
                </c:pt>
                <c:pt idx="15">
                  <c:v>0.25113243271312469</c:v>
                </c:pt>
              </c:numCache>
            </c:numRef>
          </c:val>
          <c:smooth val="0"/>
        </c:ser>
        <c:dLbls>
          <c:showLegendKey val="0"/>
          <c:showVal val="0"/>
          <c:showCatName val="0"/>
          <c:showSerName val="0"/>
          <c:showPercent val="0"/>
          <c:showBubbleSize val="0"/>
        </c:dLbls>
        <c:marker val="1"/>
        <c:smooth val="0"/>
        <c:axId val="552541920"/>
        <c:axId val="552543008"/>
      </c:lineChart>
      <c:lineChart>
        <c:grouping val="standard"/>
        <c:varyColors val="0"/>
        <c:ser>
          <c:idx val="0"/>
          <c:order val="0"/>
          <c:tx>
            <c:strRef>
              <c:f>'9 wyd. mieszkanie żywność'!$C$5</c:f>
              <c:strCache>
                <c:ptCount val="1"/>
                <c:pt idx="0">
                  <c:v> Housing, water, electricity, gas and other fuels</c:v>
                </c:pt>
              </c:strCache>
            </c:strRef>
          </c:tx>
          <c:spPr>
            <a:ln w="31750">
              <a:solidFill>
                <a:srgbClr val="334A92"/>
              </a:solidFill>
            </a:ln>
          </c:spPr>
          <c:marker>
            <c:symbol val="circle"/>
            <c:size val="5"/>
            <c:spPr>
              <a:solidFill>
                <a:srgbClr val="334A92"/>
              </a:solidFill>
              <a:ln>
                <a:noFill/>
              </a:ln>
              <a:scene3d>
                <a:camera prst="orthographicFront"/>
                <a:lightRig rig="threePt" dir="t"/>
              </a:scene3d>
            </c:spPr>
          </c:marker>
          <c:dLbls>
            <c:spPr>
              <a:noFill/>
              <a:ln>
                <a:noFill/>
              </a:ln>
              <a:effectLst/>
            </c:spPr>
            <c:txPr>
              <a:bodyPr/>
              <a:lstStyle/>
              <a:p>
                <a:pPr>
                  <a:defRPr sz="800"/>
                </a:pPr>
                <a:endParaRPr lang="pl-PL"/>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'9 wyd. mieszkanie żywność'!$B$6:$B$21</c:f>
              <c:numCache>
                <c:formatCode>General</c:formatCode>
                <c:ptCount val="16"/>
                <c:pt idx="0">
                  <c:v>2004</c:v>
                </c:pt>
                <c:pt idx="1">
                  <c:v>2005</c:v>
                </c:pt>
                <c:pt idx="2">
                  <c:v>2006</c:v>
                </c:pt>
                <c:pt idx="3">
                  <c:v>2007</c:v>
                </c:pt>
                <c:pt idx="4">
                  <c:v>2008</c:v>
                </c:pt>
                <c:pt idx="5">
                  <c:v>2009</c:v>
                </c:pt>
                <c:pt idx="6">
                  <c:v>2010</c:v>
                </c:pt>
                <c:pt idx="7">
                  <c:v>2011</c:v>
                </c:pt>
                <c:pt idx="8">
                  <c:v>2012</c:v>
                </c:pt>
                <c:pt idx="9">
                  <c:v>2013</c:v>
                </c:pt>
                <c:pt idx="10">
                  <c:v>2014</c:v>
                </c:pt>
                <c:pt idx="11">
                  <c:v>2015</c:v>
                </c:pt>
                <c:pt idx="12">
                  <c:v>2016</c:v>
                </c:pt>
                <c:pt idx="13">
                  <c:v>2017</c:v>
                </c:pt>
                <c:pt idx="14">
                  <c:v>2018</c:v>
                </c:pt>
                <c:pt idx="15">
                  <c:v>2019</c:v>
                </c:pt>
              </c:numCache>
            </c:numRef>
          </c:cat>
          <c:val>
            <c:numRef>
              <c:f>'9 wyd. mieszkanie żywność'!$C$6:$C$21</c:f>
              <c:numCache>
                <c:formatCode>0.0%</c:formatCode>
                <c:ptCount val="16"/>
                <c:pt idx="0">
                  <c:v>0.20058702838253734</c:v>
                </c:pt>
                <c:pt idx="1">
                  <c:v>0.19471999310928964</c:v>
                </c:pt>
                <c:pt idx="2">
                  <c:v>0.19553674797397103</c:v>
                </c:pt>
                <c:pt idx="3">
                  <c:v>0.18273825569142577</c:v>
                </c:pt>
                <c:pt idx="4">
                  <c:v>0.18753568448328881</c:v>
                </c:pt>
                <c:pt idx="5">
                  <c:v>0.19506198454276696</c:v>
                </c:pt>
                <c:pt idx="6">
                  <c:v>0.20052137747131923</c:v>
                </c:pt>
                <c:pt idx="7">
                  <c:v>0.20621977444560141</c:v>
                </c:pt>
                <c:pt idx="8">
                  <c:v>0.20187740223437309</c:v>
                </c:pt>
                <c:pt idx="9">
                  <c:v>0.20774230008476988</c:v>
                </c:pt>
                <c:pt idx="10">
                  <c:v>0.20091032130077691</c:v>
                </c:pt>
                <c:pt idx="11">
                  <c:v>0.20113820691172021</c:v>
                </c:pt>
                <c:pt idx="12">
                  <c:v>0.19560107454667561</c:v>
                </c:pt>
                <c:pt idx="13">
                  <c:v>0.19543708136411544</c:v>
                </c:pt>
                <c:pt idx="14">
                  <c:v>0.18320610687022926</c:v>
                </c:pt>
                <c:pt idx="15">
                  <c:v>0.17969530170244402</c:v>
                </c:pt>
              </c:numCache>
            </c:numRef>
          </c:val>
          <c:smooth val="0"/>
        </c:ser>
        <c:dLbls>
          <c:showLegendKey val="0"/>
          <c:showVal val="0"/>
          <c:showCatName val="0"/>
          <c:showSerName val="0"/>
          <c:showPercent val="0"/>
          <c:showBubbleSize val="0"/>
        </c:dLbls>
        <c:marker val="1"/>
        <c:smooth val="0"/>
        <c:axId val="597295216"/>
        <c:axId val="552537568"/>
      </c:lineChart>
      <c:catAx>
        <c:axId val="552541920"/>
        <c:scaling>
          <c:orientation val="minMax"/>
        </c:scaling>
        <c:delete val="0"/>
        <c:axPos val="b"/>
        <c:numFmt formatCode="General" sourceLinked="1"/>
        <c:majorTickMark val="out"/>
        <c:minorTickMark val="none"/>
        <c:tickLblPos val="nextTo"/>
        <c:spPr>
          <a:ln>
            <a:solidFill>
              <a:sysClr val="windowText" lastClr="000000"/>
            </a:solidFill>
          </a:ln>
        </c:spPr>
        <c:crossAx val="552543008"/>
        <c:crosses val="autoZero"/>
        <c:auto val="1"/>
        <c:lblAlgn val="ctr"/>
        <c:lblOffset val="100"/>
        <c:noMultiLvlLbl val="0"/>
      </c:catAx>
      <c:valAx>
        <c:axId val="552543008"/>
        <c:scaling>
          <c:orientation val="minMax"/>
          <c:max val="0.35000000000000031"/>
          <c:min val="0"/>
        </c:scaling>
        <c:delete val="0"/>
        <c:axPos val="l"/>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552541920"/>
        <c:crosses val="autoZero"/>
        <c:crossBetween val="between"/>
        <c:majorUnit val="5.0000000000000024E-2"/>
        <c:minorUnit val="1.0000000000000005E-2"/>
      </c:valAx>
      <c:valAx>
        <c:axId val="552537568"/>
        <c:scaling>
          <c:orientation val="minMax"/>
          <c:max val="0.4"/>
          <c:min val="0"/>
        </c:scaling>
        <c:delete val="1"/>
        <c:axPos val="r"/>
        <c:numFmt formatCode="0%" sourceLinked="0"/>
        <c:majorTickMark val="out"/>
        <c:minorTickMark val="none"/>
        <c:tickLblPos val="none"/>
        <c:crossAx val="597295216"/>
        <c:crosses val="max"/>
        <c:crossBetween val="between"/>
      </c:valAx>
      <c:catAx>
        <c:axId val="597295216"/>
        <c:scaling>
          <c:orientation val="minMax"/>
        </c:scaling>
        <c:delete val="1"/>
        <c:axPos val="b"/>
        <c:numFmt formatCode="General" sourceLinked="1"/>
        <c:majorTickMark val="out"/>
        <c:minorTickMark val="none"/>
        <c:tickLblPos val="none"/>
        <c:crossAx val="552537568"/>
        <c:crosses val="autoZero"/>
        <c:auto val="1"/>
        <c:lblAlgn val="ctr"/>
        <c:lblOffset val="100"/>
        <c:noMultiLvlLbl val="0"/>
      </c:catAx>
      <c:spPr>
        <a:noFill/>
        <a:ln w="25400">
          <a:noFill/>
        </a:ln>
      </c:spPr>
    </c:plotArea>
    <c:legend>
      <c:legendPos val="r"/>
      <c:layout>
        <c:manualLayout>
          <c:xMode val="edge"/>
          <c:yMode val="edge"/>
          <c:x val="5.5893310844511858E-2"/>
          <c:y val="0.21061162535405967"/>
          <c:w val="0.94410668915548801"/>
          <c:h val="6.1741419915611405E-2"/>
        </c:manualLayout>
      </c:layout>
      <c:overlay val="0"/>
      <c:spPr>
        <a:solidFill>
          <a:schemeClr val="bg1"/>
        </a:solidFill>
        <a:ln w="6350">
          <a:noFill/>
        </a:ln>
      </c:spPr>
      <c:txPr>
        <a:bodyPr/>
        <a:lstStyle/>
        <a:p>
          <a:pPr>
            <a:defRPr spc="-10" baseline="0"/>
          </a:pPr>
          <a:endParaRPr lang="pl-PL"/>
        </a:p>
      </c:txPr>
    </c:legend>
    <c:plotVisOnly val="1"/>
    <c:dispBlanksAs val="gap"/>
    <c:showDLblsOverMax val="0"/>
  </c:chart>
  <c:spPr>
    <a:ln>
      <a:noFill/>
    </a:ln>
  </c:spPr>
  <c:txPr>
    <a:bodyPr/>
    <a:lstStyle/>
    <a:p>
      <a:pPr>
        <a:defRPr sz="900">
          <a:latin typeface="Fira Sans" panose="020B0503050000020004" pitchFamily="34" charset="0"/>
          <a:ea typeface="Fira Sans" panose="020B0503050000020004" pitchFamily="34" charset="0"/>
        </a:defRPr>
      </a:pPr>
      <a:endParaRPr lang="pl-PL"/>
    </a:p>
  </c:txPr>
  <c:externalData r:id="rId2">
    <c:autoUpdate val="0"/>
  </c:externalData>
  <c:userShapes r:id="rId3"/>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50502221063943842"/>
          <c:y val="0.12629346320205143"/>
          <c:w val="0.45908371717573981"/>
          <c:h val="0.80645405978647511"/>
        </c:manualLayout>
      </c:layout>
      <c:barChart>
        <c:barDir val="bar"/>
        <c:grouping val="clustered"/>
        <c:varyColors val="0"/>
        <c:ser>
          <c:idx val="0"/>
          <c:order val="0"/>
          <c:spPr>
            <a:solidFill>
              <a:srgbClr val="66B68E"/>
            </a:solidFill>
            <a:ln>
              <a:noFill/>
            </a:ln>
            <a:scene3d>
              <a:camera prst="orthographicFront"/>
              <a:lightRig rig="threePt" dir="t"/>
            </a:scene3d>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'10 struktura wyd.'!$B$19:$B$32</c:f>
              <c:strCache>
                <c:ptCount val="14"/>
                <c:pt idx="0">
                  <c:v>food and non-alcoholic beverages</c:v>
                </c:pt>
                <c:pt idx="1">
                  <c:v>alcoholic beverages, tobacco</c:v>
                </c:pt>
                <c:pt idx="2">
                  <c:v>clothing and footwear</c:v>
                </c:pt>
                <c:pt idx="3">
                  <c:v>housing, water, electricity, gas and other fuels</c:v>
                </c:pt>
                <c:pt idx="4">
                  <c:v>furnishings, household equipment and maintenance</c:v>
                </c:pt>
                <c:pt idx="5">
                  <c:v>health</c:v>
                </c:pt>
                <c:pt idx="6">
                  <c:v>transport</c:v>
                </c:pt>
                <c:pt idx="7">
                  <c:v>communication</c:v>
                </c:pt>
                <c:pt idx="8">
                  <c:v>recreation and culture</c:v>
                </c:pt>
                <c:pt idx="9">
                  <c:v>education</c:v>
                </c:pt>
                <c:pt idx="10">
                  <c:v>restaurants and hotels</c:v>
                </c:pt>
                <c:pt idx="11">
                  <c:v>miscellaneous goods and services</c:v>
                </c:pt>
                <c:pt idx="12">
                  <c:v>other expenditures</c:v>
                </c:pt>
                <c:pt idx="13">
                  <c:v>pocket money</c:v>
                </c:pt>
              </c:strCache>
            </c:strRef>
          </c:cat>
          <c:val>
            <c:numRef>
              <c:f>'10 struktura wyd.'!$C$19:$C$32</c:f>
              <c:numCache>
                <c:formatCode>0.0%</c:formatCode>
                <c:ptCount val="14"/>
                <c:pt idx="0">
                  <c:v>0.25113243271312469</c:v>
                </c:pt>
                <c:pt idx="1">
                  <c:v>2.5324950268827941E-2</c:v>
                </c:pt>
                <c:pt idx="2">
                  <c:v>4.8357073809847217E-2</c:v>
                </c:pt>
                <c:pt idx="3">
                  <c:v>0.17969530170244402</c:v>
                </c:pt>
                <c:pt idx="4">
                  <c:v>5.6385961828828941E-2</c:v>
                </c:pt>
                <c:pt idx="5">
                  <c:v>5.1368905434878126E-2</c:v>
                </c:pt>
                <c:pt idx="6">
                  <c:v>9.7001749578583235E-2</c:v>
                </c:pt>
                <c:pt idx="7">
                  <c:v>4.4130922802840929E-2</c:v>
                </c:pt>
                <c:pt idx="8">
                  <c:v>6.5932749075279809E-2</c:v>
                </c:pt>
                <c:pt idx="9">
                  <c:v>1.4995246578735019E-2</c:v>
                </c:pt>
                <c:pt idx="10">
                  <c:v>4.9060100820464483E-2</c:v>
                </c:pt>
                <c:pt idx="11">
                  <c:v>6.1930288480742654E-2</c:v>
                </c:pt>
                <c:pt idx="12">
                  <c:v>4.0336174734167909E-2</c:v>
                </c:pt>
                <c:pt idx="13">
                  <c:v>1.4332164284630081E-2</c:v>
                </c:pt>
              </c:numCache>
            </c:numRef>
          </c:val>
        </c:ser>
        <c:dLbls>
          <c:showLegendKey val="0"/>
          <c:showVal val="0"/>
          <c:showCatName val="0"/>
          <c:showSerName val="0"/>
          <c:showPercent val="0"/>
          <c:showBubbleSize val="0"/>
        </c:dLbls>
        <c:gapWidth val="50"/>
        <c:axId val="597307728"/>
        <c:axId val="597301744"/>
      </c:barChart>
      <c:catAx>
        <c:axId val="597307728"/>
        <c:scaling>
          <c:orientation val="maxMin"/>
        </c:scaling>
        <c:delete val="0"/>
        <c:axPos val="l"/>
        <c:numFmt formatCode="General" sourceLinked="0"/>
        <c:majorTickMark val="out"/>
        <c:minorTickMark val="none"/>
        <c:tickLblPos val="nextTo"/>
        <c:spPr>
          <a:ln>
            <a:solidFill>
              <a:sysClr val="windowText" lastClr="000000"/>
            </a:solidFill>
          </a:ln>
        </c:spPr>
        <c:txPr>
          <a:bodyPr/>
          <a:lstStyle/>
          <a:p>
            <a:pPr>
              <a:defRPr sz="800" baseline="0"/>
            </a:pPr>
            <a:endParaRPr lang="pl-PL"/>
          </a:p>
        </c:txPr>
        <c:crossAx val="597301744"/>
        <c:crossesAt val="0"/>
        <c:auto val="1"/>
        <c:lblAlgn val="ctr"/>
        <c:lblOffset val="100"/>
        <c:noMultiLvlLbl val="0"/>
      </c:catAx>
      <c:valAx>
        <c:axId val="597301744"/>
        <c:scaling>
          <c:orientation val="minMax"/>
        </c:scaling>
        <c:delete val="0"/>
        <c:axPos val="b"/>
        <c:majorGridlines>
          <c:spPr>
            <a:ln w="6350"/>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597307728"/>
        <c:crosses val="max"/>
        <c:crossBetween val="between"/>
      </c:valAx>
    </c:plotArea>
    <c:plotVisOnly val="1"/>
    <c:dispBlanksAs val="zero"/>
    <c:showDLblsOverMax val="0"/>
  </c:chart>
  <c:spPr>
    <a:ln>
      <a:noFill/>
    </a:ln>
  </c:spPr>
  <c:txPr>
    <a:bodyPr/>
    <a:lstStyle/>
    <a:p>
      <a:pPr>
        <a:defRPr sz="900">
          <a:latin typeface="Fira Sans" panose="020B0503050000020004" pitchFamily="34" charset="0"/>
          <a:ea typeface="Fira Sans" panose="020B0503050000020004" pitchFamily="34" charset="0"/>
        </a:defRPr>
      </a:pPr>
      <a:endParaRPr lang="pl-PL"/>
    </a:p>
  </c:txPr>
  <c:externalData r:id="rId2">
    <c:autoUpdate val="0"/>
  </c:externalData>
  <c:userShapes r:id="rId3"/>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1.9018911698537713E-2"/>
          <c:y val="0.27482554757832778"/>
          <c:w val="0.9200025778027745"/>
          <c:h val="0.6374209342906012"/>
        </c:manualLayout>
      </c:layout>
      <c:barChart>
        <c:barDir val="col"/>
        <c:grouping val="clustered"/>
        <c:varyColors val="0"/>
        <c:ser>
          <c:idx val="0"/>
          <c:order val="0"/>
          <c:tx>
            <c:strRef>
              <c:f>'13 dochody wydatki kwintyle'!$B$9</c:f>
              <c:strCache>
                <c:ptCount val="1"/>
                <c:pt idx="0">
                  <c:v>Available income</c:v>
                </c:pt>
              </c:strCache>
            </c:strRef>
          </c:tx>
          <c:spPr>
            <a:solidFill>
              <a:srgbClr val="334A92"/>
            </a:solidFill>
            <a:ln w="38100"/>
            <a:scene3d>
              <a:camera prst="orthographicFront"/>
              <a:lightRig rig="threePt" dir="t"/>
            </a:scene3d>
          </c:spPr>
          <c:invertIfNegative val="0"/>
          <c:dLbls>
            <c:dLbl>
              <c:idx val="5"/>
              <c:layout>
                <c:manualLayout>
                  <c:x val="0"/>
                  <c:y val="1.0874883109490871E-2"/>
                </c:manualLayout>
              </c:layout>
              <c:dLblPos val="outEnd"/>
              <c:showLegendKey val="0"/>
              <c:showVal val="1"/>
              <c:showCatName val="0"/>
              <c:showSerName val="0"/>
              <c:showPercent val="0"/>
              <c:showBubbleSize val="0"/>
              <c:extLst>
                <c:ext xmlns:c15="http://schemas.microsoft.com/office/drawing/2012/chart" uri="{CE6537A1-D6FC-4f65-9D91-7224C49458BB}"/>
              </c:extLst>
            </c:dLbl>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'13 dochody wydatki kwintyle'!$C$8:$H$8</c:f>
              <c:strCache>
                <c:ptCount val="6"/>
                <c:pt idx="0">
                  <c:v>Total</c:v>
                </c:pt>
                <c:pt idx="1">
                  <c:v>first</c:v>
                </c:pt>
                <c:pt idx="2">
                  <c:v>second</c:v>
                </c:pt>
                <c:pt idx="3">
                  <c:v>third</c:v>
                </c:pt>
                <c:pt idx="4">
                  <c:v>fourth</c:v>
                </c:pt>
                <c:pt idx="5">
                  <c:v>fifth</c:v>
                </c:pt>
              </c:strCache>
            </c:strRef>
          </c:cat>
          <c:val>
            <c:numRef>
              <c:f>'13 dochody wydatki kwintyle'!$C$9:$H$9</c:f>
              <c:numCache>
                <c:formatCode>0.00</c:formatCode>
                <c:ptCount val="6"/>
                <c:pt idx="0">
                  <c:v>1819.1399999999999</c:v>
                </c:pt>
                <c:pt idx="1">
                  <c:v>710.57</c:v>
                </c:pt>
                <c:pt idx="2">
                  <c:v>1237.45</c:v>
                </c:pt>
                <c:pt idx="3">
                  <c:v>1605.5</c:v>
                </c:pt>
                <c:pt idx="4">
                  <c:v>2059.9499999999998</c:v>
                </c:pt>
                <c:pt idx="5">
                  <c:v>3490.72</c:v>
                </c:pt>
              </c:numCache>
            </c:numRef>
          </c:val>
        </c:ser>
        <c:ser>
          <c:idx val="1"/>
          <c:order val="1"/>
          <c:tx>
            <c:strRef>
              <c:f>'13 dochody wydatki kwintyle'!$B$10</c:f>
              <c:strCache>
                <c:ptCount val="1"/>
                <c:pt idx="0">
                  <c:v>Expenditure</c:v>
                </c:pt>
              </c:strCache>
            </c:strRef>
          </c:tx>
          <c:spPr>
            <a:solidFill>
              <a:srgbClr val="66B68E"/>
            </a:solidFill>
            <a:ln w="38100"/>
            <a:effectLst/>
            <a:scene3d>
              <a:camera prst="orthographicFront"/>
              <a:lightRig rig="threePt" dir="t"/>
            </a:scene3d>
          </c:spPr>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'13 dochody wydatki kwintyle'!$C$8:$H$8</c:f>
              <c:strCache>
                <c:ptCount val="6"/>
                <c:pt idx="0">
                  <c:v>Total</c:v>
                </c:pt>
                <c:pt idx="1">
                  <c:v>first</c:v>
                </c:pt>
                <c:pt idx="2">
                  <c:v>second</c:v>
                </c:pt>
                <c:pt idx="3">
                  <c:v>third</c:v>
                </c:pt>
                <c:pt idx="4">
                  <c:v>fourth</c:v>
                </c:pt>
                <c:pt idx="5">
                  <c:v>fifth</c:v>
                </c:pt>
              </c:strCache>
            </c:strRef>
          </c:cat>
          <c:val>
            <c:numRef>
              <c:f>'13 dochody wydatki kwintyle'!$C$10:$H$10</c:f>
              <c:numCache>
                <c:formatCode>0.00</c:formatCode>
                <c:ptCount val="6"/>
                <c:pt idx="0">
                  <c:v>1251.73</c:v>
                </c:pt>
                <c:pt idx="1">
                  <c:v>800.35999999999956</c:v>
                </c:pt>
                <c:pt idx="2">
                  <c:v>906.98</c:v>
                </c:pt>
                <c:pt idx="3">
                  <c:v>1110.0999999999999</c:v>
                </c:pt>
                <c:pt idx="4">
                  <c:v>1362.11</c:v>
                </c:pt>
                <c:pt idx="5">
                  <c:v>2083.27</c:v>
                </c:pt>
              </c:numCache>
            </c:numRef>
          </c:val>
        </c:ser>
        <c:dLbls>
          <c:showLegendKey val="0"/>
          <c:showVal val="0"/>
          <c:showCatName val="0"/>
          <c:showSerName val="0"/>
          <c:showPercent val="0"/>
          <c:showBubbleSize val="0"/>
        </c:dLbls>
        <c:gapWidth val="35"/>
        <c:axId val="597302832"/>
        <c:axId val="597308272"/>
      </c:barChart>
      <c:barChart>
        <c:barDir val="col"/>
        <c:grouping val="clustered"/>
        <c:varyColors val="0"/>
        <c:ser>
          <c:idx val="2"/>
          <c:order val="2"/>
          <c:tx>
            <c:strRef>
              <c:f>'13 dochody wydatki kwintyle'!$B$11</c:f>
              <c:strCache>
                <c:ptCount val="1"/>
                <c:pt idx="0">
                  <c:v>The share of expenditure in available income</c:v>
                </c:pt>
              </c:strCache>
            </c:strRef>
          </c:tx>
          <c:spPr>
            <a:solidFill>
              <a:srgbClr val="5F5F5F">
                <a:lumMod val="20000"/>
                <a:lumOff val="80000"/>
              </a:srgbClr>
            </a:solidFill>
            <a:ln w="3175">
              <a:solidFill>
                <a:srgbClr val="4D4D4D">
                  <a:lumMod val="40000"/>
                  <a:lumOff val="60000"/>
                </a:srgbClr>
              </a:solidFill>
            </a:ln>
            <a:scene3d>
              <a:camera prst="orthographicFront"/>
              <a:lightRig rig="threePt" dir="t"/>
            </a:scene3d>
          </c:spPr>
          <c:invertIfNegative val="0"/>
          <c:dPt>
            <c:idx val="0"/>
            <c:invertIfNegative val="0"/>
            <c:bubble3D val="0"/>
            <c:spPr>
              <a:noFill/>
              <a:ln w="3175">
                <a:noFill/>
              </a:ln>
              <a:scene3d>
                <a:camera prst="orthographicFront"/>
                <a:lightRig rig="threePt" dir="t"/>
              </a:scene3d>
            </c:spPr>
          </c:dPt>
          <c:dPt>
            <c:idx val="1"/>
            <c:invertIfNegative val="0"/>
            <c:bubble3D val="0"/>
            <c:spPr>
              <a:noFill/>
              <a:ln w="3175">
                <a:noFill/>
              </a:ln>
              <a:scene3d>
                <a:camera prst="orthographicFront"/>
                <a:lightRig rig="threePt" dir="t"/>
              </a:scene3d>
            </c:spPr>
          </c:dPt>
          <c:dPt>
            <c:idx val="2"/>
            <c:invertIfNegative val="0"/>
            <c:bubble3D val="0"/>
            <c:spPr>
              <a:noFill/>
              <a:ln w="3175">
                <a:noFill/>
              </a:ln>
              <a:scene3d>
                <a:camera prst="orthographicFront"/>
                <a:lightRig rig="threePt" dir="t"/>
              </a:scene3d>
            </c:spPr>
          </c:dPt>
          <c:dPt>
            <c:idx val="3"/>
            <c:invertIfNegative val="0"/>
            <c:bubble3D val="0"/>
            <c:spPr>
              <a:noFill/>
              <a:ln w="3175">
                <a:noFill/>
              </a:ln>
              <a:scene3d>
                <a:camera prst="orthographicFront"/>
                <a:lightRig rig="threePt" dir="t"/>
              </a:scene3d>
            </c:spPr>
          </c:dPt>
          <c:dPt>
            <c:idx val="4"/>
            <c:invertIfNegative val="0"/>
            <c:bubble3D val="0"/>
            <c:spPr>
              <a:noFill/>
              <a:ln w="3175">
                <a:noFill/>
              </a:ln>
              <a:scene3d>
                <a:camera prst="orthographicFront"/>
                <a:lightRig rig="threePt" dir="t"/>
              </a:scene3d>
            </c:spPr>
          </c:dPt>
          <c:dPt>
            <c:idx val="5"/>
            <c:invertIfNegative val="0"/>
            <c:bubble3D val="0"/>
            <c:spPr>
              <a:noFill/>
              <a:ln w="3175">
                <a:noFill/>
              </a:ln>
              <a:scene3d>
                <a:camera prst="orthographicFront"/>
                <a:lightRig rig="threePt" dir="t"/>
              </a:scene3d>
            </c:spPr>
          </c:dPt>
          <c:dLbls>
            <c:spPr>
              <a:solidFill>
                <a:srgbClr val="4D4D4D">
                  <a:lumMod val="20000"/>
                  <a:lumOff val="80000"/>
                </a:srgbClr>
              </a:solidFill>
              <a:ln w="3175">
                <a:noFill/>
              </a:ln>
              <a:effectLst/>
              <a:scene3d>
                <a:camera prst="orthographicFront"/>
                <a:lightRig rig="threePt" dir="t"/>
              </a:scene3d>
            </c:spPr>
            <c:dLblPos val="inBase"/>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'13 dochody wydatki kwintyle'!$C$8:$H$8</c:f>
              <c:strCache>
                <c:ptCount val="6"/>
                <c:pt idx="0">
                  <c:v>Total</c:v>
                </c:pt>
                <c:pt idx="1">
                  <c:v>first</c:v>
                </c:pt>
                <c:pt idx="2">
                  <c:v>second</c:v>
                </c:pt>
                <c:pt idx="3">
                  <c:v>third</c:v>
                </c:pt>
                <c:pt idx="4">
                  <c:v>fourth</c:v>
                </c:pt>
                <c:pt idx="5">
                  <c:v>fifth</c:v>
                </c:pt>
              </c:strCache>
            </c:strRef>
          </c:cat>
          <c:val>
            <c:numRef>
              <c:f>'13 dochody wydatki kwintyle'!$C$11:$H$11</c:f>
              <c:numCache>
                <c:formatCode>0.0%</c:formatCode>
                <c:ptCount val="6"/>
                <c:pt idx="0">
                  <c:v>0.68808887716173572</c:v>
                </c:pt>
                <c:pt idx="1">
                  <c:v>1.1263633421056334</c:v>
                </c:pt>
                <c:pt idx="2">
                  <c:v>0.73294274516142066</c:v>
                </c:pt>
                <c:pt idx="3">
                  <c:v>0.69143568981625603</c:v>
                </c:pt>
                <c:pt idx="4">
                  <c:v>0.66123449598291217</c:v>
                </c:pt>
                <c:pt idx="5">
                  <c:v>0.59680237887885557</c:v>
                </c:pt>
              </c:numCache>
            </c:numRef>
          </c:val>
        </c:ser>
        <c:dLbls>
          <c:showLegendKey val="0"/>
          <c:showVal val="0"/>
          <c:showCatName val="0"/>
          <c:showSerName val="0"/>
          <c:showPercent val="0"/>
          <c:showBubbleSize val="0"/>
        </c:dLbls>
        <c:gapWidth val="150"/>
        <c:axId val="847990224"/>
        <c:axId val="478327440"/>
      </c:barChart>
      <c:catAx>
        <c:axId val="597302832"/>
        <c:scaling>
          <c:orientation val="minMax"/>
        </c:scaling>
        <c:delete val="0"/>
        <c:axPos val="b"/>
        <c:numFmt formatCode="General" sourceLinked="1"/>
        <c:majorTickMark val="out"/>
        <c:minorTickMark val="none"/>
        <c:tickLblPos val="nextTo"/>
        <c:spPr>
          <a:ln>
            <a:solidFill>
              <a:sysClr val="windowText" lastClr="000000"/>
            </a:solidFill>
          </a:ln>
        </c:spPr>
        <c:crossAx val="597308272"/>
        <c:crosses val="autoZero"/>
        <c:auto val="1"/>
        <c:lblAlgn val="ctr"/>
        <c:lblOffset val="100"/>
        <c:noMultiLvlLbl val="0"/>
      </c:catAx>
      <c:valAx>
        <c:axId val="597308272"/>
        <c:scaling>
          <c:orientation val="minMax"/>
          <c:max val="4000"/>
          <c:min val="0"/>
        </c:scaling>
        <c:delete val="0"/>
        <c:axPos val="l"/>
        <c:majorGridlines>
          <c:spPr>
            <a:ln w="6350">
              <a:solidFill>
                <a:sysClr val="window" lastClr="FFFFFF">
                  <a:lumMod val="65000"/>
                  <a:alpha val="76000"/>
                </a:sysClr>
              </a:solidFill>
            </a:ln>
          </c:spPr>
        </c:majorGridlines>
        <c:numFmt formatCode="0" sourceLinked="0"/>
        <c:majorTickMark val="out"/>
        <c:minorTickMark val="none"/>
        <c:tickLblPos val="nextTo"/>
        <c:spPr>
          <a:noFill/>
          <a:ln>
            <a:noFill/>
          </a:ln>
        </c:spPr>
        <c:txPr>
          <a:bodyPr/>
          <a:lstStyle/>
          <a:p>
            <a:pPr>
              <a:defRPr sz="900">
                <a:solidFill>
                  <a:sysClr val="windowText" lastClr="000000"/>
                </a:solidFill>
              </a:defRPr>
            </a:pPr>
            <a:endParaRPr lang="pl-PL"/>
          </a:p>
        </c:txPr>
        <c:crossAx val="597302832"/>
        <c:crosses val="autoZero"/>
        <c:crossBetween val="between"/>
      </c:valAx>
      <c:valAx>
        <c:axId val="478327440"/>
        <c:scaling>
          <c:orientation val="minMax"/>
          <c:max val="1.4"/>
          <c:min val="0"/>
        </c:scaling>
        <c:delete val="1"/>
        <c:axPos val="r"/>
        <c:numFmt formatCode="0%" sourceLinked="0"/>
        <c:majorTickMark val="out"/>
        <c:minorTickMark val="none"/>
        <c:tickLblPos val="none"/>
        <c:crossAx val="847990224"/>
        <c:crosses val="max"/>
        <c:crossBetween val="between"/>
        <c:majorUnit val="0.2"/>
      </c:valAx>
      <c:catAx>
        <c:axId val="847990224"/>
        <c:scaling>
          <c:orientation val="minMax"/>
        </c:scaling>
        <c:delete val="1"/>
        <c:axPos val="b"/>
        <c:numFmt formatCode="General" sourceLinked="1"/>
        <c:majorTickMark val="out"/>
        <c:minorTickMark val="none"/>
        <c:tickLblPos val="none"/>
        <c:crossAx val="478327440"/>
        <c:crosses val="autoZero"/>
        <c:auto val="1"/>
        <c:lblAlgn val="ctr"/>
        <c:lblOffset val="100"/>
        <c:noMultiLvlLbl val="0"/>
      </c:catAx>
    </c:plotArea>
    <c:legend>
      <c:legendPos val="r"/>
      <c:layout>
        <c:manualLayout>
          <c:xMode val="edge"/>
          <c:yMode val="edge"/>
          <c:x val="6.7434253871854713E-2"/>
          <c:y val="0.16540537724956378"/>
          <c:w val="0.93256583633365564"/>
          <c:h val="8.4510500134561545E-2"/>
        </c:manualLayout>
      </c:layout>
      <c:overlay val="0"/>
      <c:spPr>
        <a:noFill/>
        <a:ln w="6350">
          <a:noFill/>
        </a:ln>
      </c:spPr>
    </c:legend>
    <c:plotVisOnly val="1"/>
    <c:dispBlanksAs val="gap"/>
    <c:showDLblsOverMax val="0"/>
  </c:chart>
  <c:spPr>
    <a:ln>
      <a:noFill/>
    </a:ln>
  </c:spPr>
  <c:txPr>
    <a:bodyPr/>
    <a:lstStyle/>
    <a:p>
      <a:pPr>
        <a:defRPr sz="900">
          <a:latin typeface="Fira Sans" panose="020B0503050000020004" pitchFamily="34" charset="0"/>
          <a:ea typeface="Fira Sans" panose="020B0503050000020004" pitchFamily="34" charset="0"/>
        </a:defRPr>
      </a:pPr>
      <a:endParaRPr lang="pl-PL"/>
    </a:p>
  </c:txPr>
  <c:externalData r:id="rId2">
    <c:autoUpdate val="0"/>
  </c:externalData>
  <c:userShapes r:id="rId3"/>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1.8994110111236105E-2"/>
          <c:y val="0.2467028756441941"/>
          <c:w val="0.92008928571428572"/>
          <c:h val="0.57512660370008495"/>
        </c:manualLayout>
      </c:layout>
      <c:barChart>
        <c:barDir val="col"/>
        <c:grouping val="clustered"/>
        <c:varyColors val="0"/>
        <c:ser>
          <c:idx val="0"/>
          <c:order val="0"/>
          <c:tx>
            <c:strRef>
              <c:f>'17 dochody wydatki klm'!$B$8</c:f>
              <c:strCache>
                <c:ptCount val="1"/>
                <c:pt idx="0">
                  <c:v>Available income</c:v>
                </c:pt>
              </c:strCache>
            </c:strRef>
          </c:tx>
          <c:spPr>
            <a:solidFill>
              <a:srgbClr val="334A92"/>
            </a:solidFill>
            <a:scene3d>
              <a:camera prst="orthographicFront"/>
              <a:lightRig rig="threePt" dir="t"/>
            </a:scene3d>
          </c:spPr>
          <c:invertIfNegative val="0"/>
          <c:dLbls>
            <c:dLbl>
              <c:idx val="2"/>
              <c:layout>
                <c:manualLayout>
                  <c:x val="0"/>
                  <c:y val="8.5103474433106986E-3"/>
                </c:manualLayout>
              </c:layout>
              <c:dLblPos val="outEnd"/>
              <c:showLegendKey val="0"/>
              <c:showVal val="1"/>
              <c:showCatName val="0"/>
              <c:showSerName val="0"/>
              <c:showPercent val="0"/>
              <c:showBubbleSize val="0"/>
              <c:extLst>
                <c:ext xmlns:c15="http://schemas.microsoft.com/office/drawing/2012/chart" uri="{CE6537A1-D6FC-4f65-9D91-7224C49458BB}"/>
              </c:extLst>
            </c:dLbl>
            <c:dLbl>
              <c:idx val="6"/>
              <c:layout>
                <c:manualLayout>
                  <c:x val="9.0904284356260622E-17"/>
                  <c:y val="8.7105624142661247E-3"/>
                </c:manualLayout>
              </c:layout>
              <c:dLblPos val="outEnd"/>
              <c:showLegendKey val="0"/>
              <c:showVal val="1"/>
              <c:showCatName val="0"/>
              <c:showSerName val="0"/>
              <c:showPercent val="0"/>
              <c:showBubbleSize val="0"/>
              <c:extLst>
                <c:ext xmlns:c15="http://schemas.microsoft.com/office/drawing/2012/chart" uri="{CE6537A1-D6FC-4f65-9D91-7224C49458BB}"/>
              </c:extLst>
            </c:dLbl>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('17 dochody wydatki klm'!$C$7:$G$7,'17 dochody wydatki klm'!$J$7:$K$7)</c:f>
              <c:strCache>
                <c:ptCount val="7"/>
                <c:pt idx="0">
                  <c:v>Total</c:v>
                </c:pt>
                <c:pt idx="1">
                  <c:v>Urban areas
in total</c:v>
                </c:pt>
                <c:pt idx="2">
                  <c:v>Towns below 20 thous.</c:v>
                </c:pt>
                <c:pt idx="3">
                  <c:v>Towns
20–99 thous.</c:v>
                </c:pt>
                <c:pt idx="4">
                  <c:v>Towns and cities
100–499 thous.</c:v>
                </c:pt>
                <c:pt idx="5">
                  <c:v>Cities
500 thous.
and over</c:v>
                </c:pt>
                <c:pt idx="6">
                  <c:v>Rural
areas</c:v>
                </c:pt>
              </c:strCache>
            </c:strRef>
          </c:cat>
          <c:val>
            <c:numRef>
              <c:f>('17 dochody wydatki klm'!$C$8:$G$8,'17 dochody wydatki klm'!$J$8:$K$8)</c:f>
              <c:numCache>
                <c:formatCode>0.00</c:formatCode>
                <c:ptCount val="7"/>
                <c:pt idx="0">
                  <c:v>1819.14</c:v>
                </c:pt>
                <c:pt idx="1">
                  <c:v>1991.08</c:v>
                </c:pt>
                <c:pt idx="2">
                  <c:v>1745.91</c:v>
                </c:pt>
                <c:pt idx="3">
                  <c:v>1836.36</c:v>
                </c:pt>
                <c:pt idx="4">
                  <c:v>2005.97</c:v>
                </c:pt>
                <c:pt idx="5">
                  <c:v>2480.88</c:v>
                </c:pt>
                <c:pt idx="6">
                  <c:v>1551.17</c:v>
                </c:pt>
              </c:numCache>
            </c:numRef>
          </c:val>
        </c:ser>
        <c:ser>
          <c:idx val="1"/>
          <c:order val="1"/>
          <c:tx>
            <c:strRef>
              <c:f>'17 dochody wydatki klm'!$B$9</c:f>
              <c:strCache>
                <c:ptCount val="1"/>
                <c:pt idx="0">
                  <c:v>Expenditure</c:v>
                </c:pt>
              </c:strCache>
            </c:strRef>
          </c:tx>
          <c:spPr>
            <a:solidFill>
              <a:srgbClr val="66B68E"/>
            </a:solidFill>
            <a:scene3d>
              <a:camera prst="orthographicFront"/>
              <a:lightRig rig="threePt" dir="t"/>
            </a:scene3d>
          </c:spPr>
          <c:invertIfNegative val="0"/>
          <c:dLbls>
            <c:numFmt formatCode="0" sourceLinked="0"/>
            <c:spPr>
              <a:noFill/>
              <a:ln>
                <a:noFill/>
              </a:ln>
              <a:effectLst/>
            </c:sp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('17 dochody wydatki klm'!$C$7:$G$7,'17 dochody wydatki klm'!$J$7:$K$7)</c:f>
              <c:strCache>
                <c:ptCount val="7"/>
                <c:pt idx="0">
                  <c:v>Total</c:v>
                </c:pt>
                <c:pt idx="1">
                  <c:v>Urban areas
in total</c:v>
                </c:pt>
                <c:pt idx="2">
                  <c:v>Towns below 20 thous.</c:v>
                </c:pt>
                <c:pt idx="3">
                  <c:v>Towns
20–99 thous.</c:v>
                </c:pt>
                <c:pt idx="4">
                  <c:v>Towns and cities
100–499 thous.</c:v>
                </c:pt>
                <c:pt idx="5">
                  <c:v>Cities
500 thous.
and over</c:v>
                </c:pt>
                <c:pt idx="6">
                  <c:v>Rural
areas</c:v>
                </c:pt>
              </c:strCache>
            </c:strRef>
          </c:cat>
          <c:val>
            <c:numRef>
              <c:f>('17 dochody wydatki klm'!$C$9:$G$9,'17 dochody wydatki klm'!$J$9:$K$9)</c:f>
              <c:numCache>
                <c:formatCode>0.00</c:formatCode>
                <c:ptCount val="7"/>
                <c:pt idx="0">
                  <c:v>1251.73</c:v>
                </c:pt>
                <c:pt idx="1">
                  <c:v>1392.18</c:v>
                </c:pt>
                <c:pt idx="2">
                  <c:v>1197.52</c:v>
                </c:pt>
                <c:pt idx="3">
                  <c:v>1282.02</c:v>
                </c:pt>
                <c:pt idx="4">
                  <c:v>1415.5</c:v>
                </c:pt>
                <c:pt idx="5">
                  <c:v>1744.54</c:v>
                </c:pt>
                <c:pt idx="6">
                  <c:v>1032.81</c:v>
                </c:pt>
              </c:numCache>
            </c:numRef>
          </c:val>
        </c:ser>
        <c:ser>
          <c:idx val="2"/>
          <c:order val="2"/>
          <c:tx>
            <c:strRef>
              <c:f>'17 dochody wydatki klm'!$B$10</c:f>
              <c:strCache>
                <c:ptCount val="1"/>
                <c:pt idx="0">
                  <c:v>The share of expenditure in available income</c:v>
                </c:pt>
              </c:strCache>
            </c:strRef>
          </c:tx>
          <c:spPr>
            <a:solidFill>
              <a:srgbClr val="4D4D4D">
                <a:lumMod val="20000"/>
                <a:lumOff val="80000"/>
              </a:srgbClr>
            </a:solidFill>
            <a:ln w="3175">
              <a:solidFill>
                <a:srgbClr val="4D4D4D">
                  <a:lumMod val="40000"/>
                  <a:lumOff val="60000"/>
                </a:srgbClr>
              </a:solidFill>
            </a:ln>
            <a:scene3d>
              <a:camera prst="orthographicFront"/>
              <a:lightRig rig="threePt" dir="t"/>
            </a:scene3d>
          </c:spPr>
          <c:invertIfNegative val="0"/>
          <c:dPt>
            <c:idx val="0"/>
            <c:invertIfNegative val="0"/>
            <c:bubble3D val="0"/>
            <c:spPr>
              <a:noFill/>
              <a:ln w="3175">
                <a:noFill/>
              </a:ln>
              <a:scene3d>
                <a:camera prst="orthographicFront"/>
                <a:lightRig rig="threePt" dir="t"/>
              </a:scene3d>
            </c:spPr>
          </c:dPt>
          <c:dPt>
            <c:idx val="1"/>
            <c:invertIfNegative val="0"/>
            <c:bubble3D val="0"/>
            <c:spPr>
              <a:noFill/>
              <a:ln w="3175">
                <a:noFill/>
              </a:ln>
              <a:scene3d>
                <a:camera prst="orthographicFront"/>
                <a:lightRig rig="threePt" dir="t"/>
              </a:scene3d>
            </c:spPr>
          </c:dPt>
          <c:dPt>
            <c:idx val="2"/>
            <c:invertIfNegative val="0"/>
            <c:bubble3D val="0"/>
            <c:spPr>
              <a:noFill/>
              <a:ln w="3175">
                <a:noFill/>
              </a:ln>
              <a:scene3d>
                <a:camera prst="orthographicFront"/>
                <a:lightRig rig="threePt" dir="t"/>
              </a:scene3d>
            </c:spPr>
          </c:dPt>
          <c:dPt>
            <c:idx val="3"/>
            <c:invertIfNegative val="0"/>
            <c:bubble3D val="0"/>
            <c:spPr>
              <a:noFill/>
              <a:ln w="3175">
                <a:noFill/>
              </a:ln>
              <a:scene3d>
                <a:camera prst="orthographicFront"/>
                <a:lightRig rig="threePt" dir="t"/>
              </a:scene3d>
            </c:spPr>
          </c:dPt>
          <c:dPt>
            <c:idx val="4"/>
            <c:invertIfNegative val="0"/>
            <c:bubble3D val="0"/>
            <c:spPr>
              <a:noFill/>
              <a:ln w="3175">
                <a:noFill/>
              </a:ln>
              <a:scene3d>
                <a:camera prst="orthographicFront"/>
                <a:lightRig rig="threePt" dir="t"/>
              </a:scene3d>
            </c:spPr>
          </c:dPt>
          <c:dPt>
            <c:idx val="5"/>
            <c:invertIfNegative val="0"/>
            <c:bubble3D val="0"/>
            <c:spPr>
              <a:noFill/>
              <a:ln w="3175">
                <a:noFill/>
              </a:ln>
              <a:scene3d>
                <a:camera prst="orthographicFront"/>
                <a:lightRig rig="threePt" dir="t"/>
              </a:scene3d>
            </c:spPr>
          </c:dPt>
          <c:dPt>
            <c:idx val="6"/>
            <c:invertIfNegative val="0"/>
            <c:bubble3D val="0"/>
            <c:spPr>
              <a:noFill/>
              <a:ln w="3175">
                <a:noFill/>
              </a:ln>
              <a:scene3d>
                <a:camera prst="orthographicFront"/>
                <a:lightRig rig="threePt" dir="t"/>
              </a:scene3d>
            </c:spPr>
          </c:dPt>
          <c:dPt>
            <c:idx val="7"/>
            <c:invertIfNegative val="0"/>
            <c:bubble3D val="0"/>
            <c:spPr>
              <a:noFill/>
              <a:ln w="3175">
                <a:noFill/>
              </a:ln>
              <a:scene3d>
                <a:camera prst="orthographicFront"/>
                <a:lightRig rig="threePt" dir="t"/>
              </a:scene3d>
            </c:spPr>
          </c:dPt>
          <c:dLbls>
            <c:spPr>
              <a:solidFill>
                <a:srgbClr val="4D4D4D">
                  <a:lumMod val="20000"/>
                  <a:lumOff val="80000"/>
                </a:srgbClr>
              </a:solidFill>
              <a:ln w="3175">
                <a:noFill/>
              </a:ln>
              <a:effectLst/>
            </c:spPr>
            <c:txPr>
              <a:bodyPr/>
              <a:lstStyle/>
              <a:p>
                <a:pPr>
                  <a:defRPr sz="800">
                    <a:latin typeface="Fira Sans" panose="020B0503050000020004" pitchFamily="34" charset="0"/>
                    <a:ea typeface="Fira Sans" panose="020B0503050000020004" pitchFamily="34" charset="0"/>
                  </a:defRPr>
                </a:pPr>
                <a:endParaRPr lang="pl-PL"/>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('17 dochody wydatki klm'!$C$7:$G$7,'17 dochody wydatki klm'!$J$7:$K$7)</c:f>
              <c:strCache>
                <c:ptCount val="7"/>
                <c:pt idx="0">
                  <c:v>Total</c:v>
                </c:pt>
                <c:pt idx="1">
                  <c:v>Urban areas
in total</c:v>
                </c:pt>
                <c:pt idx="2">
                  <c:v>Towns below 20 thous.</c:v>
                </c:pt>
                <c:pt idx="3">
                  <c:v>Towns
20–99 thous.</c:v>
                </c:pt>
                <c:pt idx="4">
                  <c:v>Towns and cities
100–499 thous.</c:v>
                </c:pt>
                <c:pt idx="5">
                  <c:v>Cities
500 thous.
and over</c:v>
                </c:pt>
                <c:pt idx="6">
                  <c:v>Rural
areas</c:v>
                </c:pt>
              </c:strCache>
            </c:strRef>
          </c:cat>
          <c:val>
            <c:numRef>
              <c:f>('17 dochody wydatki klm'!$C$10:$G$10,'17 dochody wydatki klm'!$J$10:$K$10)</c:f>
              <c:numCache>
                <c:formatCode>0.0%</c:formatCode>
                <c:ptCount val="7"/>
                <c:pt idx="0">
                  <c:v>0.68808887716173572</c:v>
                </c:pt>
                <c:pt idx="1">
                  <c:v>0.69920846977519746</c:v>
                </c:pt>
                <c:pt idx="2">
                  <c:v>0.68590018958594656</c:v>
                </c:pt>
                <c:pt idx="3">
                  <c:v>0.69813108540808999</c:v>
                </c:pt>
                <c:pt idx="4">
                  <c:v>0.70564365369372417</c:v>
                </c:pt>
                <c:pt idx="5">
                  <c:v>0.70319402792557473</c:v>
                </c:pt>
                <c:pt idx="6">
                  <c:v>0.66582644068670738</c:v>
                </c:pt>
              </c:numCache>
            </c:numRef>
          </c:val>
        </c:ser>
        <c:dLbls>
          <c:showLegendKey val="0"/>
          <c:showVal val="0"/>
          <c:showCatName val="0"/>
          <c:showSerName val="0"/>
          <c:showPercent val="0"/>
          <c:showBubbleSize val="0"/>
        </c:dLbls>
        <c:gapWidth val="50"/>
        <c:overlap val="100"/>
        <c:axId val="847985328"/>
        <c:axId val="847974992"/>
      </c:barChart>
      <c:catAx>
        <c:axId val="847985328"/>
        <c:scaling>
          <c:orientation val="minMax"/>
        </c:scaling>
        <c:delete val="0"/>
        <c:axPos val="b"/>
        <c:numFmt formatCode="General" sourceLinked="1"/>
        <c:majorTickMark val="out"/>
        <c:minorTickMark val="none"/>
        <c:tickLblPos val="nextTo"/>
        <c:spPr>
          <a:ln>
            <a:solidFill>
              <a:sysClr val="windowText" lastClr="000000"/>
            </a:solidFill>
          </a:ln>
        </c:spPr>
        <c:crossAx val="847974992"/>
        <c:crosses val="autoZero"/>
        <c:auto val="1"/>
        <c:lblAlgn val="ctr"/>
        <c:lblOffset val="100"/>
        <c:noMultiLvlLbl val="0"/>
      </c:catAx>
      <c:valAx>
        <c:axId val="847974992"/>
        <c:scaling>
          <c:orientation val="minMax"/>
          <c:max val="3000"/>
        </c:scaling>
        <c:delete val="0"/>
        <c:axPos val="l"/>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847985328"/>
        <c:crosses val="autoZero"/>
        <c:crossBetween val="between"/>
        <c:majorUnit val="500"/>
      </c:valAx>
    </c:plotArea>
    <c:legend>
      <c:legendPos val="r"/>
      <c:layout>
        <c:manualLayout>
          <c:xMode val="edge"/>
          <c:yMode val="edge"/>
          <c:x val="7.1842414268688704E-2"/>
          <c:y val="0.15390539686188859"/>
          <c:w val="0.92815758573131046"/>
          <c:h val="7.3944543428421827E-2"/>
        </c:manualLayout>
      </c:layout>
      <c:overlay val="0"/>
      <c:spPr>
        <a:solidFill>
          <a:sysClr val="window" lastClr="FFFFFF"/>
        </a:solidFill>
        <a:ln w="6350">
          <a:noFill/>
        </a:ln>
      </c:spPr>
    </c:legend>
    <c:plotVisOnly val="1"/>
    <c:dispBlanksAs val="gap"/>
    <c:showDLblsOverMax val="0"/>
  </c:chart>
  <c:spPr>
    <a:ln>
      <a:noFill/>
    </a:ln>
  </c:spPr>
  <c:txPr>
    <a:bodyPr/>
    <a:lstStyle/>
    <a:p>
      <a:pPr>
        <a:defRPr sz="900">
          <a:latin typeface="Fira Sans" panose="020B0503050000020004" pitchFamily="34" charset="0"/>
          <a:ea typeface="Fira Sans" panose="020B0503050000020004" pitchFamily="34" charset="0"/>
        </a:defRPr>
      </a:pPr>
      <a:endParaRPr lang="pl-PL"/>
    </a:p>
  </c:txPr>
  <c:externalData r:id="rId2">
    <c:autoUpdate val="0"/>
  </c:externalData>
  <c:userShapes r:id="rId3"/>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2.5122668517309276E-2"/>
          <c:y val="0.27403557087738278"/>
          <c:w val="0.95977812253022365"/>
          <c:h val="0.55267658046922408"/>
        </c:manualLayout>
      </c:layout>
      <c:barChart>
        <c:barDir val="col"/>
        <c:grouping val="clustered"/>
        <c:varyColors val="0"/>
        <c:ser>
          <c:idx val="0"/>
          <c:order val="0"/>
          <c:tx>
            <c:strRef>
              <c:f>'30 spożycie kwintyle'!$B$10</c:f>
              <c:strCache>
                <c:ptCount val="1"/>
                <c:pt idx="0">
                  <c:v>I quintile group</c:v>
                </c:pt>
              </c:strCache>
            </c:strRef>
          </c:tx>
          <c:spPr>
            <a:solidFill>
              <a:srgbClr val="99CEB3"/>
            </a:solidFill>
            <a:scene3d>
              <a:camera prst="orthographicFront"/>
              <a:lightRig rig="threePt" dir="t"/>
            </a:scene3d>
          </c:spPr>
          <c:invertIfNegative val="0"/>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'30 spożycie kwintyle'!$C$9:$I$9</c:f>
              <c:strCache>
                <c:ptCount val="7"/>
                <c:pt idx="0">
                  <c:v>bread and cereals</c:v>
                </c:pt>
                <c:pt idx="1">
                  <c:v>meat</c:v>
                </c:pt>
                <c:pt idx="2">
                  <c:v>vegetables</c:v>
                </c:pt>
                <c:pt idx="3">
                  <c:v>fruit</c:v>
                </c:pt>
                <c:pt idx="4">
                  <c:v>cheese and curd</c:v>
                </c:pt>
                <c:pt idx="5">
                  <c:v>sugar</c:v>
                </c:pt>
                <c:pt idx="6">
                  <c:v>mineral and spring waters
(in l.)</c:v>
                </c:pt>
              </c:strCache>
            </c:strRef>
          </c:cat>
          <c:val>
            <c:numRef>
              <c:f>'30 spożycie kwintyle'!$C$10:$I$10</c:f>
              <c:numCache>
                <c:formatCode>0.0</c:formatCode>
                <c:ptCount val="7"/>
                <c:pt idx="0">
                  <c:v>5.0199999999999996</c:v>
                </c:pt>
                <c:pt idx="1">
                  <c:v>4.6099999999999985</c:v>
                </c:pt>
                <c:pt idx="2">
                  <c:v>6.63</c:v>
                </c:pt>
                <c:pt idx="3">
                  <c:v>2.61</c:v>
                </c:pt>
                <c:pt idx="4">
                  <c:v>0.67000000000000182</c:v>
                </c:pt>
                <c:pt idx="5">
                  <c:v>0.83000000000000063</c:v>
                </c:pt>
                <c:pt idx="6">
                  <c:v>4.34</c:v>
                </c:pt>
              </c:numCache>
            </c:numRef>
          </c:val>
        </c:ser>
        <c:ser>
          <c:idx val="2"/>
          <c:order val="2"/>
          <c:tx>
            <c:strRef>
              <c:f>'30 spożycie kwintyle'!$B$12</c:f>
              <c:strCache>
                <c:ptCount val="1"/>
                <c:pt idx="0">
                  <c:v>V quintile group</c:v>
                </c:pt>
              </c:strCache>
            </c:strRef>
          </c:tx>
          <c:spPr>
            <a:solidFill>
              <a:srgbClr val="339D68"/>
            </a:solidFill>
            <a:scene3d>
              <a:camera prst="orthographicFront"/>
              <a:lightRig rig="threePt" dir="t"/>
            </a:scene3d>
          </c:spPr>
          <c:invertIfNegative val="0"/>
          <c:dLbls>
            <c:dLbl>
              <c:idx val="2"/>
              <c:layout>
                <c:manualLayout>
                  <c:x val="0"/>
                  <c:y val="8.9325591782045861E-3"/>
                </c:manualLayout>
              </c:layout>
              <c:dLblPos val="outEnd"/>
              <c:showLegendKey val="0"/>
              <c:showVal val="1"/>
              <c:showCatName val="0"/>
              <c:showSerName val="0"/>
              <c:showPercent val="0"/>
              <c:showBubbleSize val="0"/>
              <c:extLst>
                <c:ext xmlns:c15="http://schemas.microsoft.com/office/drawing/2012/chart" uri="{CE6537A1-D6FC-4f65-9D91-7224C49458BB}"/>
              </c:extLst>
            </c:dLbl>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'30 spożycie kwintyle'!$C$9:$I$9</c:f>
              <c:strCache>
                <c:ptCount val="7"/>
                <c:pt idx="0">
                  <c:v>bread and cereals</c:v>
                </c:pt>
                <c:pt idx="1">
                  <c:v>meat</c:v>
                </c:pt>
                <c:pt idx="2">
                  <c:v>vegetables</c:v>
                </c:pt>
                <c:pt idx="3">
                  <c:v>fruit</c:v>
                </c:pt>
                <c:pt idx="4">
                  <c:v>cheese and curd</c:v>
                </c:pt>
                <c:pt idx="5">
                  <c:v>sugar</c:v>
                </c:pt>
                <c:pt idx="6">
                  <c:v>mineral and spring waters
(in l.)</c:v>
                </c:pt>
              </c:strCache>
            </c:strRef>
          </c:cat>
          <c:val>
            <c:numRef>
              <c:f>'30 spożycie kwintyle'!$C$12:$I$12</c:f>
              <c:numCache>
                <c:formatCode>0.0</c:formatCode>
                <c:ptCount val="7"/>
                <c:pt idx="0">
                  <c:v>5.6499999999999995</c:v>
                </c:pt>
                <c:pt idx="1">
                  <c:v>5.24</c:v>
                </c:pt>
                <c:pt idx="2">
                  <c:v>8.5400000000000009</c:v>
                </c:pt>
                <c:pt idx="3">
                  <c:v>5.21</c:v>
                </c:pt>
                <c:pt idx="4">
                  <c:v>1.1700000000000021</c:v>
                </c:pt>
                <c:pt idx="5">
                  <c:v>0.70000000000000062</c:v>
                </c:pt>
                <c:pt idx="6">
                  <c:v>7.4700000000000024</c:v>
                </c:pt>
              </c:numCache>
            </c:numRef>
          </c:val>
        </c:ser>
        <c:dLbls>
          <c:showLegendKey val="0"/>
          <c:showVal val="0"/>
          <c:showCatName val="0"/>
          <c:showSerName val="0"/>
          <c:showPercent val="0"/>
          <c:showBubbleSize val="0"/>
        </c:dLbls>
        <c:gapWidth val="70"/>
        <c:axId val="847980976"/>
        <c:axId val="847979344"/>
      </c:barChart>
      <c:barChart>
        <c:barDir val="col"/>
        <c:grouping val="clustered"/>
        <c:varyColors val="0"/>
        <c:ser>
          <c:idx val="1"/>
          <c:order val="1"/>
          <c:tx>
            <c:strRef>
              <c:f>'30 spożycie kwintyle'!$B$11</c:f>
              <c:strCache>
                <c:ptCount val="1"/>
                <c:pt idx="0">
                  <c:v>of which bread</c:v>
                </c:pt>
              </c:strCache>
            </c:strRef>
          </c:tx>
          <c:spPr>
            <a:solidFill>
              <a:srgbClr val="6677AD"/>
            </a:solidFill>
            <a:scene3d>
              <a:camera prst="orthographicFront"/>
              <a:lightRig rig="threePt" dir="t"/>
            </a:scene3d>
          </c:spPr>
          <c:invertIfNegative val="0"/>
          <c:dPt>
            <c:idx val="0"/>
            <c:invertIfNegative val="0"/>
            <c:bubble3D val="0"/>
            <c:spPr>
              <a:solidFill>
                <a:srgbClr val="99A5C9"/>
              </a:solidFill>
              <a:scene3d>
                <a:camera prst="orthographicFront"/>
                <a:lightRig rig="threePt" dir="t"/>
              </a:scene3d>
            </c:spPr>
          </c:dPt>
          <c:dPt>
            <c:idx val="2"/>
            <c:invertIfNegative val="0"/>
            <c:bubble3D val="0"/>
            <c:spPr>
              <a:solidFill>
                <a:srgbClr val="969696"/>
              </a:solidFill>
              <a:scene3d>
                <a:camera prst="orthographicFront"/>
                <a:lightRig rig="threePt" dir="t"/>
              </a:scene3d>
            </c:spPr>
          </c:dPt>
          <c:dLbls>
            <c:dLbl>
              <c:idx val="0"/>
              <c:numFmt formatCode="#,##0.0" sourceLinked="0"/>
              <c:spPr/>
              <c:txPr>
                <a:bodyPr/>
                <a:lstStyle/>
                <a:p>
                  <a:pPr>
                    <a:defRPr/>
                  </a:pPr>
                  <a:endParaRPr lang="pl-PL"/>
                </a:p>
              </c:txPr>
              <c:dLblPos val="outEnd"/>
              <c:showLegendKey val="0"/>
              <c:showVal val="1"/>
              <c:showCatName val="0"/>
              <c:showSerName val="0"/>
              <c:showPercent val="0"/>
              <c:showBubbleSize val="0"/>
            </c:dLbl>
            <c:dLbl>
              <c:idx val="1"/>
              <c:delete val="1"/>
              <c:extLst>
                <c:ext xmlns:c15="http://schemas.microsoft.com/office/drawing/2012/chart" uri="{CE6537A1-D6FC-4f65-9D91-7224C49458BB}"/>
              </c:extLst>
            </c:dLbl>
            <c:dLbl>
              <c:idx val="2"/>
              <c:numFmt formatCode="#,##0.0" sourceLinked="0"/>
              <c:spPr/>
              <c:txPr>
                <a:bodyPr/>
                <a:lstStyle/>
                <a:p>
                  <a:pPr>
                    <a:defRPr/>
                  </a:pPr>
                  <a:endParaRPr lang="pl-PL"/>
                </a:p>
              </c:txPr>
              <c:dLblPos val="outEnd"/>
              <c:showLegendKey val="0"/>
              <c:showVal val="1"/>
              <c:showCatName val="0"/>
              <c:showSerName val="0"/>
              <c:showPercent val="0"/>
              <c:showBubbleSize val="0"/>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delete val="1"/>
              <c:extLst>
                <c:ext xmlns:c15="http://schemas.microsoft.com/office/drawing/2012/chart" uri="{CE6537A1-D6FC-4f65-9D91-7224C49458BB}"/>
              </c:extLst>
            </c:dLbl>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'30 spożycie kwintyle'!$C$9:$I$9</c:f>
              <c:strCache>
                <c:ptCount val="7"/>
                <c:pt idx="0">
                  <c:v>bread and cereals</c:v>
                </c:pt>
                <c:pt idx="1">
                  <c:v>meat</c:v>
                </c:pt>
                <c:pt idx="2">
                  <c:v>vegetables</c:v>
                </c:pt>
                <c:pt idx="3">
                  <c:v>fruit</c:v>
                </c:pt>
                <c:pt idx="4">
                  <c:v>cheese and curd</c:v>
                </c:pt>
                <c:pt idx="5">
                  <c:v>sugar</c:v>
                </c:pt>
                <c:pt idx="6">
                  <c:v>mineral and spring waters
(in l.)</c:v>
                </c:pt>
              </c:strCache>
            </c:strRef>
          </c:cat>
          <c:val>
            <c:numRef>
              <c:f>'30 spożycie kwintyle'!$C$11:$I$11</c:f>
              <c:numCache>
                <c:formatCode>General</c:formatCode>
                <c:ptCount val="7"/>
                <c:pt idx="0" formatCode="0.0">
                  <c:v>2.92</c:v>
                </c:pt>
                <c:pt idx="2" formatCode="0.0">
                  <c:v>2.8</c:v>
                </c:pt>
              </c:numCache>
            </c:numRef>
          </c:val>
        </c:ser>
        <c:ser>
          <c:idx val="3"/>
          <c:order val="3"/>
          <c:tx>
            <c:strRef>
              <c:f>'30 spożycie kwintyle'!$B$13</c:f>
              <c:strCache>
                <c:ptCount val="1"/>
                <c:pt idx="0">
                  <c:v>of which potatoes</c:v>
                </c:pt>
              </c:strCache>
            </c:strRef>
          </c:tx>
          <c:spPr>
            <a:solidFill>
              <a:srgbClr val="5F5F5F"/>
            </a:solidFill>
            <a:scene3d>
              <a:camera prst="orthographicFront"/>
              <a:lightRig rig="threePt" dir="t"/>
            </a:scene3d>
          </c:spPr>
          <c:invertIfNegative val="0"/>
          <c:dPt>
            <c:idx val="0"/>
            <c:invertIfNegative val="0"/>
            <c:bubble3D val="0"/>
            <c:spPr>
              <a:solidFill>
                <a:srgbClr val="6677AD"/>
              </a:solidFill>
              <a:scene3d>
                <a:camera prst="orthographicFront"/>
                <a:lightRig rig="threePt" dir="t"/>
              </a:scene3d>
            </c:spPr>
          </c:dPt>
          <c:dLbls>
            <c:dLbl>
              <c:idx val="0"/>
              <c:numFmt formatCode="#,##0.0" sourceLinked="0"/>
              <c:spPr/>
              <c:txPr>
                <a:bodyPr/>
                <a:lstStyle/>
                <a:p>
                  <a:pPr>
                    <a:defRPr/>
                  </a:pPr>
                  <a:endParaRPr lang="pl-PL"/>
                </a:p>
              </c:txPr>
              <c:dLblPos val="outEnd"/>
              <c:showLegendKey val="0"/>
              <c:showVal val="1"/>
              <c:showCatName val="0"/>
              <c:showSerName val="0"/>
              <c:showPercent val="0"/>
              <c:showBubbleSize val="0"/>
            </c:dLbl>
            <c:dLbl>
              <c:idx val="1"/>
              <c:delete val="1"/>
              <c:extLst>
                <c:ext xmlns:c15="http://schemas.microsoft.com/office/drawing/2012/chart" uri="{CE6537A1-D6FC-4f65-9D91-7224C49458BB}"/>
              </c:extLst>
            </c:dLbl>
            <c:dLbl>
              <c:idx val="2"/>
              <c:numFmt formatCode="#,##0.0" sourceLinked="0"/>
              <c:spPr/>
              <c:txPr>
                <a:bodyPr/>
                <a:lstStyle/>
                <a:p>
                  <a:pPr>
                    <a:defRPr/>
                  </a:pPr>
                  <a:endParaRPr lang="pl-PL"/>
                </a:p>
              </c:txPr>
              <c:dLblPos val="outEnd"/>
              <c:showLegendKey val="0"/>
              <c:showVal val="1"/>
              <c:showCatName val="0"/>
              <c:showSerName val="0"/>
              <c:showPercent val="0"/>
              <c:showBubbleSize val="0"/>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delete val="1"/>
              <c:extLst>
                <c:ext xmlns:c15="http://schemas.microsoft.com/office/drawing/2012/chart" uri="{CE6537A1-D6FC-4f65-9D91-7224C49458BB}"/>
              </c:extLst>
            </c:dLbl>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'30 spożycie kwintyle'!$C$9:$I$9</c:f>
              <c:strCache>
                <c:ptCount val="7"/>
                <c:pt idx="0">
                  <c:v>bread and cereals</c:v>
                </c:pt>
                <c:pt idx="1">
                  <c:v>meat</c:v>
                </c:pt>
                <c:pt idx="2">
                  <c:v>vegetables</c:v>
                </c:pt>
                <c:pt idx="3">
                  <c:v>fruit</c:v>
                </c:pt>
                <c:pt idx="4">
                  <c:v>cheese and curd</c:v>
                </c:pt>
                <c:pt idx="5">
                  <c:v>sugar</c:v>
                </c:pt>
                <c:pt idx="6">
                  <c:v>mineral and spring waters
(in l.)</c:v>
                </c:pt>
              </c:strCache>
            </c:strRef>
          </c:cat>
          <c:val>
            <c:numRef>
              <c:f>'30 spożycie kwintyle'!$C$13:$I$13</c:f>
              <c:numCache>
                <c:formatCode>General</c:formatCode>
                <c:ptCount val="7"/>
                <c:pt idx="0" formatCode="0.0">
                  <c:v>3.02</c:v>
                </c:pt>
                <c:pt idx="2" formatCode="0.0">
                  <c:v>2.4499999999999997</c:v>
                </c:pt>
              </c:numCache>
            </c:numRef>
          </c:val>
        </c:ser>
        <c:dLbls>
          <c:showLegendKey val="0"/>
          <c:showVal val="0"/>
          <c:showCatName val="0"/>
          <c:showSerName val="0"/>
          <c:showPercent val="0"/>
          <c:showBubbleSize val="0"/>
        </c:dLbls>
        <c:gapWidth val="70"/>
        <c:axId val="847984240"/>
        <c:axId val="847983696"/>
      </c:barChart>
      <c:catAx>
        <c:axId val="847980976"/>
        <c:scaling>
          <c:orientation val="minMax"/>
        </c:scaling>
        <c:delete val="0"/>
        <c:axPos val="b"/>
        <c:numFmt formatCode="General" sourceLinked="1"/>
        <c:majorTickMark val="out"/>
        <c:minorTickMark val="none"/>
        <c:tickLblPos val="nextTo"/>
        <c:spPr>
          <a:ln>
            <a:solidFill>
              <a:schemeClr val="tx1"/>
            </a:solidFill>
          </a:ln>
        </c:spPr>
        <c:txPr>
          <a:bodyPr/>
          <a:lstStyle/>
          <a:p>
            <a:pPr>
              <a:defRPr sz="800" spc="-20" baseline="0"/>
            </a:pPr>
            <a:endParaRPr lang="pl-PL"/>
          </a:p>
        </c:txPr>
        <c:crossAx val="847979344"/>
        <c:crosses val="autoZero"/>
        <c:auto val="1"/>
        <c:lblAlgn val="ctr"/>
        <c:lblOffset val="100"/>
        <c:noMultiLvlLbl val="0"/>
      </c:catAx>
      <c:valAx>
        <c:axId val="847979344"/>
        <c:scaling>
          <c:orientation val="minMax"/>
          <c:max val="10"/>
        </c:scaling>
        <c:delete val="0"/>
        <c:axPos val="l"/>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847980976"/>
        <c:crosses val="autoZero"/>
        <c:crossBetween val="between"/>
        <c:majorUnit val="2"/>
      </c:valAx>
      <c:valAx>
        <c:axId val="847983696"/>
        <c:scaling>
          <c:orientation val="minMax"/>
          <c:max val="12"/>
        </c:scaling>
        <c:delete val="1"/>
        <c:axPos val="r"/>
        <c:numFmt formatCode="0.0" sourceLinked="1"/>
        <c:majorTickMark val="out"/>
        <c:minorTickMark val="none"/>
        <c:tickLblPos val="none"/>
        <c:crossAx val="847984240"/>
        <c:crosses val="max"/>
        <c:crossBetween val="between"/>
      </c:valAx>
      <c:catAx>
        <c:axId val="847984240"/>
        <c:scaling>
          <c:orientation val="minMax"/>
        </c:scaling>
        <c:delete val="1"/>
        <c:axPos val="b"/>
        <c:numFmt formatCode="General" sourceLinked="1"/>
        <c:majorTickMark val="out"/>
        <c:minorTickMark val="none"/>
        <c:tickLblPos val="none"/>
        <c:crossAx val="847983696"/>
        <c:crosses val="autoZero"/>
        <c:auto val="1"/>
        <c:lblAlgn val="ctr"/>
        <c:lblOffset val="100"/>
        <c:noMultiLvlLbl val="0"/>
      </c:catAx>
    </c:plotArea>
    <c:legend>
      <c:legendPos val="r"/>
      <c:layout>
        <c:manualLayout>
          <c:xMode val="edge"/>
          <c:yMode val="edge"/>
          <c:x val="4.3389565147792741E-2"/>
          <c:y val="0.17501362629072564"/>
          <c:w val="0.94252310130999339"/>
          <c:h val="6.8567413688673529E-2"/>
        </c:manualLayout>
      </c:layout>
      <c:overlay val="0"/>
      <c:spPr>
        <a:solidFill>
          <a:sysClr val="window" lastClr="FFFFFF"/>
        </a:solidFill>
        <a:ln w="6350">
          <a:noFill/>
        </a:ln>
      </c:spPr>
    </c:legend>
    <c:plotVisOnly val="1"/>
    <c:dispBlanksAs val="gap"/>
    <c:showDLblsOverMax val="0"/>
  </c:chart>
  <c:spPr>
    <a:ln>
      <a:noFill/>
    </a:ln>
  </c:spPr>
  <c:txPr>
    <a:bodyPr/>
    <a:lstStyle/>
    <a:p>
      <a:pPr>
        <a:defRPr sz="900">
          <a:latin typeface="Fira Sans" panose="020B0503050000020004" pitchFamily="34" charset="0"/>
          <a:ea typeface="Fira Sans" panose="020B0503050000020004" pitchFamily="34" charset="0"/>
          <a:cs typeface="Arial" panose="020B0604020202020204" pitchFamily="34" charset="0"/>
        </a:defRPr>
      </a:pPr>
      <a:endParaRPr lang="pl-PL"/>
    </a:p>
  </c:txPr>
  <c:externalData r:id="rId2">
    <c:autoUpdate val="0"/>
  </c:externalData>
  <c:userShapes r:id="rId3"/>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4.3815330075187238E-2"/>
          <c:y val="0.26467946761901606"/>
          <c:w val="0.94354954422069504"/>
          <c:h val="0.55839190832853391"/>
        </c:manualLayout>
      </c:layout>
      <c:barChart>
        <c:barDir val="col"/>
        <c:grouping val="clustered"/>
        <c:varyColors val="0"/>
        <c:ser>
          <c:idx val="0"/>
          <c:order val="0"/>
          <c:tx>
            <c:strRef>
              <c:f>'31 spożycie miasto wieś'!$C$12</c:f>
              <c:strCache>
                <c:ptCount val="1"/>
                <c:pt idx="0">
                  <c:v>Urban areas</c:v>
                </c:pt>
              </c:strCache>
            </c:strRef>
          </c:tx>
          <c:spPr>
            <a:solidFill>
              <a:srgbClr val="99CEB3"/>
            </a:solidFill>
            <a:scene3d>
              <a:camera prst="orthographicFront"/>
              <a:lightRig rig="threePt" dir="t"/>
            </a:scene3d>
          </c:spPr>
          <c:invertIfNegative val="0"/>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'31 spożycie miasto wieś'!$B$13:$B$19</c:f>
              <c:strCache>
                <c:ptCount val="7"/>
                <c:pt idx="0">
                  <c:v>bread and cereals</c:v>
                </c:pt>
                <c:pt idx="1">
                  <c:v>meat</c:v>
                </c:pt>
                <c:pt idx="2">
                  <c:v>vegetables</c:v>
                </c:pt>
                <c:pt idx="3">
                  <c:v>fruit</c:v>
                </c:pt>
                <c:pt idx="4">
                  <c:v>cheese and curd</c:v>
                </c:pt>
                <c:pt idx="5">
                  <c:v>sugar</c:v>
                </c:pt>
                <c:pt idx="6">
                  <c:v>mineral and spring waters (in l.)</c:v>
                </c:pt>
              </c:strCache>
            </c:strRef>
          </c:cat>
          <c:val>
            <c:numRef>
              <c:f>'31 spożycie miasto wieś'!$C$13:$C$19</c:f>
              <c:numCache>
                <c:formatCode>0.0</c:formatCode>
                <c:ptCount val="7"/>
                <c:pt idx="0">
                  <c:v>5.09</c:v>
                </c:pt>
                <c:pt idx="1">
                  <c:v>4.7699999999999996</c:v>
                </c:pt>
                <c:pt idx="2">
                  <c:v>7.44</c:v>
                </c:pt>
                <c:pt idx="3">
                  <c:v>4.1199999999999966</c:v>
                </c:pt>
                <c:pt idx="4">
                  <c:v>0.96000000000000063</c:v>
                </c:pt>
                <c:pt idx="5">
                  <c:v>0.65000000000000169</c:v>
                </c:pt>
                <c:pt idx="6">
                  <c:v>6.04</c:v>
                </c:pt>
              </c:numCache>
            </c:numRef>
          </c:val>
        </c:ser>
        <c:ser>
          <c:idx val="2"/>
          <c:order val="2"/>
          <c:tx>
            <c:strRef>
              <c:f>'31 spożycie miasto wieś'!$E$12</c:f>
              <c:strCache>
                <c:ptCount val="1"/>
                <c:pt idx="0">
                  <c:v>Rural areas</c:v>
                </c:pt>
              </c:strCache>
            </c:strRef>
          </c:tx>
          <c:spPr>
            <a:solidFill>
              <a:srgbClr val="339D68"/>
            </a:solidFill>
            <a:scene3d>
              <a:camera prst="orthographicFront"/>
              <a:lightRig rig="threePt" dir="t"/>
            </a:scene3d>
          </c:spPr>
          <c:invertIfNegative val="0"/>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'31 spożycie miasto wieś'!$B$13:$B$19</c:f>
              <c:strCache>
                <c:ptCount val="7"/>
                <c:pt idx="0">
                  <c:v>bread and cereals</c:v>
                </c:pt>
                <c:pt idx="1">
                  <c:v>meat</c:v>
                </c:pt>
                <c:pt idx="2">
                  <c:v>vegetables</c:v>
                </c:pt>
                <c:pt idx="3">
                  <c:v>fruit</c:v>
                </c:pt>
                <c:pt idx="4">
                  <c:v>cheese and curd</c:v>
                </c:pt>
                <c:pt idx="5">
                  <c:v>sugar</c:v>
                </c:pt>
                <c:pt idx="6">
                  <c:v>mineral and spring waters (in l.)</c:v>
                </c:pt>
              </c:strCache>
            </c:strRef>
          </c:cat>
          <c:val>
            <c:numRef>
              <c:f>'31 spożycie miasto wieś'!$E$13:$E$19</c:f>
              <c:numCache>
                <c:formatCode>0.0</c:formatCode>
                <c:ptCount val="7"/>
                <c:pt idx="0">
                  <c:v>5.79</c:v>
                </c:pt>
                <c:pt idx="1">
                  <c:v>5.56</c:v>
                </c:pt>
                <c:pt idx="2">
                  <c:v>7.87</c:v>
                </c:pt>
                <c:pt idx="3">
                  <c:v>3.2800000000000002</c:v>
                </c:pt>
                <c:pt idx="4">
                  <c:v>0.79</c:v>
                </c:pt>
                <c:pt idx="5">
                  <c:v>1.03</c:v>
                </c:pt>
                <c:pt idx="6">
                  <c:v>5.3599999999999985</c:v>
                </c:pt>
              </c:numCache>
            </c:numRef>
          </c:val>
        </c:ser>
        <c:dLbls>
          <c:showLegendKey val="0"/>
          <c:showVal val="0"/>
          <c:showCatName val="0"/>
          <c:showSerName val="0"/>
          <c:showPercent val="0"/>
          <c:showBubbleSize val="0"/>
        </c:dLbls>
        <c:gapWidth val="70"/>
        <c:axId val="847982064"/>
        <c:axId val="847978256"/>
      </c:barChart>
      <c:barChart>
        <c:barDir val="col"/>
        <c:grouping val="clustered"/>
        <c:varyColors val="0"/>
        <c:ser>
          <c:idx val="1"/>
          <c:order val="1"/>
          <c:tx>
            <c:strRef>
              <c:f>'31 spożycie miasto wieś'!$D$12</c:f>
              <c:strCache>
                <c:ptCount val="1"/>
                <c:pt idx="0">
                  <c:v>of which bread</c:v>
                </c:pt>
              </c:strCache>
            </c:strRef>
          </c:tx>
          <c:spPr>
            <a:solidFill>
              <a:srgbClr val="6677AD"/>
            </a:solidFill>
            <a:scene3d>
              <a:camera prst="orthographicFront"/>
              <a:lightRig rig="threePt" dir="t"/>
            </a:scene3d>
          </c:spPr>
          <c:invertIfNegative val="0"/>
          <c:dPt>
            <c:idx val="0"/>
            <c:invertIfNegative val="0"/>
            <c:bubble3D val="0"/>
            <c:spPr>
              <a:solidFill>
                <a:srgbClr val="99A5C9"/>
              </a:solidFill>
              <a:scene3d>
                <a:camera prst="orthographicFront"/>
                <a:lightRig rig="threePt" dir="t"/>
              </a:scene3d>
            </c:spPr>
          </c:dPt>
          <c:dPt>
            <c:idx val="2"/>
            <c:invertIfNegative val="0"/>
            <c:bubble3D val="0"/>
            <c:spPr>
              <a:solidFill>
                <a:srgbClr val="969696"/>
              </a:solidFill>
              <a:scene3d>
                <a:camera prst="orthographicFront"/>
                <a:lightRig rig="threePt" dir="t"/>
              </a:scene3d>
            </c:spPr>
          </c:dPt>
          <c:dLbls>
            <c:dLbl>
              <c:idx val="0"/>
              <c:numFmt formatCode="#,##0.0" sourceLinked="0"/>
              <c:spPr/>
              <c:txPr>
                <a:bodyPr/>
                <a:lstStyle/>
                <a:p>
                  <a:pPr>
                    <a:defRPr/>
                  </a:pPr>
                  <a:endParaRPr lang="pl-PL"/>
                </a:p>
              </c:txPr>
              <c:dLblPos val="outEnd"/>
              <c:showLegendKey val="0"/>
              <c:showVal val="1"/>
              <c:showCatName val="0"/>
              <c:showSerName val="0"/>
              <c:showPercent val="0"/>
              <c:showBubbleSize val="0"/>
            </c:dLbl>
            <c:dLbl>
              <c:idx val="1"/>
              <c:delete val="1"/>
              <c:extLst>
                <c:ext xmlns:c15="http://schemas.microsoft.com/office/drawing/2012/chart" uri="{CE6537A1-D6FC-4f65-9D91-7224C49458BB}"/>
              </c:extLst>
            </c:dLbl>
            <c:dLbl>
              <c:idx val="2"/>
              <c:numFmt formatCode="#,##0.0" sourceLinked="0"/>
              <c:spPr/>
              <c:txPr>
                <a:bodyPr/>
                <a:lstStyle/>
                <a:p>
                  <a:pPr>
                    <a:defRPr/>
                  </a:pPr>
                  <a:endParaRPr lang="pl-PL"/>
                </a:p>
              </c:txPr>
              <c:dLblPos val="outEnd"/>
              <c:showLegendKey val="0"/>
              <c:showVal val="1"/>
              <c:showCatName val="0"/>
              <c:showSerName val="0"/>
              <c:showPercent val="0"/>
              <c:showBubbleSize val="0"/>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delete val="1"/>
              <c:extLst>
                <c:ext xmlns:c15="http://schemas.microsoft.com/office/drawing/2012/chart" uri="{CE6537A1-D6FC-4f65-9D91-7224C49458BB}"/>
              </c:extLst>
            </c:dLbl>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'31 spożycie miasto wieś'!$B$13:$B$19</c:f>
              <c:strCache>
                <c:ptCount val="7"/>
                <c:pt idx="0">
                  <c:v>bread and cereals</c:v>
                </c:pt>
                <c:pt idx="1">
                  <c:v>meat</c:v>
                </c:pt>
                <c:pt idx="2">
                  <c:v>vegetables</c:v>
                </c:pt>
                <c:pt idx="3">
                  <c:v>fruit</c:v>
                </c:pt>
                <c:pt idx="4">
                  <c:v>cheese and curd</c:v>
                </c:pt>
                <c:pt idx="5">
                  <c:v>sugar</c:v>
                </c:pt>
                <c:pt idx="6">
                  <c:v>mineral and spring waters (in l.)</c:v>
                </c:pt>
              </c:strCache>
            </c:strRef>
          </c:cat>
          <c:val>
            <c:numRef>
              <c:f>'31 spożycie miasto wieś'!$D$13:$D$19</c:f>
              <c:numCache>
                <c:formatCode>General</c:formatCode>
                <c:ptCount val="7"/>
                <c:pt idx="0" formatCode="0.0">
                  <c:v>2.75</c:v>
                </c:pt>
                <c:pt idx="2" formatCode="0.0">
                  <c:v>2.4699999999999998</c:v>
                </c:pt>
              </c:numCache>
            </c:numRef>
          </c:val>
        </c:ser>
        <c:ser>
          <c:idx val="3"/>
          <c:order val="3"/>
          <c:tx>
            <c:strRef>
              <c:f>'31 spożycie miasto wieś'!$F$12</c:f>
              <c:strCache>
                <c:ptCount val="1"/>
                <c:pt idx="0">
                  <c:v>of which potatoes</c:v>
                </c:pt>
              </c:strCache>
            </c:strRef>
          </c:tx>
          <c:spPr>
            <a:solidFill>
              <a:srgbClr val="5F5F5F"/>
            </a:solidFill>
            <a:scene3d>
              <a:camera prst="orthographicFront"/>
              <a:lightRig rig="threePt" dir="t"/>
            </a:scene3d>
          </c:spPr>
          <c:invertIfNegative val="0"/>
          <c:dPt>
            <c:idx val="0"/>
            <c:invertIfNegative val="0"/>
            <c:bubble3D val="0"/>
            <c:spPr>
              <a:solidFill>
                <a:srgbClr val="6677AD"/>
              </a:solidFill>
              <a:scene3d>
                <a:camera prst="orthographicFront"/>
                <a:lightRig rig="threePt" dir="t"/>
              </a:scene3d>
            </c:spPr>
          </c:dPt>
          <c:dLbls>
            <c:dLbl>
              <c:idx val="0"/>
              <c:numFmt formatCode="#,##0.0" sourceLinked="0"/>
              <c:spPr/>
              <c:txPr>
                <a:bodyPr/>
                <a:lstStyle/>
                <a:p>
                  <a:pPr>
                    <a:defRPr/>
                  </a:pPr>
                  <a:endParaRPr lang="pl-PL"/>
                </a:p>
              </c:txPr>
              <c:dLblPos val="outEnd"/>
              <c:showLegendKey val="0"/>
              <c:showVal val="1"/>
              <c:showCatName val="0"/>
              <c:showSerName val="0"/>
              <c:showPercent val="0"/>
              <c:showBubbleSize val="0"/>
            </c:dLbl>
            <c:dLbl>
              <c:idx val="1"/>
              <c:delete val="1"/>
              <c:extLst>
                <c:ext xmlns:c15="http://schemas.microsoft.com/office/drawing/2012/chart" uri="{CE6537A1-D6FC-4f65-9D91-7224C49458BB}"/>
              </c:extLst>
            </c:dLbl>
            <c:dLbl>
              <c:idx val="2"/>
              <c:numFmt formatCode="#,##0.0" sourceLinked="0"/>
              <c:spPr/>
              <c:txPr>
                <a:bodyPr/>
                <a:lstStyle/>
                <a:p>
                  <a:pPr>
                    <a:defRPr/>
                  </a:pPr>
                  <a:endParaRPr lang="pl-PL"/>
                </a:p>
              </c:txPr>
              <c:dLblPos val="outEnd"/>
              <c:showLegendKey val="0"/>
              <c:showVal val="1"/>
              <c:showCatName val="0"/>
              <c:showSerName val="0"/>
              <c:showPercent val="0"/>
              <c:showBubbleSize val="0"/>
            </c:dLbl>
            <c:dLbl>
              <c:idx val="3"/>
              <c:delete val="1"/>
              <c:extLst>
                <c:ext xmlns:c15="http://schemas.microsoft.com/office/drawing/2012/chart" uri="{CE6537A1-D6FC-4f65-9D91-7224C49458BB}"/>
              </c:extLst>
            </c:dLbl>
            <c:dLbl>
              <c:idx val="4"/>
              <c:delete val="1"/>
              <c:extLst>
                <c:ext xmlns:c15="http://schemas.microsoft.com/office/drawing/2012/chart" uri="{CE6537A1-D6FC-4f65-9D91-7224C49458BB}"/>
              </c:extLst>
            </c:dLbl>
            <c:dLbl>
              <c:idx val="5"/>
              <c:delete val="1"/>
              <c:extLst>
                <c:ext xmlns:c15="http://schemas.microsoft.com/office/drawing/2012/chart" uri="{CE6537A1-D6FC-4f65-9D91-7224C49458BB}"/>
              </c:extLst>
            </c:dLbl>
            <c:dLbl>
              <c:idx val="6"/>
              <c:delete val="1"/>
              <c:extLst>
                <c:ext xmlns:c15="http://schemas.microsoft.com/office/drawing/2012/chart" uri="{CE6537A1-D6FC-4f65-9D91-7224C49458BB}"/>
              </c:extLst>
            </c:dLbl>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'31 spożycie miasto wieś'!$B$13:$B$19</c:f>
              <c:strCache>
                <c:ptCount val="7"/>
                <c:pt idx="0">
                  <c:v>bread and cereals</c:v>
                </c:pt>
                <c:pt idx="1">
                  <c:v>meat</c:v>
                </c:pt>
                <c:pt idx="2">
                  <c:v>vegetables</c:v>
                </c:pt>
                <c:pt idx="3">
                  <c:v>fruit</c:v>
                </c:pt>
                <c:pt idx="4">
                  <c:v>cheese and curd</c:v>
                </c:pt>
                <c:pt idx="5">
                  <c:v>sugar</c:v>
                </c:pt>
                <c:pt idx="6">
                  <c:v>mineral and spring waters (in l.)</c:v>
                </c:pt>
              </c:strCache>
            </c:strRef>
          </c:cat>
          <c:val>
            <c:numRef>
              <c:f>'31 spożycie miasto wieś'!$F$13:$F$19</c:f>
              <c:numCache>
                <c:formatCode>General</c:formatCode>
                <c:ptCount val="7"/>
                <c:pt idx="0" formatCode="0.0">
                  <c:v>3.34</c:v>
                </c:pt>
                <c:pt idx="2" formatCode="0.0">
                  <c:v>3.18</c:v>
                </c:pt>
              </c:numCache>
            </c:numRef>
          </c:val>
        </c:ser>
        <c:dLbls>
          <c:showLegendKey val="0"/>
          <c:showVal val="0"/>
          <c:showCatName val="0"/>
          <c:showSerName val="0"/>
          <c:showPercent val="0"/>
          <c:showBubbleSize val="0"/>
        </c:dLbls>
        <c:gapWidth val="70"/>
        <c:axId val="847984784"/>
        <c:axId val="847975536"/>
      </c:barChart>
      <c:catAx>
        <c:axId val="847982064"/>
        <c:scaling>
          <c:orientation val="minMax"/>
        </c:scaling>
        <c:delete val="0"/>
        <c:axPos val="b"/>
        <c:numFmt formatCode="General" sourceLinked="1"/>
        <c:majorTickMark val="out"/>
        <c:minorTickMark val="none"/>
        <c:tickLblPos val="nextTo"/>
        <c:spPr>
          <a:ln>
            <a:solidFill>
              <a:schemeClr val="tx1"/>
            </a:solidFill>
          </a:ln>
        </c:spPr>
        <c:txPr>
          <a:bodyPr/>
          <a:lstStyle/>
          <a:p>
            <a:pPr>
              <a:defRPr sz="800" spc="-10" baseline="0"/>
            </a:pPr>
            <a:endParaRPr lang="pl-PL"/>
          </a:p>
        </c:txPr>
        <c:crossAx val="847978256"/>
        <c:crosses val="autoZero"/>
        <c:auto val="1"/>
        <c:lblAlgn val="ctr"/>
        <c:lblOffset val="100"/>
        <c:noMultiLvlLbl val="0"/>
      </c:catAx>
      <c:valAx>
        <c:axId val="847978256"/>
        <c:scaling>
          <c:orientation val="minMax"/>
          <c:max val="10"/>
        </c:scaling>
        <c:delete val="0"/>
        <c:axPos val="l"/>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847982064"/>
        <c:crosses val="autoZero"/>
        <c:crossBetween val="between"/>
        <c:majorUnit val="2"/>
      </c:valAx>
      <c:valAx>
        <c:axId val="847975536"/>
        <c:scaling>
          <c:orientation val="minMax"/>
          <c:max val="12"/>
        </c:scaling>
        <c:delete val="1"/>
        <c:axPos val="r"/>
        <c:numFmt formatCode="0.0" sourceLinked="1"/>
        <c:majorTickMark val="out"/>
        <c:minorTickMark val="none"/>
        <c:tickLblPos val="none"/>
        <c:crossAx val="847984784"/>
        <c:crosses val="max"/>
        <c:crossBetween val="between"/>
      </c:valAx>
      <c:catAx>
        <c:axId val="847984784"/>
        <c:scaling>
          <c:orientation val="minMax"/>
        </c:scaling>
        <c:delete val="1"/>
        <c:axPos val="b"/>
        <c:numFmt formatCode="General" sourceLinked="1"/>
        <c:majorTickMark val="out"/>
        <c:minorTickMark val="none"/>
        <c:tickLblPos val="none"/>
        <c:crossAx val="847975536"/>
        <c:crosses val="autoZero"/>
        <c:auto val="1"/>
        <c:lblAlgn val="ctr"/>
        <c:lblOffset val="100"/>
        <c:noMultiLvlLbl val="0"/>
      </c:catAx>
    </c:plotArea>
    <c:legend>
      <c:legendPos val="r"/>
      <c:layout>
        <c:manualLayout>
          <c:xMode val="edge"/>
          <c:yMode val="edge"/>
          <c:x val="4.1308568299546419E-2"/>
          <c:y val="0.1700112216511859"/>
          <c:w val="0.93624341025798763"/>
          <c:h val="6.6437303555990063E-2"/>
        </c:manualLayout>
      </c:layout>
      <c:overlay val="0"/>
      <c:spPr>
        <a:solidFill>
          <a:sysClr val="window" lastClr="FFFFFF"/>
        </a:solidFill>
        <a:ln w="6350">
          <a:noFill/>
        </a:ln>
      </c:spPr>
    </c:legend>
    <c:plotVisOnly val="1"/>
    <c:dispBlanksAs val="gap"/>
    <c:showDLblsOverMax val="0"/>
  </c:chart>
  <c:spPr>
    <a:ln>
      <a:noFill/>
    </a:ln>
  </c:spPr>
  <c:txPr>
    <a:bodyPr/>
    <a:lstStyle/>
    <a:p>
      <a:pPr>
        <a:spcBef>
          <a:spcPts val="1200"/>
        </a:spcBef>
        <a:spcAft>
          <a:spcPts val="1200"/>
        </a:spcAft>
        <a:defRPr sz="900">
          <a:latin typeface="Fira Sans" panose="020B0503050000020004" pitchFamily="34" charset="0"/>
          <a:ea typeface="Fira Sans" panose="020B0503050000020004" pitchFamily="34" charset="0"/>
          <a:cs typeface="Arial" panose="020B0604020202020204" pitchFamily="34" charset="0"/>
        </a:defRPr>
      </a:pPr>
      <a:endParaRPr lang="pl-PL"/>
    </a:p>
  </c:txPr>
  <c:externalData r:id="rId2">
    <c:autoUpdate val="0"/>
  </c:externalData>
  <c:userShapes r:id="rId3"/>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8.1980516470637602E-2"/>
          <c:y val="0.21954473304473304"/>
          <c:w val="0.91555132745953227"/>
          <c:h val="0.59287590187590178"/>
        </c:manualLayout>
      </c:layout>
      <c:barChart>
        <c:barDir val="col"/>
        <c:grouping val="clustered"/>
        <c:varyColors val="0"/>
        <c:ser>
          <c:idx val="0"/>
          <c:order val="0"/>
          <c:tx>
            <c:strRef>
              <c:f>'33 wyposażenie kwintyl I i V'!$C$17</c:f>
              <c:strCache>
                <c:ptCount val="1"/>
                <c:pt idx="0">
                  <c:v>I quintile group</c:v>
                </c:pt>
              </c:strCache>
            </c:strRef>
          </c:tx>
          <c:spPr>
            <a:solidFill>
              <a:srgbClr val="99A5C9"/>
            </a:solidFill>
            <a:scene3d>
              <a:camera prst="orthographicFront"/>
              <a:lightRig rig="threePt" dir="t"/>
            </a:scene3d>
          </c:spPr>
          <c:invertIfNegative val="0"/>
          <c:dPt>
            <c:idx val="0"/>
            <c:invertIfNegative val="0"/>
            <c:bubble3D val="0"/>
          </c:dPt>
          <c:dPt>
            <c:idx val="2"/>
            <c:invertIfNegative val="0"/>
            <c:bubble3D val="0"/>
          </c:dPt>
          <c:dPt>
            <c:idx val="4"/>
            <c:invertIfNegative val="0"/>
            <c:bubble3D val="0"/>
          </c:dPt>
          <c:dLbls>
            <c:numFmt formatCode="0.0%" sourceLinked="0"/>
            <c:spPr>
              <a:noFill/>
              <a:ln>
                <a:noFill/>
              </a:ln>
              <a:effectLst/>
            </c:spPr>
            <c:txPr>
              <a:bodyPr/>
              <a:lstStyle/>
              <a:p>
                <a:pPr>
                  <a:defRPr sz="900">
                    <a:latin typeface="Fira Sans" panose="020B0503050000020004" pitchFamily="34" charset="0"/>
                    <a:ea typeface="Fira Sans" panose="020B0503050000020004" pitchFamily="34" charset="0"/>
                  </a:defRPr>
                </a:pPr>
                <a:endParaRPr lang="pl-P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'33 wyposażenie kwintyl I i V'!$B$18:$B$22</c:f>
              <c:strCache>
                <c:ptCount val="5"/>
                <c:pt idx="0">
                  <c:v>device with access
to the Internet</c:v>
                </c:pt>
                <c:pt idx="1">
                  <c:v>smartphone</c:v>
                </c:pt>
                <c:pt idx="2">
                  <c:v>plasma or LCD TV set</c:v>
                </c:pt>
                <c:pt idx="3">
                  <c:v>dishwasher</c:v>
                </c:pt>
                <c:pt idx="4">
                  <c:v>passenger car</c:v>
                </c:pt>
              </c:strCache>
            </c:strRef>
          </c:cat>
          <c:val>
            <c:numRef>
              <c:f>'33 wyposażenie kwintyl I i V'!$C$18:$C$22</c:f>
              <c:numCache>
                <c:formatCode>0.0%</c:formatCode>
                <c:ptCount val="5"/>
                <c:pt idx="0">
                  <c:v>0.83200000000000007</c:v>
                </c:pt>
                <c:pt idx="1">
                  <c:v>0.745</c:v>
                </c:pt>
                <c:pt idx="2">
                  <c:v>0.90400000000000003</c:v>
                </c:pt>
                <c:pt idx="3">
                  <c:v>0.32799999999999996</c:v>
                </c:pt>
                <c:pt idx="4">
                  <c:v>0.64300000000000002</c:v>
                </c:pt>
              </c:numCache>
            </c:numRef>
          </c:val>
        </c:ser>
        <c:ser>
          <c:idx val="1"/>
          <c:order val="1"/>
          <c:tx>
            <c:strRef>
              <c:f>'33 wyposażenie kwintyl I i V'!$D$17</c:f>
              <c:strCache>
                <c:ptCount val="1"/>
                <c:pt idx="0">
                  <c:v>V quintile group</c:v>
                </c:pt>
              </c:strCache>
            </c:strRef>
          </c:tx>
          <c:spPr>
            <a:solidFill>
              <a:srgbClr val="6677AD"/>
            </a:solidFill>
            <a:ln w="3175">
              <a:noFill/>
            </a:ln>
            <a:scene3d>
              <a:camera prst="orthographicFront"/>
              <a:lightRig rig="threePt" dir="t"/>
            </a:scene3d>
          </c:spPr>
          <c:invertIfNegative val="0"/>
          <c:dPt>
            <c:idx val="0"/>
            <c:invertIfNegative val="0"/>
            <c:bubble3D val="0"/>
          </c:dPt>
          <c:dPt>
            <c:idx val="1"/>
            <c:invertIfNegative val="0"/>
            <c:bubble3D val="0"/>
          </c:dPt>
          <c:dPt>
            <c:idx val="2"/>
            <c:invertIfNegative val="0"/>
            <c:bubble3D val="0"/>
          </c:dPt>
          <c:dPt>
            <c:idx val="3"/>
            <c:invertIfNegative val="0"/>
            <c:bubble3D val="0"/>
          </c:dPt>
          <c:dPt>
            <c:idx val="4"/>
            <c:invertIfNegative val="0"/>
            <c:bubble3D val="0"/>
          </c:dPt>
          <c:dLbls>
            <c:numFmt formatCode="0.0%" sourceLinked="0"/>
            <c:spPr>
              <a:noFill/>
              <a:ln>
                <a:noFill/>
              </a:ln>
              <a:effectLst/>
            </c:spPr>
            <c:txPr>
              <a:bodyPr/>
              <a:lstStyle/>
              <a:p>
                <a:pPr>
                  <a:defRPr sz="900">
                    <a:latin typeface="Fira Sans" panose="020B0503050000020004" pitchFamily="34" charset="0"/>
                    <a:ea typeface="Fira Sans" panose="020B0503050000020004" pitchFamily="34" charset="0"/>
                  </a:defRPr>
                </a:pPr>
                <a:endParaRPr lang="pl-P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'33 wyposażenie kwintyl I i V'!$B$18:$B$22</c:f>
              <c:strCache>
                <c:ptCount val="5"/>
                <c:pt idx="0">
                  <c:v>device with access
to the Internet</c:v>
                </c:pt>
                <c:pt idx="1">
                  <c:v>smartphone</c:v>
                </c:pt>
                <c:pt idx="2">
                  <c:v>plasma or LCD TV set</c:v>
                </c:pt>
                <c:pt idx="3">
                  <c:v>dishwasher</c:v>
                </c:pt>
                <c:pt idx="4">
                  <c:v>passenger car</c:v>
                </c:pt>
              </c:strCache>
            </c:strRef>
          </c:cat>
          <c:val>
            <c:numRef>
              <c:f>'33 wyposażenie kwintyl I i V'!$D$18:$D$22</c:f>
              <c:numCache>
                <c:formatCode>0.0%</c:formatCode>
                <c:ptCount val="5"/>
                <c:pt idx="0">
                  <c:v>0.89200000000000002</c:v>
                </c:pt>
                <c:pt idx="1">
                  <c:v>0.80299999999999994</c:v>
                </c:pt>
                <c:pt idx="2">
                  <c:v>0.90099999999999991</c:v>
                </c:pt>
                <c:pt idx="3">
                  <c:v>0.50900000000000001</c:v>
                </c:pt>
                <c:pt idx="4">
                  <c:v>0.746</c:v>
                </c:pt>
              </c:numCache>
            </c:numRef>
          </c:val>
        </c:ser>
        <c:dLbls>
          <c:showLegendKey val="0"/>
          <c:showVal val="0"/>
          <c:showCatName val="0"/>
          <c:showSerName val="0"/>
          <c:showPercent val="0"/>
          <c:showBubbleSize val="0"/>
        </c:dLbls>
        <c:gapWidth val="70"/>
        <c:axId val="847989680"/>
        <c:axId val="847986416"/>
      </c:barChart>
      <c:catAx>
        <c:axId val="847989680"/>
        <c:scaling>
          <c:orientation val="minMax"/>
        </c:scaling>
        <c:delete val="0"/>
        <c:axPos val="b"/>
        <c:numFmt formatCode="General" sourceLinked="1"/>
        <c:majorTickMark val="out"/>
        <c:minorTickMark val="none"/>
        <c:tickLblPos val="nextTo"/>
        <c:spPr>
          <a:ln>
            <a:solidFill>
              <a:sysClr val="windowText" lastClr="000000"/>
            </a:solidFill>
          </a:ln>
        </c:spPr>
        <c:txPr>
          <a:bodyPr/>
          <a:lstStyle/>
          <a:p>
            <a:pPr>
              <a:defRPr sz="900" spc="0" baseline="0">
                <a:latin typeface="Fira Sans" panose="020B0503050000020004" pitchFamily="34" charset="0"/>
                <a:ea typeface="Fira Sans" panose="020B0503050000020004" pitchFamily="34" charset="0"/>
              </a:defRPr>
            </a:pPr>
            <a:endParaRPr lang="pl-PL"/>
          </a:p>
        </c:txPr>
        <c:crossAx val="847986416"/>
        <c:crosses val="autoZero"/>
        <c:auto val="1"/>
        <c:lblAlgn val="ctr"/>
        <c:lblOffset val="100"/>
        <c:noMultiLvlLbl val="0"/>
      </c:catAx>
      <c:valAx>
        <c:axId val="847986416"/>
        <c:scaling>
          <c:orientation val="minMax"/>
          <c:max val="1"/>
          <c:min val="0"/>
        </c:scaling>
        <c:delete val="0"/>
        <c:axPos val="l"/>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latin typeface="Fira Sans" panose="020B0503050000020004" pitchFamily="34" charset="0"/>
                <a:ea typeface="Fira Sans" panose="020B0503050000020004" pitchFamily="34" charset="0"/>
              </a:defRPr>
            </a:pPr>
            <a:endParaRPr lang="pl-PL"/>
          </a:p>
        </c:txPr>
        <c:crossAx val="847989680"/>
        <c:crosses val="autoZero"/>
        <c:crossBetween val="between"/>
        <c:majorUnit val="0.2"/>
      </c:valAx>
    </c:plotArea>
    <c:legend>
      <c:legendPos val="r"/>
      <c:layout>
        <c:manualLayout>
          <c:xMode val="edge"/>
          <c:yMode val="edge"/>
          <c:x val="0.53190093709472341"/>
          <c:y val="0.10232333333333334"/>
          <c:w val="0.46426231107728633"/>
          <c:h val="7.4279620227326065E-2"/>
        </c:manualLayout>
      </c:layout>
      <c:overlay val="0"/>
      <c:spPr>
        <a:solidFill>
          <a:schemeClr val="bg1"/>
        </a:solidFill>
        <a:ln w="6350">
          <a:noFill/>
        </a:ln>
      </c:spPr>
      <c:txPr>
        <a:bodyPr/>
        <a:lstStyle/>
        <a:p>
          <a:pPr>
            <a:defRPr sz="900"/>
          </a:pPr>
          <a:endParaRPr lang="pl-PL"/>
        </a:p>
      </c:txPr>
    </c:legend>
    <c:plotVisOnly val="1"/>
    <c:dispBlanksAs val="gap"/>
    <c:showDLblsOverMax val="0"/>
  </c:chart>
  <c:spPr>
    <a:ln>
      <a:noFill/>
    </a:ln>
  </c:spPr>
  <c:txPr>
    <a:bodyPr/>
    <a:lstStyle/>
    <a:p>
      <a:pPr>
        <a:spcBef>
          <a:spcPts val="1200"/>
        </a:spcBef>
        <a:spcAft>
          <a:spcPts val="1200"/>
        </a:spcAft>
        <a:defRPr sz="800">
          <a:solidFill>
            <a:sysClr val="windowText" lastClr="000000"/>
          </a:solidFill>
          <a:latin typeface="Arial" panose="020B0604020202020204" pitchFamily="34" charset="0"/>
          <a:cs typeface="Arial" panose="020B0604020202020204" pitchFamily="34" charset="0"/>
        </a:defRPr>
      </a:pPr>
      <a:endParaRPr lang="pl-PL"/>
    </a:p>
  </c:txPr>
  <c:externalData r:id="rId2">
    <c:autoUpdate val="0"/>
  </c:externalData>
  <c:userShapes r:id="rId3"/>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7013728302549725E-2"/>
          <c:y val="0.23289258653989048"/>
          <c:w val="0.9130406858309672"/>
          <c:h val="0.56352407064039955"/>
        </c:manualLayout>
      </c:layout>
      <c:barChart>
        <c:barDir val="col"/>
        <c:grouping val="clustered"/>
        <c:varyColors val="0"/>
        <c:ser>
          <c:idx val="0"/>
          <c:order val="0"/>
          <c:tx>
            <c:strRef>
              <c:f>'34 wyposażenie miasto wieś'!$C$17</c:f>
              <c:strCache>
                <c:ptCount val="1"/>
                <c:pt idx="0">
                  <c:v>Urban areas</c:v>
                </c:pt>
              </c:strCache>
            </c:strRef>
          </c:tx>
          <c:spPr>
            <a:solidFill>
              <a:srgbClr val="99A5C9"/>
            </a:solidFill>
            <a:scene3d>
              <a:camera prst="orthographicFront"/>
              <a:lightRig rig="threePt" dir="t"/>
            </a:scene3d>
          </c:spPr>
          <c:invertIfNegative val="0"/>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'34 wyposażenie miasto wieś'!$B$18:$B$22</c:f>
              <c:strCache>
                <c:ptCount val="5"/>
                <c:pt idx="0">
                  <c:v>device with access
to the Internet</c:v>
                </c:pt>
                <c:pt idx="1">
                  <c:v>smartphone</c:v>
                </c:pt>
                <c:pt idx="2">
                  <c:v>plasma or LCD 
TV set</c:v>
                </c:pt>
                <c:pt idx="3">
                  <c:v>dishwasher</c:v>
                </c:pt>
                <c:pt idx="4">
                  <c:v>passenger car</c:v>
                </c:pt>
              </c:strCache>
            </c:strRef>
          </c:cat>
          <c:val>
            <c:numRef>
              <c:f>'34 wyposażenie miasto wieś'!$C$18:$C$22</c:f>
              <c:numCache>
                <c:formatCode>0.0%</c:formatCode>
                <c:ptCount val="5"/>
                <c:pt idx="0">
                  <c:v>0.81499999999999995</c:v>
                </c:pt>
                <c:pt idx="1">
                  <c:v>0.73900000000000143</c:v>
                </c:pt>
                <c:pt idx="2">
                  <c:v>0.91099999999999992</c:v>
                </c:pt>
                <c:pt idx="3">
                  <c:v>0.4</c:v>
                </c:pt>
                <c:pt idx="4">
                  <c:v>0.62800000000000145</c:v>
                </c:pt>
              </c:numCache>
            </c:numRef>
          </c:val>
        </c:ser>
        <c:ser>
          <c:idx val="1"/>
          <c:order val="1"/>
          <c:tx>
            <c:strRef>
              <c:f>'34 wyposażenie miasto wieś'!$D$17</c:f>
              <c:strCache>
                <c:ptCount val="1"/>
                <c:pt idx="0">
                  <c:v>Rural areas</c:v>
                </c:pt>
              </c:strCache>
            </c:strRef>
          </c:tx>
          <c:spPr>
            <a:solidFill>
              <a:srgbClr val="6677AD"/>
            </a:solidFill>
            <a:ln w="3175">
              <a:noFill/>
            </a:ln>
            <a:scene3d>
              <a:camera prst="orthographicFront"/>
              <a:lightRig rig="threePt" dir="t"/>
            </a:scene3d>
          </c:spPr>
          <c:invertIfNegative val="0"/>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'34 wyposażenie miasto wieś'!$B$18:$B$22</c:f>
              <c:strCache>
                <c:ptCount val="5"/>
                <c:pt idx="0">
                  <c:v>device with access
to the Internet</c:v>
                </c:pt>
                <c:pt idx="1">
                  <c:v>smartphone</c:v>
                </c:pt>
                <c:pt idx="2">
                  <c:v>plasma or LCD 
TV set</c:v>
                </c:pt>
                <c:pt idx="3">
                  <c:v>dishwasher</c:v>
                </c:pt>
                <c:pt idx="4">
                  <c:v>passenger car</c:v>
                </c:pt>
              </c:strCache>
            </c:strRef>
          </c:cat>
          <c:val>
            <c:numRef>
              <c:f>'34 wyposażenie miasto wieś'!$D$18:$D$22</c:f>
              <c:numCache>
                <c:formatCode>0.0%</c:formatCode>
                <c:ptCount val="5"/>
                <c:pt idx="0">
                  <c:v>0.77500000000000169</c:v>
                </c:pt>
                <c:pt idx="1">
                  <c:v>0.68200000000000005</c:v>
                </c:pt>
                <c:pt idx="2">
                  <c:v>0.93099999999999994</c:v>
                </c:pt>
                <c:pt idx="3">
                  <c:v>0.40300000000000002</c:v>
                </c:pt>
                <c:pt idx="4">
                  <c:v>0.78099999999999992</c:v>
                </c:pt>
              </c:numCache>
            </c:numRef>
          </c:val>
        </c:ser>
        <c:dLbls>
          <c:showLegendKey val="0"/>
          <c:showVal val="0"/>
          <c:showCatName val="0"/>
          <c:showSerName val="0"/>
          <c:showPercent val="0"/>
          <c:showBubbleSize val="0"/>
        </c:dLbls>
        <c:gapWidth val="70"/>
        <c:axId val="847985872"/>
        <c:axId val="847989136"/>
      </c:barChart>
      <c:catAx>
        <c:axId val="847985872"/>
        <c:scaling>
          <c:orientation val="minMax"/>
        </c:scaling>
        <c:delete val="0"/>
        <c:axPos val="b"/>
        <c:numFmt formatCode="General" sourceLinked="1"/>
        <c:majorTickMark val="out"/>
        <c:minorTickMark val="none"/>
        <c:tickLblPos val="nextTo"/>
        <c:spPr>
          <a:ln>
            <a:solidFill>
              <a:sysClr val="windowText" lastClr="000000"/>
            </a:solidFill>
          </a:ln>
        </c:spPr>
        <c:txPr>
          <a:bodyPr/>
          <a:lstStyle/>
          <a:p>
            <a:pPr>
              <a:defRPr sz="900" spc="-10" baseline="0"/>
            </a:pPr>
            <a:endParaRPr lang="pl-PL"/>
          </a:p>
        </c:txPr>
        <c:crossAx val="847989136"/>
        <c:crosses val="autoZero"/>
        <c:auto val="1"/>
        <c:lblAlgn val="ctr"/>
        <c:lblOffset val="100"/>
        <c:noMultiLvlLbl val="0"/>
      </c:catAx>
      <c:valAx>
        <c:axId val="847989136"/>
        <c:scaling>
          <c:orientation val="minMax"/>
          <c:max val="1"/>
          <c:min val="0"/>
        </c:scaling>
        <c:delete val="0"/>
        <c:axPos val="l"/>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847985872"/>
        <c:crosses val="autoZero"/>
        <c:crossBetween val="between"/>
        <c:majorUnit val="0.2"/>
      </c:valAx>
    </c:plotArea>
    <c:legend>
      <c:legendPos val="r"/>
      <c:layout>
        <c:manualLayout>
          <c:xMode val="edge"/>
          <c:yMode val="edge"/>
          <c:x val="0.6629378762598952"/>
          <c:y val="0.13173414192791141"/>
          <c:w val="0.32277295758260904"/>
          <c:h val="7.5330826184040522E-2"/>
        </c:manualLayout>
      </c:layout>
      <c:overlay val="0"/>
      <c:spPr>
        <a:solidFill>
          <a:schemeClr val="bg1"/>
        </a:solidFill>
        <a:ln w="6350">
          <a:noFill/>
        </a:ln>
      </c:spPr>
      <c:txPr>
        <a:bodyPr/>
        <a:lstStyle/>
        <a:p>
          <a:pPr>
            <a:defRPr sz="900"/>
          </a:pPr>
          <a:endParaRPr lang="pl-PL"/>
        </a:p>
      </c:txPr>
    </c:legend>
    <c:plotVisOnly val="1"/>
    <c:dispBlanksAs val="gap"/>
    <c:showDLblsOverMax val="0"/>
  </c:chart>
  <c:spPr>
    <a:ln>
      <a:noFill/>
    </a:ln>
  </c:spPr>
  <c:txPr>
    <a:bodyPr/>
    <a:lstStyle/>
    <a:p>
      <a:pPr>
        <a:spcBef>
          <a:spcPts val="1200"/>
        </a:spcBef>
        <a:spcAft>
          <a:spcPts val="1200"/>
        </a:spcAft>
        <a:defRPr sz="900">
          <a:latin typeface="Fira Sans" panose="020B0503050000020004" pitchFamily="34" charset="0"/>
          <a:ea typeface="Fira Sans" panose="020B0503050000020004" pitchFamily="34" charset="0"/>
          <a:cs typeface="Arial" panose="020B0604020202020204" pitchFamily="34" charset="0"/>
        </a:defRPr>
      </a:pPr>
      <a:endParaRPr lang="pl-PL"/>
    </a:p>
  </c:txPr>
  <c:externalData r:id="rId2">
    <c:autoUpdate val="0"/>
  </c:externalData>
  <c:userShapes r:id="rId3"/>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7013728302549725E-2"/>
          <c:y val="0.23289258653989048"/>
          <c:w val="0.9130406858309672"/>
          <c:h val="0.54289981730574044"/>
        </c:manualLayout>
      </c:layout>
      <c:barChart>
        <c:barDir val="col"/>
        <c:grouping val="clustered"/>
        <c:varyColors val="0"/>
        <c:ser>
          <c:idx val="0"/>
          <c:order val="0"/>
          <c:tx>
            <c:strRef>
              <c:f>'34 wyposażenie miasto wieś'!$C$17</c:f>
              <c:strCache>
                <c:ptCount val="1"/>
                <c:pt idx="0">
                  <c:v>Urban areas</c:v>
                </c:pt>
              </c:strCache>
            </c:strRef>
          </c:tx>
          <c:spPr>
            <a:solidFill>
              <a:srgbClr val="99A5C9"/>
            </a:solidFill>
            <a:scene3d>
              <a:camera prst="orthographicFront"/>
              <a:lightRig rig="threePt" dir="t"/>
            </a:scene3d>
          </c:spPr>
          <c:invertIfNegative val="0"/>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'34 wyposażenie miasto wieś'!$B$18:$B$22</c:f>
              <c:strCache>
                <c:ptCount val="5"/>
                <c:pt idx="0">
                  <c:v>device with access
to the Internet</c:v>
                </c:pt>
                <c:pt idx="1">
                  <c:v>smartphone</c:v>
                </c:pt>
                <c:pt idx="2">
                  <c:v>plasma or LCD 
TV set</c:v>
                </c:pt>
                <c:pt idx="3">
                  <c:v>dishwasher</c:v>
                </c:pt>
                <c:pt idx="4">
                  <c:v>passenger car</c:v>
                </c:pt>
              </c:strCache>
            </c:strRef>
          </c:cat>
          <c:val>
            <c:numRef>
              <c:f>'34 wyposażenie miasto wieś'!$C$18:$C$22</c:f>
              <c:numCache>
                <c:formatCode>0.0%</c:formatCode>
                <c:ptCount val="5"/>
                <c:pt idx="0">
                  <c:v>0.81499999999999995</c:v>
                </c:pt>
                <c:pt idx="1">
                  <c:v>0.73900000000000143</c:v>
                </c:pt>
                <c:pt idx="2">
                  <c:v>0.91099999999999992</c:v>
                </c:pt>
                <c:pt idx="3">
                  <c:v>0.4</c:v>
                </c:pt>
                <c:pt idx="4">
                  <c:v>0.62800000000000145</c:v>
                </c:pt>
              </c:numCache>
            </c:numRef>
          </c:val>
        </c:ser>
        <c:ser>
          <c:idx val="1"/>
          <c:order val="1"/>
          <c:tx>
            <c:strRef>
              <c:f>'34 wyposażenie miasto wieś'!$D$17</c:f>
              <c:strCache>
                <c:ptCount val="1"/>
                <c:pt idx="0">
                  <c:v>Rural areas</c:v>
                </c:pt>
              </c:strCache>
            </c:strRef>
          </c:tx>
          <c:spPr>
            <a:solidFill>
              <a:srgbClr val="6677AD"/>
            </a:solidFill>
            <a:ln w="3175">
              <a:noFill/>
            </a:ln>
            <a:scene3d>
              <a:camera prst="orthographicFront"/>
              <a:lightRig rig="threePt" dir="t"/>
            </a:scene3d>
          </c:spPr>
          <c:invertIfNegative val="0"/>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'34 wyposażenie miasto wieś'!$B$18:$B$22</c:f>
              <c:strCache>
                <c:ptCount val="5"/>
                <c:pt idx="0">
                  <c:v>device with access
to the Internet</c:v>
                </c:pt>
                <c:pt idx="1">
                  <c:v>smartphone</c:v>
                </c:pt>
                <c:pt idx="2">
                  <c:v>plasma or LCD 
TV set</c:v>
                </c:pt>
                <c:pt idx="3">
                  <c:v>dishwasher</c:v>
                </c:pt>
                <c:pt idx="4">
                  <c:v>passenger car</c:v>
                </c:pt>
              </c:strCache>
            </c:strRef>
          </c:cat>
          <c:val>
            <c:numRef>
              <c:f>'34 wyposażenie miasto wieś'!$D$18:$D$22</c:f>
              <c:numCache>
                <c:formatCode>0.0%</c:formatCode>
                <c:ptCount val="5"/>
                <c:pt idx="0">
                  <c:v>0.77500000000000169</c:v>
                </c:pt>
                <c:pt idx="1">
                  <c:v>0.68200000000000005</c:v>
                </c:pt>
                <c:pt idx="2">
                  <c:v>0.93099999999999994</c:v>
                </c:pt>
                <c:pt idx="3">
                  <c:v>0.40300000000000002</c:v>
                </c:pt>
                <c:pt idx="4">
                  <c:v>0.78099999999999992</c:v>
                </c:pt>
              </c:numCache>
            </c:numRef>
          </c:val>
        </c:ser>
        <c:dLbls>
          <c:showLegendKey val="0"/>
          <c:showVal val="0"/>
          <c:showCatName val="0"/>
          <c:showSerName val="0"/>
          <c:showPercent val="0"/>
          <c:showBubbleSize val="0"/>
        </c:dLbls>
        <c:gapWidth val="70"/>
        <c:axId val="847977168"/>
        <c:axId val="847986960"/>
      </c:barChart>
      <c:catAx>
        <c:axId val="847977168"/>
        <c:scaling>
          <c:orientation val="minMax"/>
        </c:scaling>
        <c:delete val="0"/>
        <c:axPos val="b"/>
        <c:numFmt formatCode="General" sourceLinked="1"/>
        <c:majorTickMark val="out"/>
        <c:minorTickMark val="none"/>
        <c:tickLblPos val="nextTo"/>
        <c:spPr>
          <a:ln>
            <a:solidFill>
              <a:sysClr val="windowText" lastClr="000000"/>
            </a:solidFill>
          </a:ln>
        </c:spPr>
        <c:txPr>
          <a:bodyPr/>
          <a:lstStyle/>
          <a:p>
            <a:pPr>
              <a:defRPr sz="900" spc="-10" baseline="0"/>
            </a:pPr>
            <a:endParaRPr lang="pl-PL"/>
          </a:p>
        </c:txPr>
        <c:crossAx val="847986960"/>
        <c:crosses val="autoZero"/>
        <c:auto val="1"/>
        <c:lblAlgn val="ctr"/>
        <c:lblOffset val="100"/>
        <c:noMultiLvlLbl val="0"/>
      </c:catAx>
      <c:valAx>
        <c:axId val="847986960"/>
        <c:scaling>
          <c:orientation val="minMax"/>
          <c:max val="1"/>
          <c:min val="0"/>
        </c:scaling>
        <c:delete val="0"/>
        <c:axPos val="l"/>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847977168"/>
        <c:crosses val="autoZero"/>
        <c:crossBetween val="between"/>
        <c:majorUnit val="0.2"/>
      </c:valAx>
    </c:plotArea>
    <c:legend>
      <c:legendPos val="r"/>
      <c:layout>
        <c:manualLayout>
          <c:xMode val="edge"/>
          <c:yMode val="edge"/>
          <c:x val="0.6629378762598952"/>
          <c:y val="0.13173414192791141"/>
          <c:w val="0.32277295758260904"/>
          <c:h val="7.5330826184040522E-2"/>
        </c:manualLayout>
      </c:layout>
      <c:overlay val="0"/>
      <c:spPr>
        <a:solidFill>
          <a:schemeClr val="bg1"/>
        </a:solidFill>
        <a:ln w="6350">
          <a:noFill/>
        </a:ln>
      </c:spPr>
      <c:txPr>
        <a:bodyPr/>
        <a:lstStyle/>
        <a:p>
          <a:pPr>
            <a:defRPr sz="900"/>
          </a:pPr>
          <a:endParaRPr lang="pl-PL"/>
        </a:p>
      </c:txPr>
    </c:legend>
    <c:plotVisOnly val="1"/>
    <c:dispBlanksAs val="gap"/>
    <c:showDLblsOverMax val="0"/>
  </c:chart>
  <c:spPr>
    <a:ln>
      <a:noFill/>
    </a:ln>
  </c:spPr>
  <c:txPr>
    <a:bodyPr/>
    <a:lstStyle/>
    <a:p>
      <a:pPr>
        <a:spcBef>
          <a:spcPts val="1200"/>
        </a:spcBef>
        <a:spcAft>
          <a:spcPts val="1200"/>
        </a:spcAft>
        <a:defRPr sz="900">
          <a:latin typeface="Fira Sans" panose="020B0503050000020004" pitchFamily="34" charset="0"/>
          <a:ea typeface="Fira Sans" panose="020B0503050000020004" pitchFamily="34" charset="0"/>
          <a:cs typeface="Arial" panose="020B0604020202020204" pitchFamily="34" charset="0"/>
        </a:defRPr>
      </a:pPr>
      <a:endParaRPr lang="pl-PL"/>
    </a:p>
  </c:txPr>
  <c:externalData r:id="rId2">
    <c:autoUpdate val="0"/>
  </c:externalData>
  <c:userShapes r:id="rId3"/>
</c:chartSpace>
</file>

<file path=word/charts/chart15.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2.0010975190601191E-2"/>
          <c:y val="0.30539819963263004"/>
          <c:w val="0.91059469796758674"/>
          <c:h val="0.54030769869181372"/>
        </c:manualLayout>
      </c:layout>
      <c:barChart>
        <c:barDir val="col"/>
        <c:grouping val="clustered"/>
        <c:varyColors val="0"/>
        <c:ser>
          <c:idx val="0"/>
          <c:order val="0"/>
          <c:tx>
            <c:strRef>
              <c:f>'39 w. sanit-tech. miasto wieś'!$C$11</c:f>
              <c:strCache>
                <c:ptCount val="1"/>
                <c:pt idx="0">
                  <c:v>Urban areas</c:v>
                </c:pt>
              </c:strCache>
            </c:strRef>
          </c:tx>
          <c:spPr>
            <a:solidFill>
              <a:srgbClr val="99CEB3"/>
            </a:solidFill>
            <a:ln>
              <a:noFill/>
            </a:ln>
            <a:scene3d>
              <a:camera prst="orthographicFront"/>
              <a:lightRig rig="threePt" dir="t"/>
            </a:scene3d>
          </c:spPr>
          <c:invertIfNegative val="0"/>
          <c:dLbls>
            <c:dLbl>
              <c:idx val="0"/>
              <c:layout>
                <c:manualLayout>
                  <c:x val="0"/>
                  <c:y val="-4.4304305334821215E-17"/>
                </c:manualLayout>
              </c:layout>
              <c:dLblPos val="outEnd"/>
              <c:showLegendKey val="0"/>
              <c:showVal val="1"/>
              <c:showCatName val="0"/>
              <c:showSerName val="0"/>
              <c:showPercent val="0"/>
              <c:showBubbleSize val="0"/>
              <c:extLst>
                <c:ext xmlns:c15="http://schemas.microsoft.com/office/drawing/2012/chart" uri="{CE6537A1-D6FC-4f65-9D91-7224C49458BB}"/>
              </c:extLst>
            </c:dLbl>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'39 w. sanit-tech. miasto wieś'!$B$12:$B$17</c:f>
              <c:strCache>
                <c:ptCount val="6"/>
                <c:pt idx="0">
                  <c:v>water supply</c:v>
                </c:pt>
                <c:pt idx="1">
                  <c:v>flushing toilet</c:v>
                </c:pt>
                <c:pt idx="2">
                  <c:v>bathroom</c:v>
                </c:pt>
                <c:pt idx="3">
                  <c:v>hot running water</c:v>
                </c:pt>
                <c:pt idx="4">
                  <c:v>gas</c:v>
                </c:pt>
                <c:pt idx="5">
                  <c:v>central heating</c:v>
                </c:pt>
              </c:strCache>
            </c:strRef>
          </c:cat>
          <c:val>
            <c:numRef>
              <c:f>'39 w. sanit-tech. miasto wieś'!$C$12:$C$17</c:f>
              <c:numCache>
                <c:formatCode>0.0%</c:formatCode>
                <c:ptCount val="6"/>
                <c:pt idx="0">
                  <c:v>0.99939999999999996</c:v>
                </c:pt>
                <c:pt idx="1">
                  <c:v>0.99209999999999998</c:v>
                </c:pt>
                <c:pt idx="2">
                  <c:v>0.98790000000000011</c:v>
                </c:pt>
                <c:pt idx="3">
                  <c:v>0.99329999999999996</c:v>
                </c:pt>
                <c:pt idx="4">
                  <c:v>0.87080000000000146</c:v>
                </c:pt>
                <c:pt idx="5">
                  <c:v>0.87330000000000063</c:v>
                </c:pt>
              </c:numCache>
            </c:numRef>
          </c:val>
        </c:ser>
        <c:ser>
          <c:idx val="1"/>
          <c:order val="1"/>
          <c:tx>
            <c:strRef>
              <c:f>'39 w. sanit-tech. miasto wieś'!$D$11</c:f>
              <c:strCache>
                <c:ptCount val="1"/>
                <c:pt idx="0">
                  <c:v>Rural areas</c:v>
                </c:pt>
              </c:strCache>
            </c:strRef>
          </c:tx>
          <c:spPr>
            <a:solidFill>
              <a:srgbClr val="339D68"/>
            </a:solidFill>
            <a:scene3d>
              <a:camera prst="orthographicFront"/>
              <a:lightRig rig="threePt" dir="t"/>
            </a:scene3d>
          </c:spPr>
          <c:invertIfNegative val="0"/>
          <c:dLbls>
            <c:dLbl>
              <c:idx val="0"/>
              <c:layout>
                <c:manualLayout>
                  <c:x val="7.4358656586937591E-3"/>
                  <c:y val="0"/>
                </c:manualLayout>
              </c:layout>
              <c:dLblPos val="outEnd"/>
              <c:showLegendKey val="0"/>
              <c:showVal val="1"/>
              <c:showCatName val="0"/>
              <c:showSerName val="0"/>
              <c:showPercent val="0"/>
              <c:showBubbleSize val="0"/>
              <c:extLst>
                <c:ext xmlns:c15="http://schemas.microsoft.com/office/drawing/2012/chart" uri="{CE6537A1-D6FC-4f65-9D91-7224C49458BB}"/>
              </c:extLst>
            </c:dLbl>
            <c:dLbl>
              <c:idx val="2"/>
              <c:layout>
                <c:manualLayout>
                  <c:x val="4.9572437724625332E-3"/>
                  <c:y val="0"/>
                </c:manualLayout>
              </c:layout>
              <c:dLblPos val="outEnd"/>
              <c:showLegendKey val="0"/>
              <c:showVal val="1"/>
              <c:showCatName val="0"/>
              <c:showSerName val="0"/>
              <c:showPercent val="0"/>
              <c:showBubbleSize val="0"/>
              <c:extLst>
                <c:ext xmlns:c15="http://schemas.microsoft.com/office/drawing/2012/chart" uri="{CE6537A1-D6FC-4f65-9D91-7224C49458BB}"/>
              </c:extLst>
            </c:dLbl>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'39 w. sanit-tech. miasto wieś'!$B$12:$B$17</c:f>
              <c:strCache>
                <c:ptCount val="6"/>
                <c:pt idx="0">
                  <c:v>water supply</c:v>
                </c:pt>
                <c:pt idx="1">
                  <c:v>flushing toilet</c:v>
                </c:pt>
                <c:pt idx="2">
                  <c:v>bathroom</c:v>
                </c:pt>
                <c:pt idx="3">
                  <c:v>hot running water</c:v>
                </c:pt>
                <c:pt idx="4">
                  <c:v>gas</c:v>
                </c:pt>
                <c:pt idx="5">
                  <c:v>central heating</c:v>
                </c:pt>
              </c:strCache>
            </c:strRef>
          </c:cat>
          <c:val>
            <c:numRef>
              <c:f>'39 w. sanit-tech. miasto wieś'!$D$12:$D$17</c:f>
              <c:numCache>
                <c:formatCode>0.0%</c:formatCode>
                <c:ptCount val="6"/>
                <c:pt idx="0">
                  <c:v>0.99540000000000006</c:v>
                </c:pt>
                <c:pt idx="1">
                  <c:v>0.97080000000000133</c:v>
                </c:pt>
                <c:pt idx="2">
                  <c:v>0.96840000000000004</c:v>
                </c:pt>
                <c:pt idx="3">
                  <c:v>0.97520000000000062</c:v>
                </c:pt>
                <c:pt idx="4">
                  <c:v>0.92549999999999999</c:v>
                </c:pt>
                <c:pt idx="5">
                  <c:v>0.85070000000000134</c:v>
                </c:pt>
              </c:numCache>
            </c:numRef>
          </c:val>
        </c:ser>
        <c:dLbls>
          <c:showLegendKey val="0"/>
          <c:showVal val="0"/>
          <c:showCatName val="0"/>
          <c:showSerName val="0"/>
          <c:showPercent val="0"/>
          <c:showBubbleSize val="0"/>
        </c:dLbls>
        <c:gapWidth val="45"/>
        <c:axId val="847987504"/>
        <c:axId val="847976080"/>
      </c:barChart>
      <c:catAx>
        <c:axId val="847987504"/>
        <c:scaling>
          <c:orientation val="minMax"/>
        </c:scaling>
        <c:delete val="0"/>
        <c:axPos val="b"/>
        <c:numFmt formatCode="General" sourceLinked="1"/>
        <c:majorTickMark val="out"/>
        <c:minorTickMark val="none"/>
        <c:tickLblPos val="nextTo"/>
        <c:spPr>
          <a:ln>
            <a:solidFill>
              <a:sysClr val="windowText" lastClr="000000"/>
            </a:solidFill>
          </a:ln>
        </c:spPr>
        <c:crossAx val="847976080"/>
        <c:crosses val="autoZero"/>
        <c:auto val="1"/>
        <c:lblAlgn val="ctr"/>
        <c:lblOffset val="100"/>
        <c:noMultiLvlLbl val="0"/>
      </c:catAx>
      <c:valAx>
        <c:axId val="847976080"/>
        <c:scaling>
          <c:orientation val="minMax"/>
          <c:max val="1"/>
          <c:min val="0"/>
        </c:scaling>
        <c:delete val="0"/>
        <c:axPos val="l"/>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847987504"/>
        <c:crosses val="autoZero"/>
        <c:crossBetween val="between"/>
        <c:majorUnit val="0.2"/>
        <c:minorUnit val="0.1"/>
      </c:valAx>
      <c:spPr>
        <a:noFill/>
        <a:ln w="25400">
          <a:noFill/>
        </a:ln>
      </c:spPr>
    </c:plotArea>
    <c:legend>
      <c:legendPos val="r"/>
      <c:layout>
        <c:manualLayout>
          <c:xMode val="edge"/>
          <c:yMode val="edge"/>
          <c:x val="0.63885639899176649"/>
          <c:y val="0.14226850812328981"/>
          <c:w val="0.34472946427613022"/>
          <c:h val="7.0315775142928721E-2"/>
        </c:manualLayout>
      </c:layout>
      <c:overlay val="0"/>
      <c:spPr>
        <a:solidFill>
          <a:schemeClr val="bg1"/>
        </a:solidFill>
        <a:ln w="6350">
          <a:noFill/>
        </a:ln>
      </c:spPr>
    </c:legend>
    <c:plotVisOnly val="1"/>
    <c:dispBlanksAs val="gap"/>
    <c:showDLblsOverMax val="0"/>
  </c:chart>
  <c:spPr>
    <a:ln>
      <a:noFill/>
    </a:ln>
  </c:spPr>
  <c:txPr>
    <a:bodyPr/>
    <a:lstStyle/>
    <a:p>
      <a:pPr>
        <a:defRPr sz="900">
          <a:latin typeface="Fira Sans" panose="020B0503050000020004" pitchFamily="34" charset="0"/>
          <a:ea typeface="Fira Sans" panose="020B0503050000020004" pitchFamily="34" charset="0"/>
          <a:cs typeface="Arial" panose="020B0604020202020204" pitchFamily="34" charset="0"/>
        </a:defRPr>
      </a:pPr>
      <a:endParaRPr lang="pl-PL"/>
    </a:p>
  </c:txPr>
  <c:externalData r:id="rId2">
    <c:autoUpdate val="0"/>
  </c:externalData>
  <c:userShapes r:id="rId3"/>
</c:chartSpace>
</file>

<file path=word/charts/chart16.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2.0010975190601191E-2"/>
          <c:y val="0.31961164807005782"/>
          <c:w val="0.91307301271356101"/>
          <c:h val="0.52908364715280154"/>
        </c:manualLayout>
      </c:layout>
      <c:barChart>
        <c:barDir val="col"/>
        <c:grouping val="clustered"/>
        <c:varyColors val="0"/>
        <c:ser>
          <c:idx val="0"/>
          <c:order val="0"/>
          <c:tx>
            <c:strRef>
              <c:f>'40 w.sanit-tech kwintyle'!$C$11</c:f>
              <c:strCache>
                <c:ptCount val="1"/>
                <c:pt idx="0">
                  <c:v>first quintile group</c:v>
                </c:pt>
              </c:strCache>
            </c:strRef>
          </c:tx>
          <c:spPr>
            <a:solidFill>
              <a:srgbClr val="99CEB3"/>
            </a:solidFill>
            <a:ln>
              <a:noFill/>
            </a:ln>
            <a:scene3d>
              <a:camera prst="orthographicFront"/>
              <a:lightRig rig="threePt" dir="t"/>
            </a:scene3d>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'40 w.sanit-tech kwintyle'!$B$12:$B$17</c:f>
              <c:strCache>
                <c:ptCount val="6"/>
                <c:pt idx="0">
                  <c:v>water supply</c:v>
                </c:pt>
                <c:pt idx="1">
                  <c:v>flushing toilet</c:v>
                </c:pt>
                <c:pt idx="2">
                  <c:v>bathroom</c:v>
                </c:pt>
                <c:pt idx="3">
                  <c:v>hot running water</c:v>
                </c:pt>
                <c:pt idx="4">
                  <c:v>gas</c:v>
                </c:pt>
                <c:pt idx="5">
                  <c:v>central heating</c:v>
                </c:pt>
              </c:strCache>
            </c:strRef>
          </c:cat>
          <c:val>
            <c:numRef>
              <c:f>'40 w.sanit-tech kwintyle'!$C$12:$C$17</c:f>
              <c:numCache>
                <c:formatCode>0.0%</c:formatCode>
                <c:ptCount val="6"/>
                <c:pt idx="0">
                  <c:v>0.99480000000000002</c:v>
                </c:pt>
                <c:pt idx="1">
                  <c:v>0.95609999999999995</c:v>
                </c:pt>
                <c:pt idx="2">
                  <c:v>0.94950000000000001</c:v>
                </c:pt>
                <c:pt idx="3">
                  <c:v>0.96070000000000122</c:v>
                </c:pt>
                <c:pt idx="4">
                  <c:v>0.90890000000000004</c:v>
                </c:pt>
                <c:pt idx="5">
                  <c:v>0.78749999999999998</c:v>
                </c:pt>
              </c:numCache>
            </c:numRef>
          </c:val>
        </c:ser>
        <c:ser>
          <c:idx val="1"/>
          <c:order val="1"/>
          <c:tx>
            <c:strRef>
              <c:f>'40 w.sanit-tech kwintyle'!$D$11</c:f>
              <c:strCache>
                <c:ptCount val="1"/>
                <c:pt idx="0">
                  <c:v>fifth quintile group</c:v>
                </c:pt>
              </c:strCache>
            </c:strRef>
          </c:tx>
          <c:spPr>
            <a:solidFill>
              <a:srgbClr val="339D68"/>
            </a:solidFill>
            <a:scene3d>
              <a:camera prst="orthographicFront"/>
              <a:lightRig rig="threePt" dir="t"/>
            </a:scene3d>
          </c:spPr>
          <c:invertIfNegative val="0"/>
          <c:dLbls>
            <c:dLbl>
              <c:idx val="0"/>
              <c:layout>
                <c:manualLayout>
                  <c:x val="7.4349442379182153E-3"/>
                  <c:y val="0"/>
                </c:manualLayout>
              </c:layout>
              <c:dLblPos val="outEnd"/>
              <c:showLegendKey val="0"/>
              <c:showVal val="1"/>
              <c:showCatName val="0"/>
              <c:showSerName val="0"/>
              <c:showPercent val="0"/>
              <c:showBubbleSize val="0"/>
              <c:extLst>
                <c:ext xmlns:c15="http://schemas.microsoft.com/office/drawing/2012/chart" uri="{CE6537A1-D6FC-4f65-9D91-7224C49458BB}"/>
              </c:extLst>
            </c:dLbl>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'40 w.sanit-tech kwintyle'!$B$12:$B$17</c:f>
              <c:strCache>
                <c:ptCount val="6"/>
                <c:pt idx="0">
                  <c:v>water supply</c:v>
                </c:pt>
                <c:pt idx="1">
                  <c:v>flushing toilet</c:v>
                </c:pt>
                <c:pt idx="2">
                  <c:v>bathroom</c:v>
                </c:pt>
                <c:pt idx="3">
                  <c:v>hot running water</c:v>
                </c:pt>
                <c:pt idx="4">
                  <c:v>gas</c:v>
                </c:pt>
                <c:pt idx="5">
                  <c:v>central heating</c:v>
                </c:pt>
              </c:strCache>
            </c:strRef>
          </c:cat>
          <c:val>
            <c:numRef>
              <c:f>'40 w.sanit-tech kwintyle'!$D$12:$D$17</c:f>
              <c:numCache>
                <c:formatCode>0.0%</c:formatCode>
                <c:ptCount val="6"/>
                <c:pt idx="0">
                  <c:v>0.9998999999999999</c:v>
                </c:pt>
                <c:pt idx="1">
                  <c:v>0.998</c:v>
                </c:pt>
                <c:pt idx="2">
                  <c:v>0.99730000000000008</c:v>
                </c:pt>
                <c:pt idx="3">
                  <c:v>0.99819999999999998</c:v>
                </c:pt>
                <c:pt idx="4">
                  <c:v>0.83500000000000063</c:v>
                </c:pt>
                <c:pt idx="5">
                  <c:v>0.90480000000000005</c:v>
                </c:pt>
              </c:numCache>
            </c:numRef>
          </c:val>
        </c:ser>
        <c:dLbls>
          <c:showLegendKey val="0"/>
          <c:showVal val="0"/>
          <c:showCatName val="0"/>
          <c:showSerName val="0"/>
          <c:showPercent val="0"/>
          <c:showBubbleSize val="0"/>
        </c:dLbls>
        <c:gapWidth val="45"/>
        <c:axId val="847976624"/>
        <c:axId val="847988048"/>
      </c:barChart>
      <c:catAx>
        <c:axId val="847976624"/>
        <c:scaling>
          <c:orientation val="minMax"/>
        </c:scaling>
        <c:delete val="0"/>
        <c:axPos val="b"/>
        <c:numFmt formatCode="General" sourceLinked="1"/>
        <c:majorTickMark val="out"/>
        <c:minorTickMark val="none"/>
        <c:tickLblPos val="nextTo"/>
        <c:spPr>
          <a:ln>
            <a:solidFill>
              <a:sysClr val="windowText" lastClr="000000"/>
            </a:solidFill>
          </a:ln>
        </c:spPr>
        <c:crossAx val="847988048"/>
        <c:crosses val="autoZero"/>
        <c:auto val="1"/>
        <c:lblAlgn val="ctr"/>
        <c:lblOffset val="100"/>
        <c:noMultiLvlLbl val="0"/>
      </c:catAx>
      <c:valAx>
        <c:axId val="847988048"/>
        <c:scaling>
          <c:orientation val="minMax"/>
          <c:max val="1"/>
          <c:min val="0"/>
        </c:scaling>
        <c:delete val="0"/>
        <c:axPos val="l"/>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847976624"/>
        <c:crosses val="autoZero"/>
        <c:crossBetween val="between"/>
        <c:majorUnit val="0.2"/>
        <c:minorUnit val="0.1"/>
      </c:valAx>
      <c:spPr>
        <a:noFill/>
        <a:ln w="25400">
          <a:noFill/>
        </a:ln>
      </c:spPr>
    </c:plotArea>
    <c:legend>
      <c:legendPos val="r"/>
      <c:layout>
        <c:manualLayout>
          <c:xMode val="edge"/>
          <c:yMode val="edge"/>
          <c:x val="0.41181707305174314"/>
          <c:y val="0.12822856834147875"/>
          <c:w val="0.57093170974446039"/>
          <c:h val="8.5017760430032063E-2"/>
        </c:manualLayout>
      </c:layout>
      <c:overlay val="0"/>
      <c:spPr>
        <a:solidFill>
          <a:schemeClr val="bg1"/>
        </a:solidFill>
        <a:ln w="6350">
          <a:noFill/>
        </a:ln>
      </c:spPr>
      <c:txPr>
        <a:bodyPr/>
        <a:lstStyle/>
        <a:p>
          <a:pPr>
            <a:defRPr sz="900" spc="-10" baseline="0"/>
          </a:pPr>
          <a:endParaRPr lang="pl-PL"/>
        </a:p>
      </c:txPr>
    </c:legend>
    <c:plotVisOnly val="1"/>
    <c:dispBlanksAs val="gap"/>
    <c:showDLblsOverMax val="0"/>
  </c:chart>
  <c:spPr>
    <a:ln>
      <a:noFill/>
    </a:ln>
  </c:spPr>
  <c:txPr>
    <a:bodyPr/>
    <a:lstStyle/>
    <a:p>
      <a:pPr>
        <a:defRPr sz="900">
          <a:latin typeface="Fira Sans" panose="020B0503050000020004" pitchFamily="34" charset="0"/>
          <a:ea typeface="Fira Sans" panose="020B0503050000020004" pitchFamily="34" charset="0"/>
          <a:cs typeface="Arial" panose="020B0604020202020204" pitchFamily="34" charset="0"/>
        </a:defRPr>
      </a:pPr>
      <a:endParaRPr lang="pl-PL"/>
    </a:p>
  </c:txPr>
  <c:externalData r:id="rId2">
    <c:autoUpdate val="0"/>
  </c:externalData>
  <c:userShapes r:id="rId3"/>
</c:chartSpace>
</file>

<file path=word/charts/chart17.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4366550220642291"/>
          <c:y val="0.14577982617673321"/>
          <c:w val="0.81498385192557365"/>
          <c:h val="0.79042965065203985"/>
        </c:manualLayout>
      </c:layout>
      <c:barChart>
        <c:barDir val="bar"/>
        <c:grouping val="clustered"/>
        <c:varyColors val="0"/>
        <c:ser>
          <c:idx val="1"/>
          <c:order val="0"/>
          <c:tx>
            <c:strRef>
              <c:f>'42 ocena syt. mat. g. społ-ek.'!$B$16</c:f>
              <c:strCache>
                <c:ptCount val="1"/>
                <c:pt idx="0">
                  <c:v>bad + rather bad</c:v>
                </c:pt>
              </c:strCache>
            </c:strRef>
          </c:tx>
          <c:spPr>
            <a:solidFill>
              <a:srgbClr val="99A5C9"/>
            </a:solidFill>
            <a:ln w="3175">
              <a:noFill/>
            </a:ln>
            <a:effectLst/>
            <a:scene3d>
              <a:camera prst="orthographicFront"/>
              <a:lightRig rig="threePt" dir="t"/>
            </a:scene3d>
          </c:spPr>
          <c:invertIfNegative val="0"/>
          <c:dLbls>
            <c:spPr>
              <a:noFill/>
              <a:ln>
                <a:noFill/>
              </a:ln>
              <a:effectLst/>
            </c:spPr>
            <c:txPr>
              <a:bodyPr rot="0" vert="horz"/>
              <a:lstStyle/>
              <a:p>
                <a:pPr>
                  <a:defRPr/>
                </a:pPr>
                <a:endParaRPr lang="pl-P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'42 ocena syt. mat. g. społ-ek.'!$C$15:$H$15</c:f>
              <c:strCache>
                <c:ptCount val="6"/>
                <c:pt idx="0">
                  <c:v>pensioners</c:v>
                </c:pt>
                <c:pt idx="1">
                  <c:v>retirees</c:v>
                </c:pt>
                <c:pt idx="2">
                  <c:v>self-employed</c:v>
                </c:pt>
                <c:pt idx="3">
                  <c:v>farmers</c:v>
                </c:pt>
                <c:pt idx="4">
                  <c:v>employees</c:v>
                </c:pt>
                <c:pt idx="5">
                  <c:v>Total</c:v>
                </c:pt>
              </c:strCache>
            </c:strRef>
          </c:cat>
          <c:val>
            <c:numRef>
              <c:f>'42 ocena syt. mat. g. społ-ek.'!$C$16:$H$16</c:f>
              <c:numCache>
                <c:formatCode>0.0%</c:formatCode>
                <c:ptCount val="6"/>
                <c:pt idx="0">
                  <c:v>0.20322221576788241</c:v>
                </c:pt>
                <c:pt idx="1">
                  <c:v>9.4825367941576547E-2</c:v>
                </c:pt>
                <c:pt idx="2">
                  <c:v>2.0598012875516401E-2</c:v>
                </c:pt>
                <c:pt idx="3">
                  <c:v>3.7716720110706509E-2</c:v>
                </c:pt>
                <c:pt idx="4">
                  <c:v>3.6697488638166E-2</c:v>
                </c:pt>
                <c:pt idx="5">
                  <c:v>7.0226832925290833E-2</c:v>
                </c:pt>
              </c:numCache>
            </c:numRef>
          </c:val>
        </c:ser>
        <c:ser>
          <c:idx val="0"/>
          <c:order val="1"/>
          <c:tx>
            <c:strRef>
              <c:f>'42 ocena syt. mat. g. społ-ek.'!$B$17</c:f>
              <c:strCache>
                <c:ptCount val="1"/>
                <c:pt idx="0">
                  <c:v>neither good nor bad</c:v>
                </c:pt>
              </c:strCache>
            </c:strRef>
          </c:tx>
          <c:spPr>
            <a:solidFill>
              <a:srgbClr val="6677AD"/>
            </a:solidFill>
            <a:ln w="3175">
              <a:noFill/>
            </a:ln>
            <a:effectLst/>
            <a:scene3d>
              <a:camera prst="orthographicFront"/>
              <a:lightRig rig="threePt" dir="t"/>
            </a:scene3d>
          </c:spPr>
          <c:invertIfNegative val="0"/>
          <c:dLbls>
            <c:spPr>
              <a:noFill/>
              <a:ln>
                <a:noFill/>
              </a:ln>
              <a:effectLst/>
            </c:spPr>
            <c:txPr>
              <a:bodyPr rot="0" vert="horz"/>
              <a:lstStyle/>
              <a:p>
                <a:pPr>
                  <a:defRPr/>
                </a:pPr>
                <a:endParaRPr lang="pl-P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'42 ocena syt. mat. g. społ-ek.'!$C$15:$H$15</c:f>
              <c:strCache>
                <c:ptCount val="6"/>
                <c:pt idx="0">
                  <c:v>pensioners</c:v>
                </c:pt>
                <c:pt idx="1">
                  <c:v>retirees</c:v>
                </c:pt>
                <c:pt idx="2">
                  <c:v>self-employed</c:v>
                </c:pt>
                <c:pt idx="3">
                  <c:v>farmers</c:v>
                </c:pt>
                <c:pt idx="4">
                  <c:v>employees</c:v>
                </c:pt>
                <c:pt idx="5">
                  <c:v>Total</c:v>
                </c:pt>
              </c:strCache>
            </c:strRef>
          </c:cat>
          <c:val>
            <c:numRef>
              <c:f>'42 ocena syt. mat. g. społ-ek.'!$C$17:$H$17</c:f>
              <c:numCache>
                <c:formatCode>0.0%</c:formatCode>
                <c:ptCount val="6"/>
                <c:pt idx="0">
                  <c:v>0.57263722755054314</c:v>
                </c:pt>
                <c:pt idx="1">
                  <c:v>0.53247314417328329</c:v>
                </c:pt>
                <c:pt idx="2">
                  <c:v>0.24539815166476794</c:v>
                </c:pt>
                <c:pt idx="3">
                  <c:v>0.48078523021351133</c:v>
                </c:pt>
                <c:pt idx="4">
                  <c:v>0.40342741549601185</c:v>
                </c:pt>
                <c:pt idx="5">
                  <c:v>0.44434587336729364</c:v>
                </c:pt>
              </c:numCache>
            </c:numRef>
          </c:val>
        </c:ser>
        <c:ser>
          <c:idx val="3"/>
          <c:order val="2"/>
          <c:tx>
            <c:strRef>
              <c:f>'42 ocena syt. mat. g. społ-ek.'!$B$18</c:f>
              <c:strCache>
                <c:ptCount val="1"/>
                <c:pt idx="0">
                  <c:v>good + rather good</c:v>
                </c:pt>
              </c:strCache>
            </c:strRef>
          </c:tx>
          <c:spPr>
            <a:solidFill>
              <a:srgbClr val="334A92"/>
            </a:solidFill>
            <a:ln w="3175">
              <a:noFill/>
            </a:ln>
            <a:effectLst/>
            <a:scene3d>
              <a:camera prst="orthographicFront"/>
              <a:lightRig rig="threePt" dir="t"/>
            </a:scene3d>
          </c:spPr>
          <c:invertIfNegative val="0"/>
          <c:dLbls>
            <c:spPr>
              <a:noFill/>
              <a:ln>
                <a:noFill/>
              </a:ln>
              <a:effectLst/>
            </c:spPr>
            <c:txPr>
              <a:bodyPr rot="0" vert="horz"/>
              <a:lstStyle/>
              <a:p>
                <a:pPr>
                  <a:defRPr/>
                </a:pPr>
                <a:endParaRPr lang="pl-PL"/>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'42 ocena syt. mat. g. społ-ek.'!$C$15:$H$15</c:f>
              <c:strCache>
                <c:ptCount val="6"/>
                <c:pt idx="0">
                  <c:v>pensioners</c:v>
                </c:pt>
                <c:pt idx="1">
                  <c:v>retirees</c:v>
                </c:pt>
                <c:pt idx="2">
                  <c:v>self-employed</c:v>
                </c:pt>
                <c:pt idx="3">
                  <c:v>farmers</c:v>
                </c:pt>
                <c:pt idx="4">
                  <c:v>employees</c:v>
                </c:pt>
                <c:pt idx="5">
                  <c:v>Total</c:v>
                </c:pt>
              </c:strCache>
            </c:strRef>
          </c:cat>
          <c:val>
            <c:numRef>
              <c:f>'42 ocena syt. mat. g. społ-ek.'!$C$18:$H$18</c:f>
              <c:numCache>
                <c:formatCode>0.0%</c:formatCode>
                <c:ptCount val="6"/>
                <c:pt idx="0">
                  <c:v>0.2241421266561269</c:v>
                </c:pt>
                <c:pt idx="1">
                  <c:v>0.37270173063870404</c:v>
                </c:pt>
                <c:pt idx="2">
                  <c:v>0.7340038354597177</c:v>
                </c:pt>
                <c:pt idx="3">
                  <c:v>0.48140014005543685</c:v>
                </c:pt>
                <c:pt idx="4">
                  <c:v>0.55987524423621815</c:v>
                </c:pt>
                <c:pt idx="5">
                  <c:v>0.48552729370741765</c:v>
                </c:pt>
              </c:numCache>
            </c:numRef>
          </c:val>
        </c:ser>
        <c:dLbls>
          <c:showLegendKey val="0"/>
          <c:showVal val="0"/>
          <c:showCatName val="0"/>
          <c:showSerName val="0"/>
          <c:showPercent val="0"/>
          <c:showBubbleSize val="0"/>
        </c:dLbls>
        <c:gapWidth val="57"/>
        <c:axId val="847977712"/>
        <c:axId val="847978800"/>
      </c:barChart>
      <c:catAx>
        <c:axId val="847977712"/>
        <c:scaling>
          <c:orientation val="minMax"/>
        </c:scaling>
        <c:delete val="0"/>
        <c:axPos val="l"/>
        <c:numFmt formatCode="General" sourceLinked="1"/>
        <c:majorTickMark val="out"/>
        <c:minorTickMark val="none"/>
        <c:tickLblPos val="nextTo"/>
        <c:spPr>
          <a:ln>
            <a:solidFill>
              <a:sysClr val="windowText" lastClr="000000"/>
            </a:solidFill>
          </a:ln>
        </c:spPr>
        <c:crossAx val="847978800"/>
        <c:crosses val="autoZero"/>
        <c:auto val="1"/>
        <c:lblAlgn val="ctr"/>
        <c:lblOffset val="100"/>
        <c:noMultiLvlLbl val="0"/>
      </c:catAx>
      <c:valAx>
        <c:axId val="847978800"/>
        <c:scaling>
          <c:orientation val="minMax"/>
          <c:max val="1"/>
          <c:min val="0"/>
        </c:scaling>
        <c:delete val="0"/>
        <c:axPos val="b"/>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847977712"/>
        <c:crosses val="autoZero"/>
        <c:crossBetween val="between"/>
        <c:majorUnit val="0.2"/>
        <c:minorUnit val="0.1"/>
      </c:valAx>
    </c:plotArea>
    <c:legend>
      <c:legendPos val="r"/>
      <c:layout>
        <c:manualLayout>
          <c:xMode val="edge"/>
          <c:yMode val="edge"/>
          <c:x val="0.13629902718970141"/>
          <c:y val="7.5551198463855065E-2"/>
          <c:w val="0.83673818385197207"/>
          <c:h val="5.0186557562657601E-2"/>
        </c:manualLayout>
      </c:layout>
      <c:overlay val="0"/>
      <c:spPr>
        <a:solidFill>
          <a:schemeClr val="bg1"/>
        </a:solidFill>
        <a:ln w="6350">
          <a:noFill/>
        </a:ln>
      </c:spPr>
    </c:legend>
    <c:plotVisOnly val="1"/>
    <c:dispBlanksAs val="gap"/>
    <c:showDLblsOverMax val="0"/>
  </c:chart>
  <c:spPr>
    <a:ln>
      <a:noFill/>
    </a:ln>
  </c:spPr>
  <c:txPr>
    <a:bodyPr/>
    <a:lstStyle/>
    <a:p>
      <a:pPr>
        <a:defRPr sz="900">
          <a:latin typeface="Fira Sans" panose="020B0503050000020004" pitchFamily="34" charset="0"/>
          <a:ea typeface="Fira Sans" panose="020B0503050000020004" pitchFamily="34" charset="0"/>
          <a:cs typeface="Arial" panose="020B0604020202020204" pitchFamily="34" charset="0"/>
        </a:defRPr>
      </a:pPr>
      <a:endParaRPr lang="pl-PL"/>
    </a:p>
  </c:txPr>
  <c:externalData r:id="rId2">
    <c:autoUpdate val="0"/>
  </c:externalData>
  <c:userShapes r:id="rId3"/>
</c:chartSpace>
</file>

<file path=word/charts/chart18.xml><?xml version="1.0" encoding="utf-8"?>
<c:chartSpace xmlns:c="http://schemas.openxmlformats.org/drawingml/2006/chart" xmlns:a="http://schemas.openxmlformats.org/drawingml/2006/main" xmlns:r="http://schemas.openxmlformats.org/officeDocument/2006/relationships">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8238961297558137"/>
          <c:y val="0.18519214948877671"/>
          <c:w val="0.7762444750168328"/>
          <c:h val="0.73393702313669462"/>
        </c:manualLayout>
      </c:layout>
      <c:barChart>
        <c:barDir val="bar"/>
        <c:grouping val="clustered"/>
        <c:varyColors val="0"/>
        <c:ser>
          <c:idx val="0"/>
          <c:order val="0"/>
          <c:tx>
            <c:strRef>
              <c:f>'43 ocena syt. mat. miasto wieś'!$B$16</c:f>
              <c:strCache>
                <c:ptCount val="1"/>
                <c:pt idx="0">
                  <c:v>bad + rather bad</c:v>
                </c:pt>
              </c:strCache>
            </c:strRef>
          </c:tx>
          <c:spPr>
            <a:solidFill>
              <a:srgbClr val="99A5C9"/>
            </a:solidFill>
            <a:ln w="3175">
              <a:noFill/>
            </a:ln>
            <a:scene3d>
              <a:camera prst="orthographicFront"/>
              <a:lightRig rig="threePt" dir="t"/>
            </a:scene3d>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'43 ocena syt. mat. miasto wieś'!$C$15:$F$15</c:f>
              <c:strCache>
                <c:ptCount val="4"/>
                <c:pt idx="0">
                  <c:v>Rural areas</c:v>
                </c:pt>
                <c:pt idx="1">
                  <c:v>Cities 500 thous. and over</c:v>
                </c:pt>
                <c:pt idx="2">
                  <c:v>Urban areas in total</c:v>
                </c:pt>
                <c:pt idx="3">
                  <c:v>Total</c:v>
                </c:pt>
              </c:strCache>
            </c:strRef>
          </c:cat>
          <c:val>
            <c:numRef>
              <c:f>'43 ocena syt. mat. miasto wieś'!$C$16:$F$16</c:f>
              <c:numCache>
                <c:formatCode>0.0%</c:formatCode>
                <c:ptCount val="4"/>
                <c:pt idx="0">
                  <c:v>7.4717782383218495E-2</c:v>
                </c:pt>
                <c:pt idx="1">
                  <c:v>5.6881332948281814E-2</c:v>
                </c:pt>
                <c:pt idx="2">
                  <c:v>6.8055457785352602E-2</c:v>
                </c:pt>
                <c:pt idx="3">
                  <c:v>7.0226832925290833E-2</c:v>
                </c:pt>
              </c:numCache>
            </c:numRef>
          </c:val>
        </c:ser>
        <c:ser>
          <c:idx val="1"/>
          <c:order val="1"/>
          <c:tx>
            <c:strRef>
              <c:f>'43 ocena syt. mat. miasto wieś'!$B$17</c:f>
              <c:strCache>
                <c:ptCount val="1"/>
                <c:pt idx="0">
                  <c:v>neither good nor bad</c:v>
                </c:pt>
              </c:strCache>
            </c:strRef>
          </c:tx>
          <c:spPr>
            <a:solidFill>
              <a:srgbClr val="6677AD"/>
            </a:solidFill>
            <a:ln w="3175">
              <a:noFill/>
            </a:ln>
            <a:scene3d>
              <a:camera prst="orthographicFront"/>
              <a:lightRig rig="threePt" dir="t"/>
            </a:scene3d>
          </c:spPr>
          <c:invertIfNegative val="0"/>
          <c:dLbls>
            <c:numFmt formatCode="0.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'43 ocena syt. mat. miasto wieś'!$C$15:$F$15</c:f>
              <c:strCache>
                <c:ptCount val="4"/>
                <c:pt idx="0">
                  <c:v>Rural areas</c:v>
                </c:pt>
                <c:pt idx="1">
                  <c:v>Cities 500 thous. and over</c:v>
                </c:pt>
                <c:pt idx="2">
                  <c:v>Urban areas in total</c:v>
                </c:pt>
                <c:pt idx="3">
                  <c:v>Total</c:v>
                </c:pt>
              </c:strCache>
            </c:strRef>
          </c:cat>
          <c:val>
            <c:numRef>
              <c:f>'43 ocena syt. mat. miasto wieś'!$C$17:$F$17</c:f>
              <c:numCache>
                <c:formatCode>0.0%</c:formatCode>
                <c:ptCount val="4"/>
                <c:pt idx="0">
                  <c:v>0.48210453304805501</c:v>
                </c:pt>
                <c:pt idx="1">
                  <c:v>0.37297741169971116</c:v>
                </c:pt>
                <c:pt idx="2">
                  <c:v>0.42608966166457457</c:v>
                </c:pt>
                <c:pt idx="3">
                  <c:v>0.44434587336729364</c:v>
                </c:pt>
              </c:numCache>
            </c:numRef>
          </c:val>
        </c:ser>
        <c:ser>
          <c:idx val="2"/>
          <c:order val="2"/>
          <c:tx>
            <c:strRef>
              <c:f>'43 ocena syt. mat. miasto wieś'!$B$18</c:f>
              <c:strCache>
                <c:ptCount val="1"/>
                <c:pt idx="0">
                  <c:v>good + rather good</c:v>
                </c:pt>
              </c:strCache>
            </c:strRef>
          </c:tx>
          <c:spPr>
            <a:solidFill>
              <a:srgbClr val="334A92"/>
            </a:solidFill>
            <a:ln w="3175">
              <a:noFill/>
            </a:ln>
            <a:scene3d>
              <a:camera prst="orthographicFront"/>
              <a:lightRig rig="threePt" dir="t"/>
            </a:scene3d>
          </c:spPr>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'43 ocena syt. mat. miasto wieś'!$C$15:$F$15</c:f>
              <c:strCache>
                <c:ptCount val="4"/>
                <c:pt idx="0">
                  <c:v>Rural areas</c:v>
                </c:pt>
                <c:pt idx="1">
                  <c:v>Cities 500 thous. and over</c:v>
                </c:pt>
                <c:pt idx="2">
                  <c:v>Urban areas in total</c:v>
                </c:pt>
                <c:pt idx="3">
                  <c:v>Total</c:v>
                </c:pt>
              </c:strCache>
            </c:strRef>
          </c:cat>
          <c:val>
            <c:numRef>
              <c:f>'43 ocena syt. mat. miasto wieś'!$C$18:$F$18</c:f>
              <c:numCache>
                <c:formatCode>0.0%</c:formatCode>
                <c:ptCount val="4"/>
                <c:pt idx="0">
                  <c:v>0.44317768456872753</c:v>
                </c:pt>
                <c:pt idx="1">
                  <c:v>0.57014075311075674</c:v>
                </c:pt>
                <c:pt idx="2">
                  <c:v>0.50585498985837551</c:v>
                </c:pt>
                <c:pt idx="3">
                  <c:v>0.48552729370741765</c:v>
                </c:pt>
              </c:numCache>
            </c:numRef>
          </c:val>
        </c:ser>
        <c:dLbls>
          <c:showLegendKey val="0"/>
          <c:showVal val="0"/>
          <c:showCatName val="0"/>
          <c:showSerName val="0"/>
          <c:showPercent val="0"/>
          <c:showBubbleSize val="0"/>
        </c:dLbls>
        <c:gapWidth val="65"/>
        <c:axId val="847979888"/>
        <c:axId val="847980432"/>
      </c:barChart>
      <c:catAx>
        <c:axId val="847979888"/>
        <c:scaling>
          <c:orientation val="minMax"/>
        </c:scaling>
        <c:delete val="0"/>
        <c:axPos val="l"/>
        <c:numFmt formatCode="General" sourceLinked="1"/>
        <c:majorTickMark val="out"/>
        <c:minorTickMark val="none"/>
        <c:tickLblPos val="nextTo"/>
        <c:spPr>
          <a:ln>
            <a:solidFill>
              <a:sysClr val="windowText" lastClr="000000"/>
            </a:solidFill>
          </a:ln>
        </c:spPr>
        <c:crossAx val="847980432"/>
        <c:crosses val="autoZero"/>
        <c:auto val="1"/>
        <c:lblAlgn val="ctr"/>
        <c:lblOffset val="100"/>
        <c:noMultiLvlLbl val="0"/>
      </c:catAx>
      <c:valAx>
        <c:axId val="847980432"/>
        <c:scaling>
          <c:orientation val="minMax"/>
          <c:max val="1"/>
          <c:min val="0"/>
        </c:scaling>
        <c:delete val="0"/>
        <c:axPos val="b"/>
        <c:majorGridlines>
          <c:spPr>
            <a:ln w="6350">
              <a:solidFill>
                <a:sysClr val="window" lastClr="FFFFFF">
                  <a:lumMod val="65000"/>
                </a:sysClr>
              </a:solidFill>
            </a:ln>
          </c:spPr>
        </c:majorGridlines>
        <c:numFmt formatCode="0%" sourceLinked="0"/>
        <c:majorTickMark val="out"/>
        <c:minorTickMark val="none"/>
        <c:tickLblPos val="nextTo"/>
        <c:spPr>
          <a:ln>
            <a:noFill/>
          </a:ln>
        </c:spPr>
        <c:txPr>
          <a:bodyPr/>
          <a:lstStyle/>
          <a:p>
            <a:pPr>
              <a:defRPr sz="900">
                <a:solidFill>
                  <a:sysClr val="windowText" lastClr="000000"/>
                </a:solidFill>
              </a:defRPr>
            </a:pPr>
            <a:endParaRPr lang="pl-PL"/>
          </a:p>
        </c:txPr>
        <c:crossAx val="847979888"/>
        <c:crosses val="autoZero"/>
        <c:crossBetween val="between"/>
        <c:majorUnit val="0.2"/>
        <c:minorUnit val="5.0000000000000024E-2"/>
      </c:valAx>
    </c:plotArea>
    <c:legend>
      <c:legendPos val="r"/>
      <c:layout>
        <c:manualLayout>
          <c:xMode val="edge"/>
          <c:yMode val="edge"/>
          <c:x val="0.14846741219452508"/>
          <c:y val="0.11004391072554193"/>
          <c:w val="0.82431584300382055"/>
          <c:h val="5.8132070352974324E-2"/>
        </c:manualLayout>
      </c:layout>
      <c:overlay val="0"/>
      <c:spPr>
        <a:solidFill>
          <a:schemeClr val="bg1"/>
        </a:solidFill>
        <a:ln>
          <a:noFill/>
        </a:ln>
      </c:spPr>
      <c:txPr>
        <a:bodyPr/>
        <a:lstStyle/>
        <a:p>
          <a:pPr>
            <a:defRPr sz="900"/>
          </a:pPr>
          <a:endParaRPr lang="pl-PL"/>
        </a:p>
      </c:txPr>
    </c:legend>
    <c:plotVisOnly val="1"/>
    <c:dispBlanksAs val="gap"/>
    <c:showDLblsOverMax val="0"/>
  </c:chart>
  <c:spPr>
    <a:ln>
      <a:noFill/>
    </a:ln>
  </c:spPr>
  <c:txPr>
    <a:bodyPr/>
    <a:lstStyle/>
    <a:p>
      <a:pPr>
        <a:defRPr sz="900">
          <a:latin typeface="Fira Sans" panose="020B0503050000020004" pitchFamily="34" charset="0"/>
          <a:ea typeface="Fira Sans" panose="020B0503050000020004" pitchFamily="34" charset="0"/>
          <a:cs typeface="Arial" panose="020B0604020202020204" pitchFamily="34" charset="0"/>
        </a:defRPr>
      </a:pPr>
      <a:endParaRPr lang="pl-PL"/>
    </a:p>
  </c:txPr>
  <c:externalData r:id="rId2">
    <c:autoUpdate val="0"/>
  </c:externalData>
  <c:userShapes r:id="rId3"/>
</c:chartSpace>
</file>

<file path=word/drawings/drawing1.xml><?xml version="1.0" encoding="utf-8"?>
<c:userShapes xmlns:c="http://schemas.openxmlformats.org/drawingml/2006/chart">
  <cdr:relSizeAnchor xmlns:cdr="http://schemas.openxmlformats.org/drawingml/2006/chartDrawing">
    <cdr:from>
      <cdr:x>0</cdr:x>
      <cdr:y>6.24303E-7</cdr:y>
    </cdr:from>
    <cdr:to>
      <cdr:x>0.99927</cdr:x>
      <cdr:y>0.20323</cdr:y>
    </cdr:to>
    <cdr:sp macro="" textlink="">
      <cdr:nvSpPr>
        <cdr:cNvPr id="3" name="pole tekstowe 2"/>
        <cdr:cNvSpPr txBox="1"/>
      </cdr:nvSpPr>
      <cdr:spPr>
        <a:xfrm xmlns:a="http://schemas.openxmlformats.org/drawingml/2006/main">
          <a:off x="0" y="2"/>
          <a:ext cx="5116902" cy="651052"/>
        </a:xfrm>
        <a:prstGeom xmlns:a="http://schemas.openxmlformats.org/drawingml/2006/main" prst="rect">
          <a:avLst/>
        </a:prstGeom>
      </cdr:spPr>
      <cdr:txBody>
        <a:bodyPr xmlns:a="http://schemas.openxmlformats.org/drawingml/2006/main" vertOverflow="clip" wrap="square" lIns="0" tIns="36000" rIns="0" bIns="36000" rtlCol="0" anchor="t"/>
        <a:lstStyle xmlns:a="http://schemas.openxmlformats.org/drawingml/2006/main"/>
        <a:p xmlns:a="http://schemas.openxmlformats.org/drawingml/2006/main">
          <a:pPr algn="l"/>
          <a:endParaRPr lang="pl-PL" sz="900" b="1">
            <a:solidFill>
              <a:sysClr val="windowText" lastClr="000000"/>
            </a:solidFill>
            <a:latin typeface="Fira Sans" panose="020B0503050000020004" pitchFamily="34" charset="0"/>
            <a:ea typeface="Fira Sans" panose="020B0503050000020004" pitchFamily="34" charset="0"/>
            <a:cs typeface="Arial" panose="020B0604020202020204" pitchFamily="34" charset="0"/>
          </a:endParaRPr>
        </a:p>
        <a:p xmlns:a="http://schemas.openxmlformats.org/drawingml/2006/main">
          <a:pPr algn="l"/>
          <a:endParaRPr lang="pl-PL" sz="900" b="1">
            <a:solidFill>
              <a:sysClr val="windowText" lastClr="000000"/>
            </a:solidFill>
            <a:latin typeface="Fira Sans" panose="020B0503050000020004" pitchFamily="34" charset="0"/>
            <a:ea typeface="Fira Sans" panose="020B0503050000020004" pitchFamily="34" charset="0"/>
            <a:cs typeface="Arial" panose="020B0604020202020204" pitchFamily="34" charset="0"/>
          </a:endParaRPr>
        </a:p>
      </cdr:txBody>
    </cdr:sp>
  </cdr:relSizeAnchor>
  <cdr:relSizeAnchor xmlns:cdr="http://schemas.openxmlformats.org/drawingml/2006/chartDrawing">
    <cdr:from>
      <cdr:x>0</cdr:x>
      <cdr:y>0.18236</cdr:y>
    </cdr:from>
    <cdr:to>
      <cdr:x>0.05952</cdr:x>
      <cdr:y>0.23783</cdr:y>
    </cdr:to>
    <cdr:sp macro="" textlink="">
      <cdr:nvSpPr>
        <cdr:cNvPr id="4" name="Pole tekstowe 1"/>
        <cdr:cNvSpPr txBox="1"/>
      </cdr:nvSpPr>
      <cdr:spPr>
        <a:xfrm xmlns:a="http://schemas.openxmlformats.org/drawingml/2006/main">
          <a:off x="0" y="544899"/>
          <a:ext cx="304894" cy="165744"/>
        </a:xfrm>
        <a:prstGeom xmlns:a="http://schemas.openxmlformats.org/drawingml/2006/main" prst="rect">
          <a:avLst/>
        </a:prstGeom>
      </cdr:spPr>
      <cdr:txBody>
        <a:bodyPr xmlns:a="http://schemas.openxmlformats.org/drawingml/2006/main" wrap="square" lIns="0" tIns="0" rIns="0" bIns="0" rtlCol="0" anchor="ctr"/>
        <a:lstStyle xmlns:a="http://schemas.openxmlformats.org/drawingml/2006/main"/>
        <a:p xmlns:a="http://schemas.openxmlformats.org/drawingml/2006/main">
          <a:pPr algn="ctr"/>
          <a:r>
            <a:rPr lang="pl-PL" sz="900">
              <a:latin typeface="Fira Sans" panose="020B0503050000020004" pitchFamily="34" charset="0"/>
              <a:ea typeface="Fira Sans" panose="020B0503050000020004" pitchFamily="34" charset="0"/>
            </a:rPr>
            <a:t>PLN</a:t>
          </a:r>
        </a:p>
      </cdr:txBody>
    </cdr:sp>
  </cdr:relSizeAnchor>
  <cdr:relSizeAnchor xmlns:cdr="http://schemas.openxmlformats.org/drawingml/2006/chartDrawing">
    <cdr:from>
      <cdr:x>0</cdr:x>
      <cdr:y>0.01682</cdr:y>
    </cdr:from>
    <cdr:to>
      <cdr:x>1</cdr:x>
      <cdr:y>0.16615</cdr:y>
    </cdr:to>
    <cdr:sp macro="" textlink="">
      <cdr:nvSpPr>
        <cdr:cNvPr id="5" name="pole tekstowe 1"/>
        <cdr:cNvSpPr txBox="1"/>
      </cdr:nvSpPr>
      <cdr:spPr>
        <a:xfrm xmlns:a="http://schemas.openxmlformats.org/drawingml/2006/main">
          <a:off x="50800" y="50800"/>
          <a:ext cx="6117231" cy="451094"/>
        </a:xfrm>
        <a:prstGeom xmlns:a="http://schemas.openxmlformats.org/drawingml/2006/main" prst="rect">
          <a:avLst/>
        </a:prstGeom>
      </cdr:spPr>
      <cdr:txBody>
        <a:bodyPr xmlns:a="http://schemas.openxmlformats.org/drawingml/2006/main" wrap="square" lIns="0" tIns="36000" rIns="0" bIns="36000" rtlCol="0" anchor="t"/>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l"/>
          <a:r>
            <a:rPr lang="pl-PL" sz="900" b="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1. Level of average monthly income and expenditure</a:t>
          </a:r>
          <a:r>
            <a:rPr lang="pl-PL" sz="900" b="0" baseline="3000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1</a:t>
          </a:r>
          <a:r>
            <a:rPr lang="pl-PL" sz="900" b="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per capita in households</a:t>
          </a:r>
        </a:p>
        <a:p xmlns:a="http://schemas.openxmlformats.org/drawingml/2006/main">
          <a:pPr algn="l"/>
          <a:r>
            <a:rPr lang="pl-PL" sz="900" b="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and the share of expenditure</a:t>
          </a:r>
          <a:r>
            <a:rPr lang="pl-PL" sz="900" b="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in available income, 2004–2019</a:t>
          </a:r>
        </a:p>
        <a:p xmlns:a="http://schemas.openxmlformats.org/drawingml/2006/main">
          <a:pPr algn="l"/>
          <a:endParaRPr lang="pl-PL" sz="900" b="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endParaRPr>
        </a:p>
      </cdr:txBody>
    </cdr:sp>
  </cdr:relSizeAnchor>
</c:userShapes>
</file>

<file path=word/drawings/drawing2.xml><?xml version="1.0" encoding="utf-8"?>
<c:userShapes xmlns:c="http://schemas.openxmlformats.org/drawingml/2006/chart">
  <cdr:relSizeAnchor xmlns:cdr="http://schemas.openxmlformats.org/drawingml/2006/chartDrawing">
    <cdr:from>
      <cdr:x>0</cdr:x>
      <cdr:y>0.18708</cdr:y>
    </cdr:from>
    <cdr:to>
      <cdr:x>0.05952</cdr:x>
      <cdr:y>0.24255</cdr:y>
    </cdr:to>
    <cdr:sp macro="" textlink="">
      <cdr:nvSpPr>
        <cdr:cNvPr id="4" name="Pole tekstowe 1"/>
        <cdr:cNvSpPr txBox="1"/>
      </cdr:nvSpPr>
      <cdr:spPr>
        <a:xfrm xmlns:a="http://schemas.openxmlformats.org/drawingml/2006/main">
          <a:off x="0" y="563927"/>
          <a:ext cx="304780" cy="167205"/>
        </a:xfrm>
        <a:prstGeom xmlns:a="http://schemas.openxmlformats.org/drawingml/2006/main" prst="rect">
          <a:avLst/>
        </a:prstGeom>
      </cdr:spPr>
      <cdr:txBody>
        <a:bodyPr xmlns:a="http://schemas.openxmlformats.org/drawingml/2006/main" wrap="square" lIns="0" tIns="0" rIns="0" bIns="0" rtlCol="0" anchor="ctr"/>
        <a:lstStyle xmlns:a="http://schemas.openxmlformats.org/drawingml/2006/main"/>
        <a:p xmlns:a="http://schemas.openxmlformats.org/drawingml/2006/main">
          <a:pPr algn="ctr"/>
          <a:r>
            <a:rPr lang="pl-PL" sz="900">
              <a:latin typeface="Fira Sans" panose="020B0503050000020004" pitchFamily="34" charset="0"/>
              <a:ea typeface="Fira Sans" panose="020B0503050000020004" pitchFamily="34" charset="0"/>
            </a:rPr>
            <a:t>PLN</a:t>
          </a:r>
        </a:p>
      </cdr:txBody>
    </cdr:sp>
  </cdr:relSizeAnchor>
  <cdr:relSizeAnchor xmlns:cdr="http://schemas.openxmlformats.org/drawingml/2006/chartDrawing">
    <cdr:from>
      <cdr:x>0</cdr:x>
      <cdr:y>0.01685</cdr:y>
    </cdr:from>
    <cdr:to>
      <cdr:x>1</cdr:x>
      <cdr:y>0.1622</cdr:y>
    </cdr:to>
    <cdr:sp macro="" textlink="">
      <cdr:nvSpPr>
        <cdr:cNvPr id="5" name="pole tekstowe 1"/>
        <cdr:cNvSpPr txBox="1"/>
      </cdr:nvSpPr>
      <cdr:spPr>
        <a:xfrm xmlns:a="http://schemas.openxmlformats.org/drawingml/2006/main">
          <a:off x="50800" y="50800"/>
          <a:ext cx="6115028" cy="438136"/>
        </a:xfrm>
        <a:prstGeom xmlns:a="http://schemas.openxmlformats.org/drawingml/2006/main" prst="rect">
          <a:avLst/>
        </a:prstGeom>
      </cdr:spPr>
      <cdr:txBody>
        <a:bodyPr xmlns:a="http://schemas.openxmlformats.org/drawingml/2006/main" wrap="square" lIns="0" tIns="36000" rIns="0" bIns="36000" rtlCol="0" anchor="t"/>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l"/>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2.</a:t>
          </a:r>
          <a:r>
            <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Average monthly available income and expenditure per capita in households and the share</a:t>
          </a:r>
        </a:p>
        <a:p xmlns:a="http://schemas.openxmlformats.org/drawingml/2006/main">
          <a:pPr algn="l"/>
          <a:r>
            <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of average</a:t>
          </a:r>
          <a:r>
            <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monthly expenditure in available income by socio-economic groups</a:t>
          </a:r>
          <a:r>
            <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in 2019</a:t>
          </a:r>
          <a:endPar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endParaRPr>
        </a:p>
      </cdr:txBody>
    </cdr:sp>
  </cdr:relSizeAnchor>
</c:userShapes>
</file>

<file path=word/drawings/drawing3.xml><?xml version="1.0" encoding="utf-8"?>
<c:userShapes xmlns:c="http://schemas.openxmlformats.org/drawingml/2006/chart">
  <cdr:relSizeAnchor xmlns:cdr="http://schemas.openxmlformats.org/drawingml/2006/chartDrawing">
    <cdr:from>
      <cdr:x>0.4258</cdr:x>
      <cdr:y>0.58033</cdr:y>
    </cdr:from>
    <cdr:to>
      <cdr:x>0.82187</cdr:x>
      <cdr:y>0.65698</cdr:y>
    </cdr:to>
    <cdr:sp macro="" textlink="">
      <cdr:nvSpPr>
        <cdr:cNvPr id="2" name="pole tekstowe 1"/>
        <cdr:cNvSpPr txBox="1"/>
      </cdr:nvSpPr>
      <cdr:spPr>
        <a:xfrm xmlns:a="http://schemas.openxmlformats.org/drawingml/2006/main">
          <a:off x="2181180" y="1802012"/>
          <a:ext cx="2028870" cy="238009"/>
        </a:xfrm>
        <a:prstGeom xmlns:a="http://schemas.openxmlformats.org/drawingml/2006/main" prst="rect">
          <a:avLst/>
        </a:prstGeom>
      </cdr:spPr>
      <cdr:txBody>
        <a:bodyPr xmlns:a="http://schemas.openxmlformats.org/drawingml/2006/main" vertOverflow="clip" wrap="square" rtlCol="0" anchor="ctr"/>
        <a:lstStyle xmlns:a="http://schemas.openxmlformats.org/drawingml/2006/main"/>
        <a:p xmlns:a="http://schemas.openxmlformats.org/drawingml/2006/main">
          <a:pPr algn="ctr"/>
          <a:r>
            <a:rPr lang="pl-PL" sz="900" b="0" i="0">
              <a:solidFill>
                <a:sysClr val="windowText" lastClr="000000"/>
              </a:solidFill>
              <a:latin typeface="Fira Sans" panose="020B0503050000020004" pitchFamily="34" charset="0"/>
              <a:ea typeface="Fira Sans" panose="020B0503050000020004" pitchFamily="34" charset="0"/>
              <a:cs typeface="Arial" panose="020B0604020202020204" pitchFamily="34" charset="0"/>
            </a:rPr>
            <a:t>National</a:t>
          </a:r>
          <a:r>
            <a:rPr lang="pl-PL" sz="900" b="0" i="0" baseline="0">
              <a:solidFill>
                <a:sysClr val="windowText" lastClr="000000"/>
              </a:solidFill>
              <a:latin typeface="Fira Sans" panose="020B0503050000020004" pitchFamily="34" charset="0"/>
              <a:ea typeface="Fira Sans" panose="020B0503050000020004" pitchFamily="34" charset="0"/>
              <a:cs typeface="Arial" panose="020B0604020202020204" pitchFamily="34" charset="0"/>
            </a:rPr>
            <a:t> average</a:t>
          </a:r>
          <a:r>
            <a:rPr lang="pl-PL" sz="900" b="0" i="0">
              <a:solidFill>
                <a:sysClr val="windowText" lastClr="000000"/>
              </a:solidFill>
              <a:latin typeface="Fira Sans" panose="020B0503050000020004" pitchFamily="34" charset="0"/>
              <a:ea typeface="Fira Sans" panose="020B0503050000020004" pitchFamily="34" charset="0"/>
              <a:cs typeface="Arial" panose="020B0604020202020204" pitchFamily="34" charset="0"/>
            </a:rPr>
            <a:t> = 100%</a:t>
          </a:r>
        </a:p>
      </cdr:txBody>
    </cdr:sp>
  </cdr:relSizeAnchor>
  <cdr:relSizeAnchor xmlns:cdr="http://schemas.openxmlformats.org/drawingml/2006/chartDrawing">
    <cdr:from>
      <cdr:x>0</cdr:x>
      <cdr:y>0.01636</cdr:y>
    </cdr:from>
    <cdr:to>
      <cdr:x>1</cdr:x>
      <cdr:y>0.16755</cdr:y>
    </cdr:to>
    <cdr:sp macro="" textlink="">
      <cdr:nvSpPr>
        <cdr:cNvPr id="4" name="pole tekstowe 2"/>
        <cdr:cNvSpPr txBox="1"/>
      </cdr:nvSpPr>
      <cdr:spPr>
        <a:xfrm xmlns:a="http://schemas.openxmlformats.org/drawingml/2006/main">
          <a:off x="50800" y="50800"/>
          <a:ext cx="6113804" cy="469459"/>
        </a:xfrm>
        <a:prstGeom xmlns:a="http://schemas.openxmlformats.org/drawingml/2006/main" prst="rect">
          <a:avLst/>
        </a:prstGeom>
      </cdr:spPr>
      <cdr:txBody>
        <a:bodyPr xmlns:a="http://schemas.openxmlformats.org/drawingml/2006/main" wrap="square" lIns="0" tIns="36000" rIns="0" bIns="36000" rtlCol="0" anchor="t"/>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l"/>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3. Indicator of average monthly available income and expenditure per capita in households</a:t>
          </a:r>
        </a:p>
        <a:p xmlns:a="http://schemas.openxmlformats.org/drawingml/2006/main">
          <a:pPr algn="l"/>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by socio-economic groups compared to</a:t>
          </a:r>
          <a:r>
            <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the national average in 2019</a:t>
          </a:r>
        </a:p>
        <a:p xmlns:a="http://schemas.openxmlformats.org/drawingml/2006/main">
          <a:pPr algn="l"/>
          <a:endPar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endParaRPr>
        </a:p>
      </cdr:txBody>
    </cdr:sp>
  </cdr:relSizeAnchor>
</c:userShapes>
</file>

<file path=word/drawings/drawing4.xml><?xml version="1.0" encoding="utf-8"?>
<c:userShapes xmlns:c="http://schemas.openxmlformats.org/drawingml/2006/chart">
  <cdr:relSizeAnchor xmlns:cdr="http://schemas.openxmlformats.org/drawingml/2006/chartDrawing">
    <cdr:from>
      <cdr:x>0</cdr:x>
      <cdr:y>0.01319</cdr:y>
    </cdr:from>
    <cdr:to>
      <cdr:x>1</cdr:x>
      <cdr:y>0.10221</cdr:y>
    </cdr:to>
    <cdr:sp macro="" textlink="">
      <cdr:nvSpPr>
        <cdr:cNvPr id="4" name="pole tekstowe 1"/>
        <cdr:cNvSpPr txBox="1"/>
      </cdr:nvSpPr>
      <cdr:spPr>
        <a:xfrm xmlns:a="http://schemas.openxmlformats.org/drawingml/2006/main">
          <a:off x="50800" y="50800"/>
          <a:ext cx="6115028" cy="342905"/>
        </a:xfrm>
        <a:prstGeom xmlns:a="http://schemas.openxmlformats.org/drawingml/2006/main" prst="rect">
          <a:avLst/>
        </a:prstGeom>
      </cdr:spPr>
      <cdr:txBody>
        <a:bodyPr xmlns:a="http://schemas.openxmlformats.org/drawingml/2006/main" wrap="square" lIns="0" tIns="36000" rIns="0" bIns="36000" rtlCol="0" anchor="t"/>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l"/>
          <a:r>
            <a:rPr lang="pl-PL" sz="900" b="0"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4. Structure of average monthly available income per capita in households in 2019</a:t>
          </a:r>
        </a:p>
        <a:p xmlns:a="http://schemas.openxmlformats.org/drawingml/2006/main">
          <a:pPr algn="l"/>
          <a:endParaRPr lang="pl-PL" sz="900" b="0"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endParaRPr>
        </a:p>
      </cdr:txBody>
    </cdr:sp>
  </cdr:relSizeAnchor>
  <cdr:relSizeAnchor xmlns:cdr="http://schemas.openxmlformats.org/drawingml/2006/chartDrawing">
    <cdr:from>
      <cdr:x>0</cdr:x>
      <cdr:y>0.92235</cdr:y>
    </cdr:from>
    <cdr:to>
      <cdr:x>1</cdr:x>
      <cdr:y>1</cdr:y>
    </cdr:to>
    <cdr:sp macro="" textlink="">
      <cdr:nvSpPr>
        <cdr:cNvPr id="5" name="pole tekstowe 1"/>
        <cdr:cNvSpPr txBox="1"/>
      </cdr:nvSpPr>
      <cdr:spPr>
        <a:xfrm xmlns:a="http://schemas.openxmlformats.org/drawingml/2006/main">
          <a:off x="0" y="3552825"/>
          <a:ext cx="5120640" cy="299085"/>
        </a:xfrm>
        <a:prstGeom xmlns:a="http://schemas.openxmlformats.org/drawingml/2006/main" prst="rect">
          <a:avLst/>
        </a:prstGeom>
      </cdr:spPr>
      <cdr:txBody>
        <a:bodyPr xmlns:a="http://schemas.openxmlformats.org/drawingml/2006/main" wrap="square" lIns="36000" tIns="0" rIns="36000" bIns="0"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pl-PL" sz="800" baseline="0">
              <a:latin typeface="Fira Sans" panose="020B0503050000020004" pitchFamily="34" charset="0"/>
              <a:ea typeface="Fira Sans" panose="020B0503050000020004" pitchFamily="34" charset="0"/>
              <a:cs typeface="Arial" panose="020B0604020202020204" pitchFamily="34" charset="0"/>
            </a:rPr>
            <a:t>*In the cathegory "Other income" are included: income from property, income from real estate renting and other income. </a:t>
          </a:r>
          <a:endParaRPr lang="pl-PL" sz="800">
            <a:latin typeface="Fira Sans" panose="020B0503050000020004" pitchFamily="34" charset="0"/>
            <a:ea typeface="Fira Sans" panose="020B0503050000020004" pitchFamily="34" charset="0"/>
            <a:cs typeface="Arial" panose="020B0604020202020204" pitchFamily="34" charset="0"/>
          </a:endParaRPr>
        </a:p>
      </cdr:txBody>
    </cdr:sp>
  </cdr:relSizeAnchor>
</c:userShapes>
</file>

<file path=word/drawings/drawing5.xml><?xml version="1.0" encoding="utf-8"?>
<c:userShapes xmlns:c="http://schemas.openxmlformats.org/drawingml/2006/chart">
  <cdr:relSizeAnchor xmlns:cdr="http://schemas.openxmlformats.org/drawingml/2006/chartDrawing">
    <cdr:from>
      <cdr:x>0</cdr:x>
      <cdr:y>0.00304</cdr:y>
    </cdr:from>
    <cdr:to>
      <cdr:x>0.99963</cdr:x>
      <cdr:y>0.17346</cdr:y>
    </cdr:to>
    <cdr:sp macro="" textlink="">
      <cdr:nvSpPr>
        <cdr:cNvPr id="4" name="pole tekstowe 3"/>
        <cdr:cNvSpPr txBox="1"/>
      </cdr:nvSpPr>
      <cdr:spPr>
        <a:xfrm xmlns:a="http://schemas.openxmlformats.org/drawingml/2006/main">
          <a:off x="0" y="9849"/>
          <a:ext cx="5120650" cy="552126"/>
        </a:xfrm>
        <a:prstGeom xmlns:a="http://schemas.openxmlformats.org/drawingml/2006/main" prst="rect">
          <a:avLst/>
        </a:prstGeom>
      </cdr:spPr>
      <cdr:txBody>
        <a:bodyPr xmlns:a="http://schemas.openxmlformats.org/drawingml/2006/main" vertOverflow="clip" wrap="square" lIns="0" tIns="36000" rIns="0" bIns="36000" rtlCol="0" anchor="t"/>
        <a:lstStyle xmlns:a="http://schemas.openxmlformats.org/drawingml/2006/main"/>
        <a:p xmlns:a="http://schemas.openxmlformats.org/drawingml/2006/main">
          <a:pPr algn="l"/>
          <a:r>
            <a:rPr lang="pl-PL" sz="900" b="0"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5. Difference in income measured by Gini coefficient for Poland</a:t>
          </a:r>
        </a:p>
        <a:p xmlns:a="http://schemas.openxmlformats.org/drawingml/2006/main">
          <a:pPr algn="l"/>
          <a:r>
            <a:rPr lang="pl-PL" sz="900" b="0"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by place of residence, 2004–2019</a:t>
          </a:r>
        </a:p>
        <a:p xmlns:a="http://schemas.openxmlformats.org/drawingml/2006/main">
          <a:pPr algn="l"/>
          <a:endParaRPr lang="pl-PL" sz="900" b="0" i="1"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endParaRPr>
        </a:p>
      </cdr:txBody>
    </cdr:sp>
  </cdr:relSizeAnchor>
</c:userShapes>
</file>

<file path=word/drawings/drawing6.xml><?xml version="1.0" encoding="utf-8"?>
<c:userShapes xmlns:c="http://schemas.openxmlformats.org/drawingml/2006/chart">
  <cdr:relSizeAnchor xmlns:cdr="http://schemas.openxmlformats.org/drawingml/2006/chartDrawing">
    <cdr:from>
      <cdr:x>0</cdr:x>
      <cdr:y>0.01742</cdr:y>
    </cdr:from>
    <cdr:to>
      <cdr:x>1</cdr:x>
      <cdr:y>0.17825</cdr:y>
    </cdr:to>
    <cdr:sp macro="" textlink="">
      <cdr:nvSpPr>
        <cdr:cNvPr id="3" name="pole tekstowe 1"/>
        <cdr:cNvSpPr txBox="1"/>
      </cdr:nvSpPr>
      <cdr:spPr>
        <a:xfrm xmlns:a="http://schemas.openxmlformats.org/drawingml/2006/main">
          <a:off x="50800" y="50800"/>
          <a:ext cx="6115028" cy="468972"/>
        </a:xfrm>
        <a:prstGeom xmlns:a="http://schemas.openxmlformats.org/drawingml/2006/main" prst="rect">
          <a:avLst/>
        </a:prstGeom>
      </cdr:spPr>
      <cdr:txBody>
        <a:bodyPr xmlns:a="http://schemas.openxmlformats.org/drawingml/2006/main" wrap="square" lIns="0" tIns="36000" rIns="0" bIns="36000" rtlCol="0" anchor="t"/>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l"/>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6. Share of average monthly expenditure per capita on food and non-alcoholic beverages</a:t>
          </a:r>
        </a:p>
        <a:p xmlns:a="http://schemas.openxmlformats.org/drawingml/2006/main">
          <a:pPr algn="l"/>
          <a:r>
            <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and housing,</a:t>
          </a:r>
          <a:r>
            <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water, electricity, gas and other fuels in the total expenditure of households,</a:t>
          </a:r>
        </a:p>
        <a:p xmlns:a="http://schemas.openxmlformats.org/drawingml/2006/main">
          <a:pPr algn="l"/>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2004–2019</a:t>
          </a:r>
        </a:p>
      </cdr:txBody>
    </cdr:sp>
  </cdr:relSizeAnchor>
</c:userShapes>
</file>

<file path=word/drawings/drawing7.xml><?xml version="1.0" encoding="utf-8"?>
<c:userShapes xmlns:c="http://schemas.openxmlformats.org/drawingml/2006/chart">
  <cdr:relSizeAnchor xmlns:cdr="http://schemas.openxmlformats.org/drawingml/2006/chartDrawing">
    <cdr:from>
      <cdr:x>0</cdr:x>
      <cdr:y>0.01227</cdr:y>
    </cdr:from>
    <cdr:to>
      <cdr:x>1</cdr:x>
      <cdr:y>0.13346</cdr:y>
    </cdr:to>
    <cdr:sp macro="" textlink="">
      <cdr:nvSpPr>
        <cdr:cNvPr id="3" name="pole tekstowe 1"/>
        <cdr:cNvSpPr txBox="1"/>
      </cdr:nvSpPr>
      <cdr:spPr>
        <a:xfrm xmlns:a="http://schemas.openxmlformats.org/drawingml/2006/main">
          <a:off x="0" y="50792"/>
          <a:ext cx="5122545" cy="501658"/>
        </a:xfrm>
        <a:prstGeom xmlns:a="http://schemas.openxmlformats.org/drawingml/2006/main" prst="rect">
          <a:avLst/>
        </a:prstGeom>
      </cdr:spPr>
      <cdr:txBody>
        <a:bodyPr xmlns:a="http://schemas.openxmlformats.org/drawingml/2006/main" wrap="square" lIns="0" tIns="36000" rIns="0" bIns="36000" rtlCol="0" anchor="t"/>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l"/>
          <a:r>
            <a:rPr lang="pl-PL" sz="900" b="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7.</a:t>
          </a:r>
          <a:r>
            <a:rPr lang="pl-PL" sz="900" b="0" i="1"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Structure of average monthly expenditure per capita in households</a:t>
          </a:r>
        </a:p>
        <a:p xmlns:a="http://schemas.openxmlformats.org/drawingml/2006/main">
          <a:pPr algn="l"/>
          <a:r>
            <a:rPr lang="pl-PL" sz="900" b="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(in % of total expenditure) in 2019</a:t>
          </a:r>
        </a:p>
      </cdr:txBody>
    </cdr:sp>
  </cdr:relSizeAnchor>
</c:userShapes>
</file>

<file path=word/drawings/drawing8.xml><?xml version="1.0" encoding="utf-8"?>
<c:userShapes xmlns:c="http://schemas.openxmlformats.org/drawingml/2006/chart">
  <cdr:relSizeAnchor xmlns:cdr="http://schemas.openxmlformats.org/drawingml/2006/chartDrawing">
    <cdr:from>
      <cdr:x>0.17616</cdr:x>
      <cdr:y>0.01509</cdr:y>
    </cdr:from>
    <cdr:to>
      <cdr:x>0.85986</cdr:x>
      <cdr:y>0.10776</cdr:y>
    </cdr:to>
    <cdr:sp macro="" textlink="">
      <cdr:nvSpPr>
        <cdr:cNvPr id="5" name="pole tekstowe 4"/>
        <cdr:cNvSpPr txBox="1"/>
      </cdr:nvSpPr>
      <cdr:spPr>
        <a:xfrm xmlns:a="http://schemas.openxmlformats.org/drawingml/2006/main">
          <a:off x="1281114" y="66676"/>
          <a:ext cx="4972050" cy="4095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pl-PL" sz="1100"/>
        </a:p>
      </cdr:txBody>
    </cdr:sp>
  </cdr:relSizeAnchor>
  <cdr:relSizeAnchor xmlns:cdr="http://schemas.openxmlformats.org/drawingml/2006/chartDrawing">
    <cdr:from>
      <cdr:x>0.0871</cdr:x>
      <cdr:y>0.00647</cdr:y>
    </cdr:from>
    <cdr:to>
      <cdr:x>0.89915</cdr:x>
      <cdr:y>0.11853</cdr:y>
    </cdr:to>
    <cdr:sp macro="" textlink="">
      <cdr:nvSpPr>
        <cdr:cNvPr id="8" name="pole tekstowe 7"/>
        <cdr:cNvSpPr txBox="1"/>
      </cdr:nvSpPr>
      <cdr:spPr>
        <a:xfrm xmlns:a="http://schemas.openxmlformats.org/drawingml/2006/main">
          <a:off x="633414" y="28576"/>
          <a:ext cx="5905500" cy="4953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pl-PL" sz="1100"/>
        </a:p>
      </cdr:txBody>
    </cdr:sp>
  </cdr:relSizeAnchor>
  <cdr:relSizeAnchor xmlns:cdr="http://schemas.openxmlformats.org/drawingml/2006/chartDrawing">
    <cdr:from>
      <cdr:x>0.09889</cdr:x>
      <cdr:y>0.01293</cdr:y>
    </cdr:from>
    <cdr:to>
      <cdr:x>0.87033</cdr:x>
      <cdr:y>0.13147</cdr:y>
    </cdr:to>
    <cdr:sp macro="" textlink="">
      <cdr:nvSpPr>
        <cdr:cNvPr id="9" name="pole tekstowe 8"/>
        <cdr:cNvSpPr txBox="1"/>
      </cdr:nvSpPr>
      <cdr:spPr>
        <a:xfrm xmlns:a="http://schemas.openxmlformats.org/drawingml/2006/main">
          <a:off x="719139" y="57151"/>
          <a:ext cx="5610225" cy="52387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pl-PL" sz="1100"/>
        </a:p>
      </cdr:txBody>
    </cdr:sp>
  </cdr:relSizeAnchor>
  <cdr:relSizeAnchor xmlns:cdr="http://schemas.openxmlformats.org/drawingml/2006/chartDrawing">
    <cdr:from>
      <cdr:x>0</cdr:x>
      <cdr:y>0.18533</cdr:y>
    </cdr:from>
    <cdr:to>
      <cdr:x>0.0595</cdr:x>
      <cdr:y>0.23844</cdr:y>
    </cdr:to>
    <cdr:sp macro="" textlink="">
      <cdr:nvSpPr>
        <cdr:cNvPr id="6" name="Pole tekstowe 1"/>
        <cdr:cNvSpPr txBox="1"/>
      </cdr:nvSpPr>
      <cdr:spPr>
        <a:xfrm xmlns:a="http://schemas.openxmlformats.org/drawingml/2006/main">
          <a:off x="0" y="533704"/>
          <a:ext cx="304791" cy="152942"/>
        </a:xfrm>
        <a:prstGeom xmlns:a="http://schemas.openxmlformats.org/drawingml/2006/main" prst="rect">
          <a:avLst/>
        </a:prstGeom>
      </cdr:spPr>
      <cdr:txBody>
        <a:bodyPr xmlns:a="http://schemas.openxmlformats.org/drawingml/2006/main" wrap="square" lIns="0" tIns="0" rIns="0" bIns="0" rtlCol="0" anchor="ctr"/>
        <a:lstStyle xmlns:a="http://schemas.openxmlformats.org/drawingml/2006/main"/>
        <a:p xmlns:a="http://schemas.openxmlformats.org/drawingml/2006/main">
          <a:pPr algn="ctr"/>
          <a:r>
            <a:rPr lang="pl-PL" sz="900">
              <a:latin typeface="Fira Sans" panose="020B0503050000020004" pitchFamily="34" charset="0"/>
              <a:ea typeface="Fira Sans" panose="020B0503050000020004" pitchFamily="34" charset="0"/>
            </a:rPr>
            <a:t>PLN</a:t>
          </a:r>
        </a:p>
      </cdr:txBody>
    </cdr:sp>
  </cdr:relSizeAnchor>
  <cdr:relSizeAnchor xmlns:cdr="http://schemas.openxmlformats.org/drawingml/2006/chartDrawing">
    <cdr:from>
      <cdr:x>0</cdr:x>
      <cdr:y>0.01764</cdr:y>
    </cdr:from>
    <cdr:to>
      <cdr:x>1</cdr:x>
      <cdr:y>0.17971</cdr:y>
    </cdr:to>
    <cdr:sp macro="" textlink="">
      <cdr:nvSpPr>
        <cdr:cNvPr id="7" name="pole tekstowe 1"/>
        <cdr:cNvSpPr txBox="1"/>
      </cdr:nvSpPr>
      <cdr:spPr>
        <a:xfrm xmlns:a="http://schemas.openxmlformats.org/drawingml/2006/main">
          <a:off x="50800" y="50800"/>
          <a:ext cx="6115028" cy="466716"/>
        </a:xfrm>
        <a:prstGeom xmlns:a="http://schemas.openxmlformats.org/drawingml/2006/main" prst="rect">
          <a:avLst/>
        </a:prstGeom>
      </cdr:spPr>
      <cdr:txBody>
        <a:bodyPr xmlns:a="http://schemas.openxmlformats.org/drawingml/2006/main" wrap="square" lIns="0" tIns="36000" rIns="0" bIns="36000" rtlCol="0" anchor="t"/>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l"/>
          <a:r>
            <a:rPr lang="pl-PL" sz="900" b="0" spc="-10">
              <a:solidFill>
                <a:sysClr val="windowText" lastClr="000000"/>
              </a:solidFill>
              <a:effectLst/>
              <a:latin typeface="Fira Sans SemiBold" panose="020B0603050000020004" pitchFamily="34" charset="0"/>
              <a:ea typeface="Fira Sans SemiBold" panose="020B0603050000020004" pitchFamily="34" charset="0"/>
              <a:cs typeface="Arial" panose="020B0604020202020204" pitchFamily="34" charset="0"/>
            </a:rPr>
            <a:t>Graph 8</a:t>
          </a:r>
          <a:r>
            <a:rPr lang="pl-PL" sz="900" b="0" i="1" spc="-10">
              <a:solidFill>
                <a:sysClr val="windowText" lastClr="000000"/>
              </a:solidFill>
              <a:effectLst/>
              <a:latin typeface="Fira Sans SemiBold" panose="020B0603050000020004" pitchFamily="34" charset="0"/>
              <a:ea typeface="Fira Sans SemiBold" panose="020B0603050000020004" pitchFamily="34" charset="0"/>
              <a:cs typeface="Arial" panose="020B0604020202020204" pitchFamily="34" charset="0"/>
            </a:rPr>
            <a:t>.</a:t>
          </a:r>
          <a:r>
            <a:rPr lang="pl-PL" sz="900" b="0" i="1" spc="-10" baseline="0">
              <a:solidFill>
                <a:sysClr val="windowText" lastClr="000000"/>
              </a:solidFill>
              <a:effectLst/>
              <a:latin typeface="Fira Sans SemiBold" panose="020B0603050000020004" pitchFamily="34" charset="0"/>
              <a:ea typeface="Fira Sans SemiBold" panose="020B0603050000020004" pitchFamily="34" charset="0"/>
              <a:cs typeface="Arial" panose="020B0604020202020204" pitchFamily="34" charset="0"/>
            </a:rPr>
            <a:t> </a:t>
          </a:r>
          <a:r>
            <a:rPr lang="pl-PL" sz="900" b="0" spc="-10" baseline="0">
              <a:solidFill>
                <a:sysClr val="windowText" lastClr="000000"/>
              </a:solidFill>
              <a:effectLst/>
              <a:latin typeface="Fira Sans SemiBold" panose="020B0603050000020004" pitchFamily="34" charset="0"/>
              <a:ea typeface="Fira Sans SemiBold" panose="020B0603050000020004" pitchFamily="34" charset="0"/>
              <a:cs typeface="Arial" panose="020B0604020202020204" pitchFamily="34" charset="0"/>
            </a:rPr>
            <a:t>Average monthly available income and expenditure per capita in households and the share</a:t>
          </a:r>
        </a:p>
        <a:p xmlns:a="http://schemas.openxmlformats.org/drawingml/2006/main">
          <a:pPr algn="l"/>
          <a:r>
            <a:rPr lang="pl-PL" sz="900" b="0" spc="-10" baseline="0">
              <a:solidFill>
                <a:sysClr val="windowText" lastClr="000000"/>
              </a:solidFill>
              <a:effectLst/>
              <a:latin typeface="Fira Sans SemiBold" panose="020B0603050000020004" pitchFamily="34" charset="0"/>
              <a:ea typeface="Fira Sans SemiBold" panose="020B0603050000020004" pitchFamily="34" charset="0"/>
              <a:cs typeface="Arial" panose="020B0604020202020204" pitchFamily="34" charset="0"/>
            </a:rPr>
            <a:t>                 of average monthly expenditure in available income by quintile groups in 2019</a:t>
          </a:r>
          <a:endParaRPr lang="pl-PL" sz="900" b="0" spc="-10">
            <a:latin typeface="Fira Sans SemiBold" panose="020B0603050000020004" pitchFamily="34" charset="0"/>
            <a:ea typeface="Fira Sans SemiBold" panose="020B0603050000020004" pitchFamily="34" charset="0"/>
            <a:cs typeface="Arial" panose="020B0604020202020204" pitchFamily="34" charset="0"/>
          </a:endParaRPr>
        </a:p>
      </cdr:txBody>
    </cdr:sp>
  </cdr:relSizeAnchor>
</c:userShapes>
</file>

<file path=word/drawings/drawing9.xml><?xml version="1.0" encoding="utf-8"?>
<c:userShapes xmlns:c="http://schemas.openxmlformats.org/drawingml/2006/chart">
  <cdr:relSizeAnchor xmlns:cdr="http://schemas.openxmlformats.org/drawingml/2006/chartDrawing">
    <cdr:from>
      <cdr:x>0.00372</cdr:x>
      <cdr:y>0.16254</cdr:y>
    </cdr:from>
    <cdr:to>
      <cdr:x>0.06322</cdr:x>
      <cdr:y>0.2245</cdr:y>
    </cdr:to>
    <cdr:sp macro="" textlink="">
      <cdr:nvSpPr>
        <cdr:cNvPr id="3" name="Pole tekstowe 1"/>
        <cdr:cNvSpPr txBox="1"/>
      </cdr:nvSpPr>
      <cdr:spPr>
        <a:xfrm xmlns:a="http://schemas.openxmlformats.org/drawingml/2006/main">
          <a:off x="19050" y="509039"/>
          <a:ext cx="304791" cy="194048"/>
        </a:xfrm>
        <a:prstGeom xmlns:a="http://schemas.openxmlformats.org/drawingml/2006/main" prst="rect">
          <a:avLst/>
        </a:prstGeom>
      </cdr:spPr>
      <cdr:txBody>
        <a:bodyPr xmlns:a="http://schemas.openxmlformats.org/drawingml/2006/main" wrap="square" lIns="0" tIns="0" rIns="0" bIns="0" rtlCol="0" anchor="ctr"/>
        <a:lstStyle xmlns:a="http://schemas.openxmlformats.org/drawingml/2006/main"/>
        <a:p xmlns:a="http://schemas.openxmlformats.org/drawingml/2006/main">
          <a:pPr algn="ctr"/>
          <a:r>
            <a:rPr lang="pl-PL" sz="900">
              <a:latin typeface="Fira Sans" panose="020B0503050000020004" pitchFamily="34" charset="0"/>
              <a:ea typeface="Fira Sans" panose="020B0503050000020004" pitchFamily="34" charset="0"/>
            </a:rPr>
            <a:t>PLN</a:t>
          </a:r>
        </a:p>
      </cdr:txBody>
    </cdr:sp>
  </cdr:relSizeAnchor>
  <cdr:relSizeAnchor xmlns:cdr="http://schemas.openxmlformats.org/drawingml/2006/chartDrawing">
    <cdr:from>
      <cdr:x>0</cdr:x>
      <cdr:y>0.01622</cdr:y>
    </cdr:from>
    <cdr:to>
      <cdr:x>1</cdr:x>
      <cdr:y>0.164</cdr:y>
    </cdr:to>
    <cdr:sp macro="" textlink="">
      <cdr:nvSpPr>
        <cdr:cNvPr id="4" name="pole tekstowe 1"/>
        <cdr:cNvSpPr txBox="1"/>
      </cdr:nvSpPr>
      <cdr:spPr>
        <a:xfrm xmlns:a="http://schemas.openxmlformats.org/drawingml/2006/main">
          <a:off x="50800" y="50800"/>
          <a:ext cx="6115028" cy="462816"/>
        </a:xfrm>
        <a:prstGeom xmlns:a="http://schemas.openxmlformats.org/drawingml/2006/main" prst="rect">
          <a:avLst/>
        </a:prstGeom>
      </cdr:spPr>
      <cdr:txBody>
        <a:bodyPr xmlns:a="http://schemas.openxmlformats.org/drawingml/2006/main" wrap="square" lIns="0" tIns="36000" rIns="0" bIns="36000" rtlCol="0" anchor="t"/>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l"/>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9.</a:t>
          </a:r>
          <a:r>
            <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Average monthly available income and expenditure per capita in households and the share</a:t>
          </a:r>
        </a:p>
        <a:p xmlns:a="http://schemas.openxmlformats.org/drawingml/2006/main">
          <a:pPr algn="l"/>
          <a:r>
            <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of expenditure in available income by class of locality in 2019</a:t>
          </a:r>
        </a:p>
      </cdr:txBody>
    </cdr:sp>
  </cdr:relSizeAnchor>
</c:userShapes>
</file>

<file path=word/drawings/drawing10.xml><?xml version="1.0" encoding="utf-8"?>
<c:userShapes xmlns:c="http://schemas.openxmlformats.org/drawingml/2006/chart">
  <cdr:relSizeAnchor xmlns:cdr="http://schemas.openxmlformats.org/drawingml/2006/chartDrawing">
    <cdr:from>
      <cdr:x>0</cdr:x>
      <cdr:y>0</cdr:y>
    </cdr:from>
    <cdr:to>
      <cdr:x>0.99968</cdr:x>
      <cdr:y>0.18532</cdr:y>
    </cdr:to>
    <cdr:sp macro="" textlink="">
      <cdr:nvSpPr>
        <cdr:cNvPr id="2" name="Pole tekstowe 1"/>
        <cdr:cNvSpPr txBox="1"/>
      </cdr:nvSpPr>
      <cdr:spPr>
        <a:xfrm xmlns:a="http://schemas.openxmlformats.org/drawingml/2006/main">
          <a:off x="0" y="0"/>
          <a:ext cx="5120906" cy="491319"/>
        </a:xfrm>
        <a:prstGeom xmlns:a="http://schemas.openxmlformats.org/drawingml/2006/main" prst="rect">
          <a:avLst/>
        </a:prstGeom>
      </cdr:spPr>
      <cdr:txBody>
        <a:bodyPr xmlns:a="http://schemas.openxmlformats.org/drawingml/2006/main" vertOverflow="clip" wrap="square" lIns="0" tIns="36000" rIns="0" bIns="36000" rtlCol="0" anchor="t"/>
        <a:lstStyle xmlns:a="http://schemas.openxmlformats.org/drawingml/2006/main"/>
        <a:p xmlns:a="http://schemas.openxmlformats.org/drawingml/2006/main">
          <a:pPr algn="l"/>
          <a:r>
            <a:rPr lang="pl-PL" sz="900" b="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10.</a:t>
          </a:r>
          <a:r>
            <a:rPr lang="pl-PL" sz="900" b="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Average monthly consumption of selected food products per capita in households</a:t>
          </a:r>
          <a:br>
            <a:rPr lang="pl-PL" sz="900" b="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br>
          <a:r>
            <a:rPr lang="pl-PL" sz="900" b="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by quintile groups in 2019</a:t>
          </a:r>
        </a:p>
      </cdr:txBody>
    </cdr:sp>
  </cdr:relSizeAnchor>
  <cdr:relSizeAnchor xmlns:cdr="http://schemas.openxmlformats.org/drawingml/2006/chartDrawing">
    <cdr:from>
      <cdr:x>0</cdr:x>
      <cdr:y>0.178</cdr:y>
    </cdr:from>
    <cdr:to>
      <cdr:x>0.03719</cdr:x>
      <cdr:y>0.23629</cdr:y>
    </cdr:to>
    <cdr:sp macro="" textlink="">
      <cdr:nvSpPr>
        <cdr:cNvPr id="3" name="Pole tekstowe 1"/>
        <cdr:cNvSpPr txBox="1"/>
      </cdr:nvSpPr>
      <cdr:spPr>
        <a:xfrm xmlns:a="http://schemas.openxmlformats.org/drawingml/2006/main">
          <a:off x="0" y="474165"/>
          <a:ext cx="190555" cy="155274"/>
        </a:xfrm>
        <a:prstGeom xmlns:a="http://schemas.openxmlformats.org/drawingml/2006/main" prst="rect">
          <a:avLst/>
        </a:prstGeom>
      </cdr:spPr>
      <cdr:txBody>
        <a:bodyPr xmlns:a="http://schemas.openxmlformats.org/drawingml/2006/main" wrap="square" lIns="0" tIns="0" rIns="0" bIns="0" rtlCol="0" anchor="ctr"/>
        <a:lstStyle xmlns:a="http://schemas.openxmlformats.org/drawingml/2006/main"/>
        <a:p xmlns:a="http://schemas.openxmlformats.org/drawingml/2006/main">
          <a:pPr algn="ctr"/>
          <a:r>
            <a:rPr lang="pl-PL" sz="900">
              <a:latin typeface="Fira Sans" panose="020B0503050000020004" pitchFamily="34" charset="0"/>
              <a:ea typeface="Fira Sans" panose="020B0503050000020004" pitchFamily="34" charset="0"/>
            </a:rPr>
            <a:t>kg</a:t>
          </a:r>
        </a:p>
      </cdr:txBody>
    </cdr:sp>
  </cdr:relSizeAnchor>
</c:userShapes>
</file>

<file path=word/drawings/drawing11.xml><?xml version="1.0" encoding="utf-8"?>
<c:userShapes xmlns:c="http://schemas.openxmlformats.org/drawingml/2006/chart">
  <cdr:relSizeAnchor xmlns:cdr="http://schemas.openxmlformats.org/drawingml/2006/chartDrawing">
    <cdr:from>
      <cdr:x>0</cdr:x>
      <cdr:y>0</cdr:y>
    </cdr:from>
    <cdr:to>
      <cdr:x>0.99968</cdr:x>
      <cdr:y>0.16988</cdr:y>
    </cdr:to>
    <cdr:sp macro="" textlink="">
      <cdr:nvSpPr>
        <cdr:cNvPr id="2" name="Pole tekstowe 1"/>
        <cdr:cNvSpPr txBox="1"/>
      </cdr:nvSpPr>
      <cdr:spPr>
        <a:xfrm xmlns:a="http://schemas.openxmlformats.org/drawingml/2006/main">
          <a:off x="0" y="0"/>
          <a:ext cx="5120906" cy="450376"/>
        </a:xfrm>
        <a:prstGeom xmlns:a="http://schemas.openxmlformats.org/drawingml/2006/main" prst="rect">
          <a:avLst/>
        </a:prstGeom>
      </cdr:spPr>
      <cdr:txBody>
        <a:bodyPr xmlns:a="http://schemas.openxmlformats.org/drawingml/2006/main" vertOverflow="clip" wrap="square" lIns="0" tIns="36000" rIns="0" bIns="36000" rtlCol="0" anchor="t"/>
        <a:lstStyle xmlns:a="http://schemas.openxmlformats.org/drawingml/2006/main"/>
        <a:p xmlns:a="http://schemas.openxmlformats.org/drawingml/2006/main">
          <a:pPr algn="l"/>
          <a:r>
            <a:rPr lang="pl-PL" sz="900" b="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11. Average monthly consumption of selected food products per capita in households</a:t>
          </a:r>
        </a:p>
        <a:p xmlns:a="http://schemas.openxmlformats.org/drawingml/2006/main">
          <a:pPr algn="l"/>
          <a:r>
            <a:rPr lang="pl-PL" sz="900" b="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by place of residence in 2019</a:t>
          </a:r>
        </a:p>
      </cdr:txBody>
    </cdr:sp>
  </cdr:relSizeAnchor>
  <cdr:relSizeAnchor xmlns:cdr="http://schemas.openxmlformats.org/drawingml/2006/chartDrawing">
    <cdr:from>
      <cdr:x>0</cdr:x>
      <cdr:y>0.16968</cdr:y>
    </cdr:from>
    <cdr:to>
      <cdr:x>0.03719</cdr:x>
      <cdr:y>0.22797</cdr:y>
    </cdr:to>
    <cdr:sp macro="" textlink="">
      <cdr:nvSpPr>
        <cdr:cNvPr id="3" name="Pole tekstowe 1"/>
        <cdr:cNvSpPr txBox="1"/>
      </cdr:nvSpPr>
      <cdr:spPr>
        <a:xfrm xmlns:a="http://schemas.openxmlformats.org/drawingml/2006/main">
          <a:off x="0" y="451986"/>
          <a:ext cx="190555" cy="155274"/>
        </a:xfrm>
        <a:prstGeom xmlns:a="http://schemas.openxmlformats.org/drawingml/2006/main" prst="rect">
          <a:avLst/>
        </a:prstGeom>
      </cdr:spPr>
      <cdr:txBody>
        <a:bodyPr xmlns:a="http://schemas.openxmlformats.org/drawingml/2006/main" wrap="square" lIns="0" tIns="0" rIns="0" bIns="0" rtlCol="0" anchor="ctr"/>
        <a:lstStyle xmlns:a="http://schemas.openxmlformats.org/drawingml/2006/main"/>
        <a:p xmlns:a="http://schemas.openxmlformats.org/drawingml/2006/main">
          <a:pPr algn="ctr"/>
          <a:r>
            <a:rPr lang="pl-PL" sz="900">
              <a:latin typeface="Fira Sans" panose="020B0503050000020004" pitchFamily="34" charset="0"/>
              <a:ea typeface="Fira Sans" panose="020B0503050000020004" pitchFamily="34" charset="0"/>
            </a:rPr>
            <a:t>kg</a:t>
          </a:r>
        </a:p>
      </cdr:txBody>
    </cdr:sp>
  </cdr:relSizeAnchor>
</c:userShapes>
</file>

<file path=word/drawings/drawing12.xml><?xml version="1.0" encoding="utf-8"?>
<c:userShapes xmlns:c="http://schemas.openxmlformats.org/drawingml/2006/chart">
  <cdr:relSizeAnchor xmlns:cdr="http://schemas.openxmlformats.org/drawingml/2006/chartDrawing">
    <cdr:from>
      <cdr:x>0</cdr:x>
      <cdr:y>3.7037E-7</cdr:y>
    </cdr:from>
    <cdr:to>
      <cdr:x>0.99945</cdr:x>
      <cdr:y>0.127</cdr:y>
    </cdr:to>
    <cdr:sp macro="" textlink="">
      <cdr:nvSpPr>
        <cdr:cNvPr id="2" name="pole tekstowe 1"/>
        <cdr:cNvSpPr txBox="1"/>
      </cdr:nvSpPr>
      <cdr:spPr>
        <a:xfrm xmlns:a="http://schemas.openxmlformats.org/drawingml/2006/main">
          <a:off x="0" y="1"/>
          <a:ext cx="5120997" cy="342899"/>
        </a:xfrm>
        <a:prstGeom xmlns:a="http://schemas.openxmlformats.org/drawingml/2006/main" prst="rect">
          <a:avLst/>
        </a:prstGeom>
      </cdr:spPr>
      <cdr:txBody>
        <a:bodyPr xmlns:a="http://schemas.openxmlformats.org/drawingml/2006/main" vertOverflow="clip" wrap="square" lIns="0" tIns="36000" rIns="0" bIns="36000" rtlCol="0" anchor="t"/>
        <a:lstStyle xmlns:a="http://schemas.openxmlformats.org/drawingml/2006/main"/>
        <a:p xmlns:a="http://schemas.openxmlformats.org/drawingml/2006/main">
          <a:pPr algn="l"/>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a:t>
          </a:r>
          <a:r>
            <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12.</a:t>
          </a:r>
          <a:r>
            <a:rPr lang="pl-PL" sz="900" b="0" i="1"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Households equipped with selected durable goods by quintile groups in 2019</a:t>
          </a:r>
        </a:p>
        <a:p xmlns:a="http://schemas.openxmlformats.org/drawingml/2006/main">
          <a:pPr algn="l"/>
          <a:endPar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endParaRPr>
        </a:p>
      </cdr:txBody>
    </cdr:sp>
  </cdr:relSizeAnchor>
</c:userShapes>
</file>

<file path=word/drawings/drawing13.xml><?xml version="1.0" encoding="utf-8"?>
<c:userShapes xmlns:c="http://schemas.openxmlformats.org/drawingml/2006/chart">
  <cdr:relSizeAnchor xmlns:cdr="http://schemas.openxmlformats.org/drawingml/2006/chartDrawing">
    <cdr:from>
      <cdr:x>0</cdr:x>
      <cdr:y>4.29336E-7</cdr:y>
    </cdr:from>
    <cdr:to>
      <cdr:x>0.99945</cdr:x>
      <cdr:y>0.14722</cdr:y>
    </cdr:to>
    <cdr:sp macro="" textlink="">
      <cdr:nvSpPr>
        <cdr:cNvPr id="2" name="pole tekstowe 1"/>
        <cdr:cNvSpPr txBox="1"/>
      </cdr:nvSpPr>
      <cdr:spPr>
        <a:xfrm xmlns:a="http://schemas.openxmlformats.org/drawingml/2006/main">
          <a:off x="0" y="1"/>
          <a:ext cx="5120997" cy="342900"/>
        </a:xfrm>
        <a:prstGeom xmlns:a="http://schemas.openxmlformats.org/drawingml/2006/main" prst="rect">
          <a:avLst/>
        </a:prstGeom>
      </cdr:spPr>
      <cdr:txBody>
        <a:bodyPr xmlns:a="http://schemas.openxmlformats.org/drawingml/2006/main" vertOverflow="clip" wrap="square" lIns="0" tIns="36000" rIns="0" bIns="36000" rtlCol="0" anchor="t"/>
        <a:lstStyle xmlns:a="http://schemas.openxmlformats.org/drawingml/2006/main"/>
        <a:p xmlns:a="http://schemas.openxmlformats.org/drawingml/2006/main">
          <a:pPr algn="l"/>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17.</a:t>
          </a:r>
          <a:r>
            <a:rPr lang="pl-PL" sz="900" b="0" spc="-1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Households equipped with selected durable goods by place of residence in 2019</a:t>
          </a:r>
        </a:p>
        <a:p xmlns:a="http://schemas.openxmlformats.org/drawingml/2006/main">
          <a:pPr algn="l"/>
          <a:endParaRPr lang="pl-PL" sz="900" b="0" spc="-1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endParaRPr>
        </a:p>
      </cdr:txBody>
    </cdr:sp>
  </cdr:relSizeAnchor>
</c:userShapes>
</file>

<file path=word/drawings/drawing14.xml><?xml version="1.0" encoding="utf-8"?>
<c:userShapes xmlns:c="http://schemas.openxmlformats.org/drawingml/2006/chart">
  <cdr:relSizeAnchor xmlns:cdr="http://schemas.openxmlformats.org/drawingml/2006/chartDrawing">
    <cdr:from>
      <cdr:x>0</cdr:x>
      <cdr:y>4.29336E-7</cdr:y>
    </cdr:from>
    <cdr:to>
      <cdr:x>0.99945</cdr:x>
      <cdr:y>0.14722</cdr:y>
    </cdr:to>
    <cdr:sp macro="" textlink="">
      <cdr:nvSpPr>
        <cdr:cNvPr id="2" name="pole tekstowe 1"/>
        <cdr:cNvSpPr txBox="1"/>
      </cdr:nvSpPr>
      <cdr:spPr>
        <a:xfrm xmlns:a="http://schemas.openxmlformats.org/drawingml/2006/main">
          <a:off x="0" y="1"/>
          <a:ext cx="5120997" cy="342900"/>
        </a:xfrm>
        <a:prstGeom xmlns:a="http://schemas.openxmlformats.org/drawingml/2006/main" prst="rect">
          <a:avLst/>
        </a:prstGeom>
      </cdr:spPr>
      <cdr:txBody>
        <a:bodyPr xmlns:a="http://schemas.openxmlformats.org/drawingml/2006/main" vertOverflow="clip" wrap="square" lIns="0" tIns="36000" rIns="0" bIns="36000" rtlCol="0" anchor="t"/>
        <a:lstStyle xmlns:a="http://schemas.openxmlformats.org/drawingml/2006/main"/>
        <a:p xmlns:a="http://schemas.openxmlformats.org/drawingml/2006/main">
          <a:pPr algn="l"/>
          <a:r>
            <a:rPr lang="pl-PL" sz="900" b="0" spc="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13.</a:t>
          </a:r>
          <a:r>
            <a:rPr lang="pl-PL" sz="900" b="0"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Households equipped with selected durable goods by place of residence in 2019</a:t>
          </a:r>
        </a:p>
        <a:p xmlns:a="http://schemas.openxmlformats.org/drawingml/2006/main">
          <a:pPr algn="l"/>
          <a:endParaRPr lang="pl-PL" sz="900" b="0" spc="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endParaRPr>
        </a:p>
      </cdr:txBody>
    </cdr:sp>
  </cdr:relSizeAnchor>
</c:userShapes>
</file>

<file path=word/drawings/drawing15.xml><?xml version="1.0" encoding="utf-8"?>
<c:userShapes xmlns:c="http://schemas.openxmlformats.org/drawingml/2006/chart">
  <cdr:relSizeAnchor xmlns:cdr="http://schemas.openxmlformats.org/drawingml/2006/chartDrawing">
    <cdr:from>
      <cdr:x>0</cdr:x>
      <cdr:y>0.00304</cdr:y>
    </cdr:from>
    <cdr:to>
      <cdr:x>0.99979</cdr:x>
      <cdr:y>0.17037</cdr:y>
    </cdr:to>
    <cdr:sp macro="" textlink="">
      <cdr:nvSpPr>
        <cdr:cNvPr id="4" name="pole tekstowe 3"/>
        <cdr:cNvSpPr txBox="1"/>
      </cdr:nvSpPr>
      <cdr:spPr>
        <a:xfrm xmlns:a="http://schemas.openxmlformats.org/drawingml/2006/main">
          <a:off x="0" y="7988"/>
          <a:ext cx="5122739" cy="439687"/>
        </a:xfrm>
        <a:prstGeom xmlns:a="http://schemas.openxmlformats.org/drawingml/2006/main" prst="rect">
          <a:avLst/>
        </a:prstGeom>
      </cdr:spPr>
      <cdr:txBody>
        <a:bodyPr xmlns:a="http://schemas.openxmlformats.org/drawingml/2006/main" vertOverflow="clip" wrap="square" lIns="0" tIns="36000" rIns="0" bIns="36000" rtlCol="0" anchor="t"/>
        <a:lstStyle xmlns:a="http://schemas.openxmlformats.org/drawingml/2006/main"/>
        <a:p xmlns:a="http://schemas.openxmlformats.org/drawingml/2006/main">
          <a:pPr algn="l"/>
          <a:r>
            <a:rPr lang="pl-PL" sz="900" b="0"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14</a:t>
          </a:r>
          <a:r>
            <a:rPr lang="pl-PL" sz="900" b="0" i="1"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Dwellings equipped with selected technical and sanitary installations</a:t>
          </a:r>
        </a:p>
        <a:p xmlns:a="http://schemas.openxmlformats.org/drawingml/2006/main">
          <a:pPr algn="l"/>
          <a:r>
            <a:rPr lang="pl-PL" sz="900" b="0"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by place of residence in 2019</a:t>
          </a:r>
        </a:p>
        <a:p xmlns:a="http://schemas.openxmlformats.org/drawingml/2006/main">
          <a:pPr algn="l"/>
          <a:endParaRPr lang="pl-PL" sz="900" b="0"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endParaRPr>
        </a:p>
      </cdr:txBody>
    </cdr:sp>
  </cdr:relSizeAnchor>
</c:userShapes>
</file>

<file path=word/drawings/drawing16.xml><?xml version="1.0" encoding="utf-8"?>
<c:userShapes xmlns:c="http://schemas.openxmlformats.org/drawingml/2006/chart">
  <cdr:relSizeAnchor xmlns:cdr="http://schemas.openxmlformats.org/drawingml/2006/chartDrawing">
    <cdr:from>
      <cdr:x>0</cdr:x>
      <cdr:y>0.00304</cdr:y>
    </cdr:from>
    <cdr:to>
      <cdr:x>0.99979</cdr:x>
      <cdr:y>0.16312</cdr:y>
    </cdr:to>
    <cdr:sp macro="" textlink="">
      <cdr:nvSpPr>
        <cdr:cNvPr id="4" name="pole tekstowe 3"/>
        <cdr:cNvSpPr txBox="1"/>
      </cdr:nvSpPr>
      <cdr:spPr>
        <a:xfrm xmlns:a="http://schemas.openxmlformats.org/drawingml/2006/main">
          <a:off x="0" y="7988"/>
          <a:ext cx="5122739" cy="420637"/>
        </a:xfrm>
        <a:prstGeom xmlns:a="http://schemas.openxmlformats.org/drawingml/2006/main" prst="rect">
          <a:avLst/>
        </a:prstGeom>
      </cdr:spPr>
      <cdr:txBody>
        <a:bodyPr xmlns:a="http://schemas.openxmlformats.org/drawingml/2006/main" vertOverflow="clip" wrap="square" lIns="0" tIns="36000" rIns="0" bIns="36000" rtlCol="0" anchor="t"/>
        <a:lstStyle xmlns:a="http://schemas.openxmlformats.org/drawingml/2006/main"/>
        <a:p xmlns:a="http://schemas.openxmlformats.org/drawingml/2006/main">
          <a:pPr algn="l"/>
          <a:r>
            <a:rPr lang="pl-PL" sz="900" b="0"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15. Dwellings equipped with selected technical and sanitary installation</a:t>
          </a:r>
        </a:p>
        <a:p xmlns:a="http://schemas.openxmlformats.org/drawingml/2006/main">
          <a:pPr algn="l"/>
          <a:r>
            <a:rPr lang="pl-PL" sz="900" b="0" spc="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by quintile groups in 2019</a:t>
          </a:r>
        </a:p>
      </cdr:txBody>
    </cdr:sp>
  </cdr:relSizeAnchor>
</c:userShapes>
</file>

<file path=word/drawings/drawing17.xml><?xml version="1.0" encoding="utf-8"?>
<c:userShapes xmlns:c="http://schemas.openxmlformats.org/drawingml/2006/chart">
  <cdr:relSizeAnchor xmlns:cdr="http://schemas.openxmlformats.org/drawingml/2006/chartDrawing">
    <cdr:from>
      <cdr:x>0</cdr:x>
      <cdr:y>0</cdr:y>
    </cdr:from>
    <cdr:to>
      <cdr:x>0</cdr:x>
      <cdr:y>0</cdr:y>
    </cdr:to>
    <cdr:sp macro="" textlink="">
      <cdr:nvSpPr>
        <cdr:cNvPr id="2" name="pole tekstowe 1"/>
        <cdr:cNvSpPr txBox="1"/>
      </cdr:nvSpPr>
      <cdr:spPr>
        <a:xfrm xmlns:a="http://schemas.openxmlformats.org/drawingml/2006/main">
          <a:off x="0" y="1"/>
          <a:ext cx="6092456" cy="861236"/>
        </a:xfrm>
        <a:prstGeom xmlns:a="http://schemas.openxmlformats.org/drawingml/2006/main" prst="rect">
          <a:avLst/>
        </a:prstGeom>
      </cdr:spPr>
      <cdr:txBody>
        <a:bodyPr xmlns:a="http://schemas.openxmlformats.org/drawingml/2006/main" vertOverflow="clip" wrap="square" rtlCol="0" anchor="t"/>
        <a:lstStyle xmlns:a="http://schemas.openxmlformats.org/drawingml/2006/main"/>
        <a:p xmlns:a="http://schemas.openxmlformats.org/drawingml/2006/main">
          <a:pPr algn="ctr"/>
          <a:r>
            <a:rPr lang="pl-PL" sz="1050" b="1"/>
            <a:t>Wykres 20.</a:t>
          </a:r>
        </a:p>
        <a:p xmlns:a="http://schemas.openxmlformats.org/drawingml/2006/main">
          <a:pPr algn="ctr"/>
          <a:r>
            <a:rPr lang="pl-PL" sz="1050" b="1"/>
            <a:t>Subiektywna ocena sytuacji materialnej gospodarstw domowych według grup społeczno ekonomicznych w 2014 r.</a:t>
          </a:r>
          <a:endParaRPr lang="pl-PL" sz="1050">
            <a:effectLst/>
          </a:endParaRPr>
        </a:p>
      </cdr:txBody>
    </cdr:sp>
  </cdr:relSizeAnchor>
  <cdr:relSizeAnchor xmlns:cdr="http://schemas.openxmlformats.org/drawingml/2006/chartDrawing">
    <cdr:from>
      <cdr:x>0</cdr:x>
      <cdr:y>0.42818</cdr:y>
    </cdr:from>
    <cdr:to>
      <cdr:x>0.05542</cdr:x>
      <cdr:y>0.512</cdr:y>
    </cdr:to>
    <cdr:sp macro="" textlink="">
      <cdr:nvSpPr>
        <cdr:cNvPr id="3" name="pole tekstowe 2"/>
        <cdr:cNvSpPr txBox="1"/>
      </cdr:nvSpPr>
      <cdr:spPr>
        <a:xfrm xmlns:a="http://schemas.openxmlformats.org/drawingml/2006/main" rot="16200000">
          <a:off x="23812" y="1862137"/>
          <a:ext cx="371475" cy="4191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pl-PL"/>
        </a:p>
      </cdr:txBody>
    </cdr:sp>
  </cdr:relSizeAnchor>
  <cdr:relSizeAnchor xmlns:cdr="http://schemas.openxmlformats.org/drawingml/2006/chartDrawing">
    <cdr:from>
      <cdr:x>0</cdr:x>
      <cdr:y>2.31487E-7</cdr:y>
    </cdr:from>
    <cdr:to>
      <cdr:x>0.99688</cdr:x>
      <cdr:y>0.0882</cdr:y>
    </cdr:to>
    <cdr:sp macro="" textlink="">
      <cdr:nvSpPr>
        <cdr:cNvPr id="4" name="pole tekstowe 3"/>
        <cdr:cNvSpPr txBox="1"/>
      </cdr:nvSpPr>
      <cdr:spPr>
        <a:xfrm xmlns:a="http://schemas.openxmlformats.org/drawingml/2006/main">
          <a:off x="0" y="1"/>
          <a:ext cx="5107829" cy="381000"/>
        </a:xfrm>
        <a:prstGeom xmlns:a="http://schemas.openxmlformats.org/drawingml/2006/main" prst="rect">
          <a:avLst/>
        </a:prstGeom>
      </cdr:spPr>
      <cdr:txBody>
        <a:bodyPr xmlns:a="http://schemas.openxmlformats.org/drawingml/2006/main" vertOverflow="clip" wrap="square" lIns="0" tIns="36000" rIns="0" bIns="36000" rtlCol="0" anchor="t"/>
        <a:lstStyle xmlns:a="http://schemas.openxmlformats.org/drawingml/2006/main"/>
        <a:p xmlns:a="http://schemas.openxmlformats.org/drawingml/2006/main">
          <a:pPr algn="l"/>
          <a:r>
            <a:rPr lang="pl-PL" sz="900" b="0" spc="-2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16.</a:t>
          </a:r>
          <a:r>
            <a:rPr lang="pl-PL" sz="900" b="0" spc="-2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i="1" spc="-2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a:t>
          </a:r>
          <a:r>
            <a:rPr lang="pl-PL" sz="900" b="0" spc="-2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Subjective evaluation of financial situation of households by socio-ecenomic groups in 2019</a:t>
          </a:r>
        </a:p>
        <a:p xmlns:a="http://schemas.openxmlformats.org/drawingml/2006/main">
          <a:pPr algn="l"/>
          <a:endParaRPr lang="pl-PL" sz="900" b="1" baseline="0">
            <a:solidFill>
              <a:sysClr val="windowText" lastClr="000000"/>
            </a:solidFill>
            <a:latin typeface="Fira Sans" panose="020B0503050000020004" pitchFamily="34" charset="0"/>
            <a:ea typeface="Fira Sans" panose="020B0503050000020004" pitchFamily="34" charset="0"/>
            <a:cs typeface="Arial" panose="020B0604020202020204" pitchFamily="34" charset="0"/>
          </a:endParaRPr>
        </a:p>
      </cdr:txBody>
    </cdr:sp>
  </cdr:relSizeAnchor>
</c:userShapes>
</file>

<file path=word/drawings/drawing18.xml><?xml version="1.0" encoding="utf-8"?>
<c:userShapes xmlns:c="http://schemas.openxmlformats.org/drawingml/2006/chart">
  <cdr:relSizeAnchor xmlns:cdr="http://schemas.openxmlformats.org/drawingml/2006/chartDrawing">
    <cdr:from>
      <cdr:x>0</cdr:x>
      <cdr:y>0</cdr:y>
    </cdr:from>
    <cdr:to>
      <cdr:x>0.99963</cdr:x>
      <cdr:y>0.11921</cdr:y>
    </cdr:to>
    <cdr:sp macro="" textlink="">
      <cdr:nvSpPr>
        <cdr:cNvPr id="2" name="pole tekstowe 1"/>
        <cdr:cNvSpPr txBox="1"/>
      </cdr:nvSpPr>
      <cdr:spPr>
        <a:xfrm xmlns:a="http://schemas.openxmlformats.org/drawingml/2006/main">
          <a:off x="0" y="0"/>
          <a:ext cx="5120650" cy="390525"/>
        </a:xfrm>
        <a:prstGeom xmlns:a="http://schemas.openxmlformats.org/drawingml/2006/main" prst="rect">
          <a:avLst/>
        </a:prstGeom>
      </cdr:spPr>
      <cdr:txBody>
        <a:bodyPr xmlns:a="http://schemas.openxmlformats.org/drawingml/2006/main" vertOverflow="clip" wrap="square" lIns="0" tIns="36000" rIns="0" bIns="36000" rtlCol="0" anchor="t"/>
        <a:lstStyle xmlns:a="http://schemas.openxmlformats.org/drawingml/2006/main"/>
        <a:p xmlns:a="http://schemas.openxmlformats.org/drawingml/2006/main">
          <a:pPr algn="l"/>
          <a:r>
            <a:rPr lang="pl-PL" sz="900" b="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Graph 17.</a:t>
          </a:r>
          <a:r>
            <a:rPr lang="pl-PL" sz="900" b="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rPr>
            <a:t> Subjective evaluation of financial situation of households by place of residence in 2019</a:t>
          </a:r>
        </a:p>
        <a:p xmlns:a="http://schemas.openxmlformats.org/drawingml/2006/main">
          <a:pPr algn="l"/>
          <a:endParaRPr lang="pl-PL" sz="900" b="0" baseline="0">
            <a:solidFill>
              <a:sysClr val="windowText" lastClr="000000"/>
            </a:solidFill>
            <a:latin typeface="Fira Sans SemiBold" panose="020B0603050000020004" pitchFamily="34" charset="0"/>
            <a:ea typeface="Fira Sans SemiBold" panose="020B0603050000020004" pitchFamily="34" charset="0"/>
            <a:cs typeface="Arial" panose="020B0604020202020204" pitchFamily="34" charset="0"/>
          </a:endParaRPr>
        </a:p>
      </cdr:txBody>
    </cdr:sp>
  </cdr:relSizeAnchor>
</c:userShapes>
</file>

<file path=word/theme/theme1.xml><?xml version="1.0" encoding="utf-8"?>
<a:theme xmlns:a="http://schemas.openxmlformats.org/drawingml/2006/main" name="Motyw pakietu Office">
  <a:themeElements>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theme/themeOverride1.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7.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8.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9.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0.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1.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2.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3.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4.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5.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6.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7.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18.xml><?xml version="1.0" encoding="utf-8"?>
<a:themeOverride xmlns:a="http://schemas.openxmlformats.org/drawingml/2006/main">
  <a:clrScheme name="GRANATOWY LOGO">
    <a:dk1>
      <a:sysClr val="windowText" lastClr="000000"/>
    </a:dk1>
    <a:lt1>
      <a:sysClr val="window" lastClr="FFFFFF"/>
    </a:lt1>
    <a:dk2>
      <a:srgbClr val="F0AB00"/>
    </a:dk2>
    <a:lt2>
      <a:srgbClr val="CF0B2D"/>
    </a:lt2>
    <a:accent1>
      <a:srgbClr val="001D77"/>
    </a:accent1>
    <a:accent2>
      <a:srgbClr val="334A92"/>
    </a:accent2>
    <a:accent3>
      <a:srgbClr val="6677AD"/>
    </a:accent3>
    <a:accent4>
      <a:srgbClr val="99A5C9"/>
    </a:accent4>
    <a:accent5>
      <a:srgbClr val="CCD2E4"/>
    </a:accent5>
    <a:accent6>
      <a:srgbClr val="D0CFCF"/>
    </a:accent6>
    <a:hlink>
      <a:srgbClr val="AAA9A9"/>
    </a:hlink>
    <a:folHlink>
      <a:srgbClr val="605D5C"/>
    </a:folHlink>
  </a:clrScheme>
  <a:fontScheme name="fira">
    <a:majorFont>
      <a:latin typeface="Fira Sans Medium"/>
      <a:ea typeface=""/>
      <a:cs typeface=""/>
    </a:majorFont>
    <a:minorFont>
      <a:latin typeface="Fira Sans Light"/>
      <a:ea typeface=""/>
      <a:cs typeface=""/>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Kolejno_x015b__x0107_ xmlns="30d47203-49ec-4c8c-a442-62231931aabb" xsi:nil="true"/>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Pisma" ma:contentTypeID="0x003F9B028CC42C594AAF0DA90575FA3373" ma:contentTypeVersion="" ma:contentTypeDescription="" ma:contentTypeScope="" ma:versionID="a80ed856fbc5a997d44bfc997ced819f">
  <xsd:schema xmlns:xsd="http://www.w3.org/2001/XMLSchema" xmlns:xs="http://www.w3.org/2001/XMLSchema" xmlns:p="http://schemas.microsoft.com/office/2006/metadata/properties" xmlns:ns1="http://schemas.microsoft.com/sharepoint/v3" xmlns:ns2="8C029B3F-2CC4-4A59-AF0D-A90575FA3373" targetNamespace="http://schemas.microsoft.com/office/2006/metadata/properties" ma:root="true" ma:fieldsID="e61943d334749cc2f7f8fac3c3188088" ns1:_="" ns2:_="">
    <xsd:import namespace="http://schemas.microsoft.com/sharepoint/v3"/>
    <xsd:import namespace="8C029B3F-2CC4-4A59-AF0D-A90575FA3373"/>
    <xsd:element name="properties">
      <xsd:complexType>
        <xsd:sequence>
          <xsd:element name="documentManagement">
            <xsd:complexType>
              <xsd:all>
                <xsd:element ref="ns1:ID" minOccurs="0"/>
                <xsd:element ref="ns1:ContentTypeId" minOccurs="0"/>
                <xsd:element ref="ns1:Author" minOccurs="0"/>
                <xsd:element ref="ns1:Editor" minOccurs="0"/>
                <xsd:element ref="ns1:_HasCopyDestinations" minOccurs="0"/>
                <xsd:element ref="ns1:_CopySource" minOccurs="0"/>
                <xsd:element ref="ns1:_ModerationStatus" minOccurs="0"/>
                <xsd:element ref="ns1:_ModerationComments" minOccurs="0"/>
                <xsd:element ref="ns1:FileRef" minOccurs="0"/>
                <xsd:element ref="ns1:FileDirRef" minOccurs="0"/>
                <xsd:element ref="ns1:Last_x0020_Modified" minOccurs="0"/>
                <xsd:element ref="ns1:Created_x0020_Date" minOccurs="0"/>
                <xsd:element ref="ns1:File_x0020_Size" minOccurs="0"/>
                <xsd:element ref="ns1:FSObjType" minOccurs="0"/>
                <xsd:element ref="ns1:SortBehavior" minOccurs="0"/>
                <xsd:element ref="ns1:CheckedOutUserId" minOccurs="0"/>
                <xsd:element ref="ns1:IsCheckedoutToLocal" minOccurs="0"/>
                <xsd:element ref="ns1:CheckoutUser" minOccurs="0"/>
                <xsd:element ref="ns1:UniqueId" minOccurs="0"/>
                <xsd:element ref="ns1:SyncClientId" minOccurs="0"/>
                <xsd:element ref="ns1:ProgId" minOccurs="0"/>
                <xsd:element ref="ns1:ScopeId" minOccurs="0"/>
                <xsd:element ref="ns1:VirusStatus" minOccurs="0"/>
                <xsd:element ref="ns1:CheckedOutTitle" minOccurs="0"/>
                <xsd:element ref="ns1:_CheckinComment" minOccurs="0"/>
                <xsd:element ref="ns1:File_x0020_Type" minOccurs="0"/>
                <xsd:element ref="ns1:HTML_x0020_File_x0020_Type" minOccurs="0"/>
                <xsd:element ref="ns1:_SourceUrl" minOccurs="0"/>
                <xsd:element ref="ns1:_SharedFileIndex" minOccurs="0"/>
                <xsd:element ref="ns1:MetaInfo" minOccurs="0"/>
                <xsd:element ref="ns1:_Level" minOccurs="0"/>
                <xsd:element ref="ns1:_IsCurrentVersion" minOccurs="0"/>
                <xsd:element ref="ns1:ItemChildCount" minOccurs="0"/>
                <xsd:element ref="ns1:FolderChildCount" minOccurs="0"/>
                <xsd:element ref="ns1:AppAuthor" minOccurs="0"/>
                <xsd:element ref="ns1:AppEditor" minOccurs="0"/>
                <xsd:element ref="ns1:owshiddenversion" minOccurs="0"/>
                <xsd:element ref="ns1:_UIVersion" minOccurs="0"/>
                <xsd:element ref="ns1:_UIVersionString" minOccurs="0"/>
                <xsd:element ref="ns1:InstanceID" minOccurs="0"/>
                <xsd:element ref="ns1:Order" minOccurs="0"/>
                <xsd:element ref="ns1:GUID" minOccurs="0"/>
                <xsd:element ref="ns1:WorkflowVersion" minOccurs="0"/>
                <xsd:element ref="ns1:WorkflowInstanceID" minOccurs="0"/>
                <xsd:element ref="ns1:ParentVersionString" minOccurs="0"/>
                <xsd:element ref="ns1:ParentLeafName" minOccurs="0"/>
                <xsd:element ref="ns1:DocConcurrencyNumber" minOccurs="0"/>
                <xsd:element ref="ns1:TemplateUrl" minOccurs="0"/>
                <xsd:element ref="ns1:xd_ProgID" minOccurs="0"/>
                <xsd:element ref="ns1:xd_Signature" minOccurs="0"/>
                <xsd:element ref="ns2:Osoba" minOccurs="0"/>
                <xsd:element ref="ns2:NazwaPliku" minOccurs="0"/>
                <xsd:element ref="ns2:Odbiorcy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ID" ma:index="0" nillable="true" ma:displayName="Identyfikator" ma:internalName="ID" ma:readOnly="true">
      <xsd:simpleType>
        <xsd:restriction base="dms:Unknown"/>
      </xsd:simpleType>
    </xsd:element>
    <xsd:element name="ContentTypeId" ma:index="1" nillable="true" ma:displayName="Identyfikator typu zawartości" ma:hidden="true" ma:internalName="ContentTypeId" ma:readOnly="true">
      <xsd:simpleType>
        <xsd:restriction base="dms:Unknown"/>
      </xsd:simpleType>
    </xsd:element>
    <xsd:element name="Author" ma:index="4" nillable="true" ma:displayName="Utworzony przez"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 ma:index="6" nillable="true" ma:displayName="Zmodyfikowane przez" ma:list="UserInfo" ma:internalName="Edit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HasCopyDestinations" ma:index="7" nillable="true" ma:displayName="Ma miejsca docelowe kopii" ma:hidden="true" ma:internalName="_HasCopyDestinations" ma:readOnly="true">
      <xsd:simpleType>
        <xsd:restriction base="dms:Boolean"/>
      </xsd:simpleType>
    </xsd:element>
    <xsd:element name="_CopySource" ma:index="8" nillable="true" ma:displayName="Źródło kopii" ma:internalName="_CopySource" ma:readOnly="true">
      <xsd:simpleType>
        <xsd:restriction base="dms:Text"/>
      </xsd:simpleType>
    </xsd:element>
    <xsd:element name="_ModerationStatus" ma:index="9" nillable="true" ma:displayName="Stan zatwierdzania" ma:default="0" ma:hidden="true" ma:internalName="_ModerationStatus" ma:readOnly="true">
      <xsd:simpleType>
        <xsd:restriction base="dms:Unknown"/>
      </xsd:simpleType>
    </xsd:element>
    <xsd:element name="_ModerationComments" ma:index="10" nillable="true" ma:displayName="Komentarze osoby zatwierdzającej" ma:hidden="true" ma:internalName="_ModerationComments" ma:readOnly="true">
      <xsd:simpleType>
        <xsd:restriction base="dms:Note"/>
      </xsd:simpleType>
    </xsd:element>
    <xsd:element name="FileRef" ma:index="11" nillable="true" ma:displayName="Ścieżka adresu URL" ma:hidden="true" ma:list="Docs" ma:internalName="FileRef" ma:readOnly="true" ma:showField="FullUrl">
      <xsd:simpleType>
        <xsd:restriction base="dms:Lookup"/>
      </xsd:simpleType>
    </xsd:element>
    <xsd:element name="FileDirRef" ma:index="12" nillable="true" ma:displayName="Ścieżka" ma:hidden="true" ma:list="Docs" ma:internalName="FileDirRef" ma:readOnly="true" ma:showField="DirName">
      <xsd:simpleType>
        <xsd:restriction base="dms:Lookup"/>
      </xsd:simpleType>
    </xsd:element>
    <xsd:element name="Last_x0020_Modified" ma:index="13" nillable="true" ma:displayName="Zmodyfikowane" ma:format="TRUE" ma:hidden="true" ma:list="Docs" ma:internalName="Last_x0020_Modified" ma:readOnly="true" ma:showField="TimeLastModified">
      <xsd:simpleType>
        <xsd:restriction base="dms:Lookup"/>
      </xsd:simpleType>
    </xsd:element>
    <xsd:element name="Created_x0020_Date" ma:index="14" nillable="true" ma:displayName="Utworzony" ma:format="TRUE" ma:hidden="true" ma:list="Docs" ma:internalName="Created_x0020_Date" ma:readOnly="true" ma:showField="TimeCreated">
      <xsd:simpleType>
        <xsd:restriction base="dms:Lookup"/>
      </xsd:simpleType>
    </xsd:element>
    <xsd:element name="File_x0020_Size" ma:index="15" nillable="true" ma:displayName="Rozmiar pliku" ma:format="TRUE" ma:hidden="true" ma:list="Docs" ma:internalName="File_x0020_Size" ma:readOnly="true" ma:showField="SizeInKB">
      <xsd:simpleType>
        <xsd:restriction base="dms:Lookup"/>
      </xsd:simpleType>
    </xsd:element>
    <xsd:element name="FSObjType" ma:index="16" nillable="true" ma:displayName="Typ elementu" ma:hidden="true" ma:list="Docs" ma:internalName="FSObjType" ma:readOnly="true" ma:showField="FSType">
      <xsd:simpleType>
        <xsd:restriction base="dms:Lookup"/>
      </xsd:simpleType>
    </xsd:element>
    <xsd:element name="SortBehavior" ma:index="17" nillable="true" ma:displayName="Typ sortowania" ma:hidden="true" ma:list="Docs" ma:internalName="SortBehavior" ma:readOnly="true" ma:showField="SortBehavior">
      <xsd:simpleType>
        <xsd:restriction base="dms:Lookup"/>
      </xsd:simpleType>
    </xsd:element>
    <xsd:element name="CheckedOutUserId" ma:index="19" nillable="true" ma:displayName="Identyfikator użytkownika, który wyewidencjonował element" ma:hidden="true" ma:list="Docs" ma:internalName="CheckedOutUserId" ma:readOnly="true" ma:showField="CheckoutUserId">
      <xsd:simpleType>
        <xsd:restriction base="dms:Lookup"/>
      </xsd:simpleType>
    </xsd:element>
    <xsd:element name="IsCheckedoutToLocal" ma:index="20" nillable="true" ma:displayName="Wyewidencjonowany lokalnie" ma:hidden="true" ma:list="Docs" ma:internalName="IsCheckedoutToLocal" ma:readOnly="true" ma:showField="IsCheckoutToLocal">
      <xsd:simpleType>
        <xsd:restriction base="dms:Lookup"/>
      </xsd:simpleType>
    </xsd:element>
    <xsd:element name="CheckoutUser" ma:index="21" nillable="true" ma:displayName="Wyewidencjonowane do" ma:list="UserInfo" ma:internalName="CheckoutUse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UniqueId" ma:index="23" nillable="true" ma:displayName="Unikatowy identyfikator" ma:hidden="true" ma:list="Docs" ma:internalName="UniqueId" ma:readOnly="true" ma:showField="UniqueId">
      <xsd:simpleType>
        <xsd:restriction base="dms:Lookup"/>
      </xsd:simpleType>
    </xsd:element>
    <xsd:element name="SyncClientId" ma:index="24" nillable="true" ma:displayName="Identyfikator klienta" ma:hidden="true" ma:list="Docs" ma:internalName="SyncClientId" ma:readOnly="true" ma:showField="SyncClientId">
      <xsd:simpleType>
        <xsd:restriction base="dms:Lookup"/>
      </xsd:simpleType>
    </xsd:element>
    <xsd:element name="ProgId" ma:index="25" nillable="true" ma:displayName="ProgId" ma:hidden="true" ma:list="Docs" ma:internalName="ProgId" ma:readOnly="true" ma:showField="ProgId">
      <xsd:simpleType>
        <xsd:restriction base="dms:Lookup"/>
      </xsd:simpleType>
    </xsd:element>
    <xsd:element name="ScopeId" ma:index="26" nillable="true" ma:displayName="ScopeId" ma:hidden="true" ma:list="Docs" ma:internalName="ScopeId" ma:readOnly="true" ma:showField="ScopeId">
      <xsd:simpleType>
        <xsd:restriction base="dms:Lookup"/>
      </xsd:simpleType>
    </xsd:element>
    <xsd:element name="VirusStatus" ma:index="27" nillable="true" ma:displayName="Stan wirusów" ma:format="TRUE" ma:hidden="true" ma:list="Docs" ma:internalName="VirusStatus" ma:readOnly="true" ma:showField="Size">
      <xsd:simpleType>
        <xsd:restriction base="dms:Lookup"/>
      </xsd:simpleType>
    </xsd:element>
    <xsd:element name="CheckedOutTitle" ma:index="28" nillable="true" ma:displayName="Wyewidencjonowane do" ma:format="TRUE" ma:hidden="true" ma:list="Docs" ma:internalName="CheckedOutTitle" ma:readOnly="true" ma:showField="CheckedOutTitle">
      <xsd:simpleType>
        <xsd:restriction base="dms:Lookup"/>
      </xsd:simpleType>
    </xsd:element>
    <xsd:element name="_CheckinComment" ma:index="29" nillable="true" ma:displayName="Komentarz zaewidencjonowania" ma:format="TRUE" ma:list="Docs" ma:internalName="_CheckinComment" ma:readOnly="true" ma:showField="CheckinComment">
      <xsd:simpleType>
        <xsd:restriction base="dms:Lookup"/>
      </xsd:simpleType>
    </xsd:element>
    <xsd:element name="File_x0020_Type" ma:index="33" nillable="true" ma:displayName="Typ plików" ma:hidden="true" ma:internalName="File_x0020_Type" ma:readOnly="true">
      <xsd:simpleType>
        <xsd:restriction base="dms:Text"/>
      </xsd:simpleType>
    </xsd:element>
    <xsd:element name="HTML_x0020_File_x0020_Type" ma:index="34" nillable="true" ma:displayName="Typ pliku HTML" ma:hidden="true" ma:internalName="HTML_x0020_File_x0020_Type" ma:readOnly="true">
      <xsd:simpleType>
        <xsd:restriction base="dms:Text"/>
      </xsd:simpleType>
    </xsd:element>
    <xsd:element name="_SourceUrl" ma:index="35" nillable="true" ma:displayName="Adres URL źródła" ma:hidden="true" ma:internalName="_SourceUrl">
      <xsd:simpleType>
        <xsd:restriction base="dms:Text"/>
      </xsd:simpleType>
    </xsd:element>
    <xsd:element name="_SharedFileIndex" ma:index="36" nillable="true" ma:displayName="Indeks udostępnionych plików" ma:hidden="true" ma:internalName="_SharedFileIndex">
      <xsd:simpleType>
        <xsd:restriction base="dms:Text"/>
      </xsd:simpleType>
    </xsd:element>
    <xsd:element name="MetaInfo" ma:index="48" nillable="true" ma:displayName="Zbiór właściwości" ma:hidden="true" ma:list="Docs" ma:internalName="MetaInfo" ma:showField="MetaInfo">
      <xsd:simpleType>
        <xsd:restriction base="dms:Lookup"/>
      </xsd:simpleType>
    </xsd:element>
    <xsd:element name="_Level" ma:index="49" nillable="true" ma:displayName="Poziom" ma:hidden="true" ma:internalName="_Level" ma:readOnly="true">
      <xsd:simpleType>
        <xsd:restriction base="dms:Unknown"/>
      </xsd:simpleType>
    </xsd:element>
    <xsd:element name="_IsCurrentVersion" ma:index="50" nillable="true" ma:displayName="Jest bieżącą wersją" ma:hidden="true" ma:internalName="_IsCurrentVersion" ma:readOnly="true">
      <xsd:simpleType>
        <xsd:restriction base="dms:Boolean"/>
      </xsd:simpleType>
    </xsd:element>
    <xsd:element name="ItemChildCount" ma:index="51" nillable="true" ma:displayName="Liczba elementów podrzędnych elementu" ma:hidden="true" ma:list="Docs" ma:internalName="ItemChildCount" ma:readOnly="true" ma:showField="ItemChildCount">
      <xsd:simpleType>
        <xsd:restriction base="dms:Lookup"/>
      </xsd:simpleType>
    </xsd:element>
    <xsd:element name="FolderChildCount" ma:index="52" nillable="true" ma:displayName="Liczba elementów podrzędnych folderu" ma:hidden="true" ma:list="Docs" ma:internalName="FolderChildCount" ma:readOnly="true" ma:showField="FolderChildCount">
      <xsd:simpleType>
        <xsd:restriction base="dms:Lookup"/>
      </xsd:simpleType>
    </xsd:element>
    <xsd:element name="AppAuthor" ma:index="53" nillable="true" ma:displayName="Aplikacja utworzona przez" ma:list="AppPrincipals" ma:internalName="AppAuthor" ma:readOnly="true" ma:showField="Title">
      <xsd:simpleType>
        <xsd:restriction base="dms:Lookup"/>
      </xsd:simpleType>
    </xsd:element>
    <xsd:element name="AppEditor" ma:index="54" nillable="true" ma:displayName="Aplikacja zmodyfikowana przez" ma:list="AppPrincipals" ma:internalName="AppEditor" ma:readOnly="true" ma:showField="Title">
      <xsd:simpleType>
        <xsd:restriction base="dms:Lookup"/>
      </xsd:simpleType>
    </xsd:element>
    <xsd:element name="owshiddenversion" ma:index="58" nillable="true" ma:displayName="owshiddenversion" ma:hidden="true" ma:internalName="owshiddenversion" ma:readOnly="true">
      <xsd:simpleType>
        <xsd:restriction base="dms:Unknown"/>
      </xsd:simpleType>
    </xsd:element>
    <xsd:element name="_UIVersion" ma:index="59" nillable="true" ma:displayName="Wersja interfejsu użytkownika" ma:hidden="true" ma:internalName="_UIVersion" ma:readOnly="true">
      <xsd:simpleType>
        <xsd:restriction base="dms:Unknown"/>
      </xsd:simpleType>
    </xsd:element>
    <xsd:element name="_UIVersionString" ma:index="60" nillable="true" ma:displayName="Wersja" ma:internalName="_UIVersionString" ma:readOnly="true">
      <xsd:simpleType>
        <xsd:restriction base="dms:Text"/>
      </xsd:simpleType>
    </xsd:element>
    <xsd:element name="InstanceID" ma:index="61" nillable="true" ma:displayName="Identyfikator wystąpienia" ma:hidden="true" ma:internalName="InstanceID" ma:readOnly="true">
      <xsd:simpleType>
        <xsd:restriction base="dms:Unknown"/>
      </xsd:simpleType>
    </xsd:element>
    <xsd:element name="Order" ma:index="62" nillable="true" ma:displayName="Kolejność" ma:hidden="true" ma:internalName="Order">
      <xsd:simpleType>
        <xsd:restriction base="dms:Number"/>
      </xsd:simpleType>
    </xsd:element>
    <xsd:element name="GUID" ma:index="63" nillable="true" ma:displayName="Identyfikator GUID" ma:hidden="true" ma:internalName="GUID" ma:readOnly="true">
      <xsd:simpleType>
        <xsd:restriction base="dms:Unknown"/>
      </xsd:simpleType>
    </xsd:element>
    <xsd:element name="WorkflowVersion" ma:index="64" nillable="true" ma:displayName="Wersja przepływu pracy" ma:hidden="true" ma:internalName="WorkflowVersion" ma:readOnly="true">
      <xsd:simpleType>
        <xsd:restriction base="dms:Unknown"/>
      </xsd:simpleType>
    </xsd:element>
    <xsd:element name="WorkflowInstanceID" ma:index="65" nillable="true" ma:displayName="Identyfikator wystąpienia przepływu pracy" ma:hidden="true" ma:internalName="WorkflowInstanceID" ma:readOnly="true">
      <xsd:simpleType>
        <xsd:restriction base="dms:Unknown"/>
      </xsd:simpleType>
    </xsd:element>
    <xsd:element name="ParentVersionString" ma:index="66" nillable="true" ma:displayName="Wersja źródła (konwertowany dokument)" ma:hidden="true" ma:list="Docs" ma:internalName="ParentVersionString" ma:readOnly="true" ma:showField="ParentVersionString">
      <xsd:simpleType>
        <xsd:restriction base="dms:Lookup"/>
      </xsd:simpleType>
    </xsd:element>
    <xsd:element name="ParentLeafName" ma:index="67" nillable="true" ma:displayName="Nazwa źródła (konwertowany dokument)" ma:hidden="true" ma:list="Docs" ma:internalName="ParentLeafName" ma:readOnly="true" ma:showField="ParentLeafName">
      <xsd:simpleType>
        <xsd:restriction base="dms:Lookup"/>
      </xsd:simpleType>
    </xsd:element>
    <xsd:element name="DocConcurrencyNumber" ma:index="68" nillable="true" ma:displayName="Numer współbieżności dokumentu" ma:hidden="true" ma:list="Docs" ma:internalName="DocConcurrencyNumber" ma:readOnly="true" ma:showField="DocConcurrencyNumber">
      <xsd:simpleType>
        <xsd:restriction base="dms:Lookup"/>
      </xsd:simpleType>
    </xsd:element>
    <xsd:element name="TemplateUrl" ma:index="70" nillable="true" ma:displayName="Łącze szablonu" ma:hidden="true" ma:internalName="TemplateUrl">
      <xsd:simpleType>
        <xsd:restriction base="dms:Text"/>
      </xsd:simpleType>
    </xsd:element>
    <xsd:element name="xd_ProgID" ma:index="71" nillable="true" ma:displayName="Łącze pliku HTML" ma:hidden="true" ma:internalName="xd_ProgID">
      <xsd:simpleType>
        <xsd:restriction base="dms:Text"/>
      </xsd:simpleType>
    </xsd:element>
    <xsd:element name="xd_Signature" ma:index="72" nillable="true" ma:displayName="Jest podpisane" ma:hidden="true" ma:internalName="xd_Signature"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C029B3F-2CC4-4A59-AF0D-A90575FA3373" elementFormDefault="qualified">
    <xsd:import namespace="http://schemas.microsoft.com/office/2006/documentManagement/types"/>
    <xsd:import namespace="http://schemas.microsoft.com/office/infopath/2007/PartnerControls"/>
    <xsd:element name="Osoba" ma:index="75" nillable="true" ma:displayName="Osoba" ma:description="" ma:internalName="Osoba">
      <xsd:simpleType>
        <xsd:restriction base="dms:Text"/>
      </xsd:simpleType>
    </xsd:element>
    <xsd:element name="NazwaPliku" ma:index="76" nillable="true" ma:displayName="NazwaPliku" ma:description="" ma:internalName="NazwaPliku">
      <xsd:simpleType>
        <xsd:restriction base="dms:Text"/>
      </xsd:simpleType>
    </xsd:element>
    <xsd:element name="Odbiorcy2" ma:index="77" nillable="true" ma:displayName="Odbiorcy2" ma:description="" ma:internalName="Odbiorcy2">
      <xsd:simpleType>
        <xsd:restriction base="dms:Choice">
          <xsd:enumeration value="Wszyscy"/>
          <xsd:enumeration value="GUS"/>
          <xsd:enumeration value="COIS"/>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 ma:displayName="Typ zawartości"/>
        <xsd:element ref="dc:title" minOccurs="0" maxOccurs="1" ma:index="69" ma:displayName="Tytuł"/>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TemplateUrl xmlns="http://schemas.microsoft.com/sharepoint/v3" xsi:nil="true"/>
    <NazwaPliku xmlns="8C029B3F-2CC4-4A59-AF0D-A90575FA3373">The situation of households in 2019 - on the base of Household Budget Survey.docx.docx</NazwaPliku>
    <_SourceUrl xmlns="http://schemas.microsoft.com/sharepoint/v3" xsi:nil="true"/>
    <Odbiorcy2 xmlns="8C029B3F-2CC4-4A59-AF0D-A90575FA3373" xsi:nil="true"/>
    <xd_ProgID xmlns="http://schemas.microsoft.com/sharepoint/v3" xsi:nil="true"/>
    <Osoba xmlns="8C029B3F-2CC4-4A59-AF0D-A90575FA3373">STAT\JACYKOWD</Osoba>
    <Order xmlns="http://schemas.microsoft.com/sharepoint/v3" xsi:nil="true"/>
    <_SharedFileIndex xmlns="http://schemas.microsoft.com/sharepoint/v3" xsi:nil="true"/>
    <MetaInfo xmlns="http://schemas.microsoft.com/sharepoint/v3" xsi:nil="true"/>
    <ContentTypeId xmlns="http://schemas.microsoft.com/sharepoint/v3">0x003F9B028CC42C594AAF0DA90575FA3373</ContentTypeId>
  </documentManagement>
</p:properties>
</file>

<file path=customXml/itemProps1.xml><?xml version="1.0" encoding="utf-8"?>
<ds:datastoreItem xmlns:ds="http://schemas.openxmlformats.org/officeDocument/2006/customXml" ds:itemID="{7AD39804-E15D-40D9-A3F2-808567566B96}">
  <ds:schemaRefs>
    <ds:schemaRef ds:uri="http://schemas.microsoft.com/office/2006/metadata/properties"/>
    <ds:schemaRef ds:uri="http://schemas.microsoft.com/office/infopath/2007/PartnerControls"/>
    <ds:schemaRef ds:uri="30d47203-49ec-4c8c-a442-62231931aabb"/>
  </ds:schemaRefs>
</ds:datastoreItem>
</file>

<file path=customXml/itemProps2.xml><?xml version="1.0" encoding="utf-8"?>
<ds:datastoreItem xmlns:ds="http://schemas.openxmlformats.org/officeDocument/2006/customXml" ds:itemID="{D1C21812-6C88-48DE-AA70-0DDFE042F54E}"/>
</file>

<file path=customXml/itemProps3.xml><?xml version="1.0" encoding="utf-8"?>
<ds:datastoreItem xmlns:ds="http://schemas.openxmlformats.org/officeDocument/2006/customXml" ds:itemID="{0E336E92-B4DD-4123-9AFE-DA32AB4C512A}"/>
</file>

<file path=customXml/itemProps4.xml><?xml version="1.0" encoding="utf-8"?>
<ds:datastoreItem xmlns:ds="http://schemas.openxmlformats.org/officeDocument/2006/customXml" ds:itemID="{7AD39804-E15D-40D9-A3F2-808567566B96}"/>
</file>

<file path=docProps/app.xml><?xml version="1.0" encoding="utf-8"?>
<Properties xmlns="http://schemas.openxmlformats.org/officeDocument/2006/extended-properties" xmlns:vt="http://schemas.openxmlformats.org/officeDocument/2006/docPropsVTypes">
  <Template>Normal</Template>
  <TotalTime>375</TotalTime>
  <Pages>14</Pages>
  <Words>2200</Words>
  <Characters>13206</Characters>
  <Application>Microsoft Office Word</Application>
  <DocSecurity>0</DocSecurity>
  <Lines>110</Lines>
  <Paragraphs>30</Paragraphs>
  <ScaleCrop>false</ScaleCrop>
  <HeadingPairs>
    <vt:vector size="2" baseType="variant">
      <vt:variant>
        <vt:lpstr>Tytuł</vt:lpstr>
      </vt:variant>
      <vt:variant>
        <vt:i4>1</vt:i4>
      </vt:variant>
    </vt:vector>
  </HeadingPairs>
  <TitlesOfParts>
    <vt:vector size="1" baseType="lpstr">
      <vt:lpstr/>
    </vt:vector>
  </TitlesOfParts>
  <Company>Microsoft</Company>
  <LinksUpToDate>false</LinksUpToDate>
  <CharactersWithSpaces>15376</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49</cp:revision>
  <cp:lastPrinted>2020-06-26T11:49:00Z</cp:lastPrinted>
  <dcterms:created xsi:type="dcterms:W3CDTF">2020-05-08T10:40:00Z</dcterms:created>
  <dcterms:modified xsi:type="dcterms:W3CDTF">2020-06-30T12:23:00Z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0x01010044DF1BA9951007438FCA488A6A01397F</vt:lpwstr>
  </property>
</Properties>
</file>